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4" r:id="rId2"/>
  </p:sldMasterIdLst>
  <p:notesMasterIdLst>
    <p:notesMasterId r:id="rId127"/>
  </p:notesMasterIdLst>
  <p:sldIdLst>
    <p:sldId id="256" r:id="rId3"/>
    <p:sldId id="440" r:id="rId4"/>
    <p:sldId id="373" r:id="rId5"/>
    <p:sldId id="296" r:id="rId6"/>
    <p:sldId id="297" r:id="rId7"/>
    <p:sldId id="299" r:id="rId8"/>
    <p:sldId id="300" r:id="rId9"/>
    <p:sldId id="301" r:id="rId10"/>
    <p:sldId id="302" r:id="rId11"/>
    <p:sldId id="303" r:id="rId12"/>
    <p:sldId id="304" r:id="rId13"/>
    <p:sldId id="305" r:id="rId14"/>
    <p:sldId id="306" r:id="rId15"/>
    <p:sldId id="307" r:id="rId16"/>
    <p:sldId id="308" r:id="rId17"/>
    <p:sldId id="309" r:id="rId18"/>
    <p:sldId id="374" r:id="rId19"/>
    <p:sldId id="310" r:id="rId20"/>
    <p:sldId id="311" r:id="rId21"/>
    <p:sldId id="312" r:id="rId22"/>
    <p:sldId id="313" r:id="rId23"/>
    <p:sldId id="315" r:id="rId24"/>
    <p:sldId id="317" r:id="rId25"/>
    <p:sldId id="375" r:id="rId26"/>
    <p:sldId id="376" r:id="rId27"/>
    <p:sldId id="392" r:id="rId28"/>
    <p:sldId id="454" r:id="rId29"/>
    <p:sldId id="455" r:id="rId30"/>
    <p:sldId id="322" r:id="rId31"/>
    <p:sldId id="294" r:id="rId32"/>
    <p:sldId id="259" r:id="rId33"/>
    <p:sldId id="396" r:id="rId34"/>
    <p:sldId id="419" r:id="rId35"/>
    <p:sldId id="257" r:id="rId36"/>
    <p:sldId id="380" r:id="rId37"/>
    <p:sldId id="384" r:id="rId38"/>
    <p:sldId id="385" r:id="rId39"/>
    <p:sldId id="381" r:id="rId40"/>
    <p:sldId id="382" r:id="rId41"/>
    <p:sldId id="383" r:id="rId42"/>
    <p:sldId id="387" r:id="rId43"/>
    <p:sldId id="260" r:id="rId44"/>
    <p:sldId id="271" r:id="rId45"/>
    <p:sldId id="386" r:id="rId46"/>
    <p:sldId id="420" r:id="rId47"/>
    <p:sldId id="261" r:id="rId48"/>
    <p:sldId id="388" r:id="rId49"/>
    <p:sldId id="264" r:id="rId50"/>
    <p:sldId id="389" r:id="rId51"/>
    <p:sldId id="390" r:id="rId52"/>
    <p:sldId id="421" r:id="rId53"/>
    <p:sldId id="266" r:id="rId54"/>
    <p:sldId id="391" r:id="rId55"/>
    <p:sldId id="267" r:id="rId56"/>
    <p:sldId id="422" r:id="rId57"/>
    <p:sldId id="268" r:id="rId58"/>
    <p:sldId id="394" r:id="rId59"/>
    <p:sldId id="393" r:id="rId60"/>
    <p:sldId id="462" r:id="rId61"/>
    <p:sldId id="395" r:id="rId62"/>
    <p:sldId id="272" r:id="rId63"/>
    <p:sldId id="423" r:id="rId64"/>
    <p:sldId id="370" r:id="rId65"/>
    <p:sldId id="275" r:id="rId66"/>
    <p:sldId id="367" r:id="rId67"/>
    <p:sldId id="368" r:id="rId68"/>
    <p:sldId id="276" r:id="rId69"/>
    <p:sldId id="400" r:id="rId70"/>
    <p:sldId id="401" r:id="rId71"/>
    <p:sldId id="402" r:id="rId72"/>
    <p:sldId id="277" r:id="rId73"/>
    <p:sldId id="371" r:id="rId74"/>
    <p:sldId id="372" r:id="rId75"/>
    <p:sldId id="418" r:id="rId76"/>
    <p:sldId id="424" r:id="rId77"/>
    <p:sldId id="278" r:id="rId78"/>
    <p:sldId id="366" r:id="rId79"/>
    <p:sldId id="433" r:id="rId80"/>
    <p:sldId id="404" r:id="rId81"/>
    <p:sldId id="405" r:id="rId82"/>
    <p:sldId id="290" r:id="rId83"/>
    <p:sldId id="407" r:id="rId84"/>
    <p:sldId id="425" r:id="rId85"/>
    <p:sldId id="279" r:id="rId86"/>
    <p:sldId id="282" r:id="rId87"/>
    <p:sldId id="408" r:id="rId88"/>
    <p:sldId id="409" r:id="rId89"/>
    <p:sldId id="283" r:id="rId90"/>
    <p:sldId id="280" r:id="rId91"/>
    <p:sldId id="284" r:id="rId92"/>
    <p:sldId id="286" r:id="rId93"/>
    <p:sldId id="426" r:id="rId94"/>
    <p:sldId id="281" r:id="rId95"/>
    <p:sldId id="411" r:id="rId96"/>
    <p:sldId id="412" r:id="rId97"/>
    <p:sldId id="293" r:id="rId98"/>
    <p:sldId id="292" r:id="rId99"/>
    <p:sldId id="289" r:id="rId100"/>
    <p:sldId id="287" r:id="rId101"/>
    <p:sldId id="288" r:id="rId102"/>
    <p:sldId id="441" r:id="rId103"/>
    <p:sldId id="442" r:id="rId104"/>
    <p:sldId id="443" r:id="rId105"/>
    <p:sldId id="444" r:id="rId106"/>
    <p:sldId id="445" r:id="rId107"/>
    <p:sldId id="446" r:id="rId108"/>
    <p:sldId id="447" r:id="rId109"/>
    <p:sldId id="448" r:id="rId110"/>
    <p:sldId id="449" r:id="rId111"/>
    <p:sldId id="450" r:id="rId112"/>
    <p:sldId id="451" r:id="rId113"/>
    <p:sldId id="270" r:id="rId114"/>
    <p:sldId id="269" r:id="rId115"/>
    <p:sldId id="452" r:id="rId116"/>
    <p:sldId id="428" r:id="rId117"/>
    <p:sldId id="414" r:id="rId118"/>
    <p:sldId id="415" r:id="rId119"/>
    <p:sldId id="416" r:id="rId120"/>
    <p:sldId id="417" r:id="rId121"/>
    <p:sldId id="464" r:id="rId122"/>
    <p:sldId id="457" r:id="rId123"/>
    <p:sldId id="460" r:id="rId124"/>
    <p:sldId id="461" r:id="rId125"/>
    <p:sldId id="458" r:id="rId1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620"/>
    <p:restoredTop sz="95664" autoAdjust="0"/>
  </p:normalViewPr>
  <p:slideViewPr>
    <p:cSldViewPr snapToGrid="0" snapToObjects="1">
      <p:cViewPr varScale="1">
        <p:scale>
          <a:sx n="76" d="100"/>
          <a:sy n="76" d="100"/>
        </p:scale>
        <p:origin x="221" y="31"/>
      </p:cViewPr>
      <p:guideLst>
        <p:guide orient="horz" pos="2160"/>
        <p:guide pos="288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presProps" Target="pres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viewProps" Target="view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theme" Target="theme/theme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4"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4.wmf"/><Relationship Id="rId7" Type="http://schemas.openxmlformats.org/officeDocument/2006/relationships/image" Target="../media/image48.wmf"/><Relationship Id="rId2" Type="http://schemas.openxmlformats.org/officeDocument/2006/relationships/image" Target="../media/image43.wmf"/><Relationship Id="rId1" Type="http://schemas.openxmlformats.org/officeDocument/2006/relationships/image" Target="../media/image42.wmf"/><Relationship Id="rId6" Type="http://schemas.openxmlformats.org/officeDocument/2006/relationships/image" Target="../media/image47.wmf"/><Relationship Id="rId5" Type="http://schemas.openxmlformats.org/officeDocument/2006/relationships/image" Target="../media/image46.wmf"/><Relationship Id="rId4" Type="http://schemas.openxmlformats.org/officeDocument/2006/relationships/image" Target="../media/image45.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51.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 Id="rId5" Type="http://schemas.openxmlformats.org/officeDocument/2006/relationships/image" Target="../media/image59.wmf"/><Relationship Id="rId4" Type="http://schemas.openxmlformats.org/officeDocument/2006/relationships/image" Target="../media/image58.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62.wmf"/><Relationship Id="rId7" Type="http://schemas.openxmlformats.org/officeDocument/2006/relationships/image" Target="../media/image66.wmf"/><Relationship Id="rId2" Type="http://schemas.openxmlformats.org/officeDocument/2006/relationships/image" Target="../media/image61.wmf"/><Relationship Id="rId1" Type="http://schemas.openxmlformats.org/officeDocument/2006/relationships/image" Target="../media/image60.wmf"/><Relationship Id="rId6" Type="http://schemas.openxmlformats.org/officeDocument/2006/relationships/image" Target="../media/image65.wmf"/><Relationship Id="rId5" Type="http://schemas.openxmlformats.org/officeDocument/2006/relationships/image" Target="../media/image64.wmf"/><Relationship Id="rId4" Type="http://schemas.openxmlformats.org/officeDocument/2006/relationships/image" Target="../media/image63.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image" Target="../media/image70.wmf"/><Relationship Id="rId4" Type="http://schemas.openxmlformats.org/officeDocument/2006/relationships/image" Target="../media/image73.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wmf"/><Relationship Id="rId1" Type="http://schemas.openxmlformats.org/officeDocument/2006/relationships/image" Target="../media/image75.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image" Target="../media/image78.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95.wmf"/><Relationship Id="rId1" Type="http://schemas.openxmlformats.org/officeDocument/2006/relationships/image" Target="../media/image94.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image" Target="../media/image97.wmf"/><Relationship Id="rId1" Type="http://schemas.openxmlformats.org/officeDocument/2006/relationships/image" Target="../media/image96.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01.e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image" Target="../media/image106.wmf"/><Relationship Id="rId1" Type="http://schemas.openxmlformats.org/officeDocument/2006/relationships/image" Target="../media/image105.wmf"/><Relationship Id="rId4" Type="http://schemas.openxmlformats.org/officeDocument/2006/relationships/image" Target="../media/image108.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image" Target="../media/image110.wmf"/><Relationship Id="rId1" Type="http://schemas.openxmlformats.org/officeDocument/2006/relationships/image" Target="../media/image109.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image" Target="../media/image113.wmf"/><Relationship Id="rId1" Type="http://schemas.openxmlformats.org/officeDocument/2006/relationships/image" Target="../media/image112.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6.wmf"/><Relationship Id="rId1" Type="http://schemas.openxmlformats.org/officeDocument/2006/relationships/image" Target="../media/image116.wmf"/><Relationship Id="rId6" Type="http://schemas.openxmlformats.org/officeDocument/2006/relationships/image" Target="../media/image118.wmf"/><Relationship Id="rId5" Type="http://schemas.openxmlformats.org/officeDocument/2006/relationships/image" Target="../media/image117.wmf"/><Relationship Id="rId4" Type="http://schemas.openxmlformats.org/officeDocument/2006/relationships/image" Target="../media/image59.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62.wmf"/><Relationship Id="rId7" Type="http://schemas.openxmlformats.org/officeDocument/2006/relationships/image" Target="../media/image66.wmf"/><Relationship Id="rId2" Type="http://schemas.openxmlformats.org/officeDocument/2006/relationships/image" Target="../media/image61.wmf"/><Relationship Id="rId1" Type="http://schemas.openxmlformats.org/officeDocument/2006/relationships/image" Target="../media/image60.wmf"/><Relationship Id="rId6" Type="http://schemas.openxmlformats.org/officeDocument/2006/relationships/image" Target="../media/image65.wmf"/><Relationship Id="rId5" Type="http://schemas.openxmlformats.org/officeDocument/2006/relationships/image" Target="../media/image64.wmf"/><Relationship Id="rId4" Type="http://schemas.openxmlformats.org/officeDocument/2006/relationships/image" Target="../media/image6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 Id="rId4" Type="http://schemas.openxmlformats.org/officeDocument/2006/relationships/image" Target="../media/image14.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25.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32.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36.emf"/><Relationship Id="rId7" Type="http://schemas.openxmlformats.org/officeDocument/2006/relationships/image" Target="../media/image140.emf"/><Relationship Id="rId2" Type="http://schemas.openxmlformats.org/officeDocument/2006/relationships/image" Target="../media/image135.emf"/><Relationship Id="rId1" Type="http://schemas.openxmlformats.org/officeDocument/2006/relationships/image" Target="../media/image134.emf"/><Relationship Id="rId6" Type="http://schemas.openxmlformats.org/officeDocument/2006/relationships/image" Target="../media/image139.emf"/><Relationship Id="rId5" Type="http://schemas.openxmlformats.org/officeDocument/2006/relationships/image" Target="../media/image138.wmf"/><Relationship Id="rId4" Type="http://schemas.openxmlformats.org/officeDocument/2006/relationships/image" Target="../media/image137.e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44.emf"/><Relationship Id="rId2" Type="http://schemas.openxmlformats.org/officeDocument/2006/relationships/image" Target="../media/image143.emf"/><Relationship Id="rId1" Type="http://schemas.openxmlformats.org/officeDocument/2006/relationships/image" Target="../media/image142.emf"/><Relationship Id="rId5" Type="http://schemas.openxmlformats.org/officeDocument/2006/relationships/image" Target="../media/image137.emf"/><Relationship Id="rId4" Type="http://schemas.openxmlformats.org/officeDocument/2006/relationships/image" Target="../media/image145.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162.emf"/><Relationship Id="rId1" Type="http://schemas.openxmlformats.org/officeDocument/2006/relationships/image" Target="../media/image161.e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78.wmf"/><Relationship Id="rId2" Type="http://schemas.openxmlformats.org/officeDocument/2006/relationships/image" Target="../media/image177.wmf"/><Relationship Id="rId1" Type="http://schemas.openxmlformats.org/officeDocument/2006/relationships/image" Target="../media/image176.wmf"/><Relationship Id="rId4" Type="http://schemas.openxmlformats.org/officeDocument/2006/relationships/image" Target="../media/image179.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82.wmf"/><Relationship Id="rId2" Type="http://schemas.openxmlformats.org/officeDocument/2006/relationships/image" Target="../media/image181.wmf"/><Relationship Id="rId1" Type="http://schemas.openxmlformats.org/officeDocument/2006/relationships/image" Target="../media/image180.w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184.wmf"/><Relationship Id="rId1" Type="http://schemas.openxmlformats.org/officeDocument/2006/relationships/image" Target="../media/image183.wmf"/></Relationships>
</file>

<file path=ppt/drawings/_rels/vmlDrawing39.vml.rels><?xml version="1.0" encoding="UTF-8" standalone="yes"?>
<Relationships xmlns="http://schemas.openxmlformats.org/package/2006/relationships"><Relationship Id="rId2" Type="http://schemas.openxmlformats.org/officeDocument/2006/relationships/image" Target="../media/image186.wmf"/><Relationship Id="rId1" Type="http://schemas.openxmlformats.org/officeDocument/2006/relationships/image" Target="../media/image185.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 Id="rId5" Type="http://schemas.openxmlformats.org/officeDocument/2006/relationships/image" Target="../media/image28.wmf"/><Relationship Id="rId4" Type="http://schemas.openxmlformats.org/officeDocument/2006/relationships/image" Target="../media/image27.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 Id="rId4" Type="http://schemas.openxmlformats.org/officeDocument/2006/relationships/image" Target="../media/image34.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5.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 Id="rId5" Type="http://schemas.openxmlformats.org/officeDocument/2006/relationships/image" Target="../media/image41.wmf"/><Relationship Id="rId4" Type="http://schemas.openxmlformats.org/officeDocument/2006/relationships/image" Target="../media/image4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61A4F9-3C28-0041-AD26-8D227CA0ACAB}" type="datetimeFigureOut">
              <a:rPr lang="en-US" smtClean="0"/>
              <a:t>4/17/2022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76C369-F65D-D34D-B348-B2E55D6C2363}" type="slidenum">
              <a:rPr lang="en-US" smtClean="0"/>
              <a:t>‹#›</a:t>
            </a:fld>
            <a:endParaRPr lang="en-US"/>
          </a:p>
        </p:txBody>
      </p:sp>
    </p:spTree>
    <p:extLst>
      <p:ext uri="{BB962C8B-B14F-4D97-AF65-F5344CB8AC3E}">
        <p14:creationId xmlns:p14="http://schemas.microsoft.com/office/powerpoint/2010/main" val="142276716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6C369-F65D-D34D-B348-B2E55D6C2363}" type="slidenum">
              <a:rPr lang="en-US" smtClean="0"/>
              <a:t>1</a:t>
            </a:fld>
            <a:endParaRPr lang="en-US"/>
          </a:p>
        </p:txBody>
      </p:sp>
    </p:spTree>
    <p:extLst>
      <p:ext uri="{BB962C8B-B14F-4D97-AF65-F5344CB8AC3E}">
        <p14:creationId xmlns:p14="http://schemas.microsoft.com/office/powerpoint/2010/main" val="2875084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6C369-F65D-D34D-B348-B2E55D6C2363}" type="slidenum">
              <a:rPr lang="en-US" smtClean="0"/>
              <a:t>12</a:t>
            </a:fld>
            <a:endParaRPr lang="en-US"/>
          </a:p>
        </p:txBody>
      </p:sp>
    </p:spTree>
    <p:extLst>
      <p:ext uri="{BB962C8B-B14F-4D97-AF65-F5344CB8AC3E}">
        <p14:creationId xmlns:p14="http://schemas.microsoft.com/office/powerpoint/2010/main" val="2199077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6C369-F65D-D34D-B348-B2E55D6C2363}" type="slidenum">
              <a:rPr lang="en-US" smtClean="0"/>
              <a:t>13</a:t>
            </a:fld>
            <a:endParaRPr lang="en-US"/>
          </a:p>
        </p:txBody>
      </p:sp>
    </p:spTree>
    <p:extLst>
      <p:ext uri="{BB962C8B-B14F-4D97-AF65-F5344CB8AC3E}">
        <p14:creationId xmlns:p14="http://schemas.microsoft.com/office/powerpoint/2010/main" val="137826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6C369-F65D-D34D-B348-B2E55D6C2363}" type="slidenum">
              <a:rPr lang="en-US" smtClean="0"/>
              <a:t>14</a:t>
            </a:fld>
            <a:endParaRPr lang="en-US"/>
          </a:p>
        </p:txBody>
      </p:sp>
    </p:spTree>
    <p:extLst>
      <p:ext uri="{BB962C8B-B14F-4D97-AF65-F5344CB8AC3E}">
        <p14:creationId xmlns:p14="http://schemas.microsoft.com/office/powerpoint/2010/main" val="1738028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6C369-F65D-D34D-B348-B2E55D6C2363}" type="slidenum">
              <a:rPr lang="en-US" smtClean="0"/>
              <a:t>15</a:t>
            </a:fld>
            <a:endParaRPr lang="en-US"/>
          </a:p>
        </p:txBody>
      </p:sp>
    </p:spTree>
    <p:extLst>
      <p:ext uri="{BB962C8B-B14F-4D97-AF65-F5344CB8AC3E}">
        <p14:creationId xmlns:p14="http://schemas.microsoft.com/office/powerpoint/2010/main" val="38061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6C369-F65D-D34D-B348-B2E55D6C2363}" type="slidenum">
              <a:rPr lang="en-US" smtClean="0"/>
              <a:t>16</a:t>
            </a:fld>
            <a:endParaRPr lang="en-US"/>
          </a:p>
        </p:txBody>
      </p:sp>
    </p:spTree>
    <p:extLst>
      <p:ext uri="{BB962C8B-B14F-4D97-AF65-F5344CB8AC3E}">
        <p14:creationId xmlns:p14="http://schemas.microsoft.com/office/powerpoint/2010/main" val="2915145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6C369-F65D-D34D-B348-B2E55D6C2363}" type="slidenum">
              <a:rPr lang="en-US" smtClean="0"/>
              <a:t>18</a:t>
            </a:fld>
            <a:endParaRPr lang="en-US"/>
          </a:p>
        </p:txBody>
      </p:sp>
    </p:spTree>
    <p:extLst>
      <p:ext uri="{BB962C8B-B14F-4D97-AF65-F5344CB8AC3E}">
        <p14:creationId xmlns:p14="http://schemas.microsoft.com/office/powerpoint/2010/main" val="17105302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6C369-F65D-D34D-B348-B2E55D6C2363}" type="slidenum">
              <a:rPr lang="en-US" smtClean="0"/>
              <a:t>19</a:t>
            </a:fld>
            <a:endParaRPr lang="en-US"/>
          </a:p>
        </p:txBody>
      </p:sp>
    </p:spTree>
    <p:extLst>
      <p:ext uri="{BB962C8B-B14F-4D97-AF65-F5344CB8AC3E}">
        <p14:creationId xmlns:p14="http://schemas.microsoft.com/office/powerpoint/2010/main" val="1677672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6C369-F65D-D34D-B348-B2E55D6C2363}" type="slidenum">
              <a:rPr lang="en-US" smtClean="0"/>
              <a:t>20</a:t>
            </a:fld>
            <a:endParaRPr lang="en-US"/>
          </a:p>
        </p:txBody>
      </p:sp>
    </p:spTree>
    <p:extLst>
      <p:ext uri="{BB962C8B-B14F-4D97-AF65-F5344CB8AC3E}">
        <p14:creationId xmlns:p14="http://schemas.microsoft.com/office/powerpoint/2010/main" val="1283199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6C369-F65D-D34D-B348-B2E55D6C2363}" type="slidenum">
              <a:rPr lang="en-US" smtClean="0"/>
              <a:t>21</a:t>
            </a:fld>
            <a:endParaRPr lang="en-US"/>
          </a:p>
        </p:txBody>
      </p:sp>
    </p:spTree>
    <p:extLst>
      <p:ext uri="{BB962C8B-B14F-4D97-AF65-F5344CB8AC3E}">
        <p14:creationId xmlns:p14="http://schemas.microsoft.com/office/powerpoint/2010/main" val="4734723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6C369-F65D-D34D-B348-B2E55D6C2363}" type="slidenum">
              <a:rPr lang="en-US" smtClean="0"/>
              <a:t>22</a:t>
            </a:fld>
            <a:endParaRPr lang="en-US"/>
          </a:p>
        </p:txBody>
      </p:sp>
    </p:spTree>
    <p:extLst>
      <p:ext uri="{BB962C8B-B14F-4D97-AF65-F5344CB8AC3E}">
        <p14:creationId xmlns:p14="http://schemas.microsoft.com/office/powerpoint/2010/main" val="3678309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6C369-F65D-D34D-B348-B2E55D6C2363}" type="slidenum">
              <a:rPr lang="en-US" smtClean="0"/>
              <a:t>4</a:t>
            </a:fld>
            <a:endParaRPr lang="en-US"/>
          </a:p>
        </p:txBody>
      </p:sp>
    </p:spTree>
    <p:extLst>
      <p:ext uri="{BB962C8B-B14F-4D97-AF65-F5344CB8AC3E}">
        <p14:creationId xmlns:p14="http://schemas.microsoft.com/office/powerpoint/2010/main" val="41258684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6C369-F65D-D34D-B348-B2E55D6C2363}" type="slidenum">
              <a:rPr lang="en-US" smtClean="0"/>
              <a:t>23</a:t>
            </a:fld>
            <a:endParaRPr lang="en-US"/>
          </a:p>
        </p:txBody>
      </p:sp>
    </p:spTree>
    <p:extLst>
      <p:ext uri="{BB962C8B-B14F-4D97-AF65-F5344CB8AC3E}">
        <p14:creationId xmlns:p14="http://schemas.microsoft.com/office/powerpoint/2010/main" val="22925478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6C369-F65D-D34D-B348-B2E55D6C2363}" type="slidenum">
              <a:rPr lang="en-US" smtClean="0"/>
              <a:t>26</a:t>
            </a:fld>
            <a:endParaRPr lang="en-US"/>
          </a:p>
        </p:txBody>
      </p:sp>
    </p:spTree>
    <p:extLst>
      <p:ext uri="{BB962C8B-B14F-4D97-AF65-F5344CB8AC3E}">
        <p14:creationId xmlns:p14="http://schemas.microsoft.com/office/powerpoint/2010/main" val="467850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6C369-F65D-D34D-B348-B2E55D6C2363}" type="slidenum">
              <a:rPr lang="en-US" smtClean="0"/>
              <a:t>29</a:t>
            </a:fld>
            <a:endParaRPr lang="en-US"/>
          </a:p>
        </p:txBody>
      </p:sp>
    </p:spTree>
    <p:extLst>
      <p:ext uri="{BB962C8B-B14F-4D97-AF65-F5344CB8AC3E}">
        <p14:creationId xmlns:p14="http://schemas.microsoft.com/office/powerpoint/2010/main" val="42904849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6C369-F65D-D34D-B348-B2E55D6C2363}" type="slidenum">
              <a:rPr lang="en-US" smtClean="0"/>
              <a:t>30</a:t>
            </a:fld>
            <a:endParaRPr lang="en-US"/>
          </a:p>
        </p:txBody>
      </p:sp>
    </p:spTree>
    <p:extLst>
      <p:ext uri="{BB962C8B-B14F-4D97-AF65-F5344CB8AC3E}">
        <p14:creationId xmlns:p14="http://schemas.microsoft.com/office/powerpoint/2010/main" val="36844419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6C369-F65D-D34D-B348-B2E55D6C2363}" type="slidenum">
              <a:rPr lang="en-US" smtClean="0"/>
              <a:t>31</a:t>
            </a:fld>
            <a:endParaRPr lang="en-US"/>
          </a:p>
        </p:txBody>
      </p:sp>
    </p:spTree>
    <p:extLst>
      <p:ext uri="{BB962C8B-B14F-4D97-AF65-F5344CB8AC3E}">
        <p14:creationId xmlns:p14="http://schemas.microsoft.com/office/powerpoint/2010/main" val="21518511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6C369-F65D-D34D-B348-B2E55D6C2363}" type="slidenum">
              <a:rPr lang="en-US" smtClean="0"/>
              <a:t>32</a:t>
            </a:fld>
            <a:endParaRPr lang="en-US"/>
          </a:p>
        </p:txBody>
      </p:sp>
    </p:spTree>
    <p:extLst>
      <p:ext uri="{BB962C8B-B14F-4D97-AF65-F5344CB8AC3E}">
        <p14:creationId xmlns:p14="http://schemas.microsoft.com/office/powerpoint/2010/main" val="13917754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6C369-F65D-D34D-B348-B2E55D6C2363}" type="slidenum">
              <a:rPr lang="en-US" smtClean="0"/>
              <a:t>34</a:t>
            </a:fld>
            <a:endParaRPr lang="en-US"/>
          </a:p>
        </p:txBody>
      </p:sp>
    </p:spTree>
    <p:extLst>
      <p:ext uri="{BB962C8B-B14F-4D97-AF65-F5344CB8AC3E}">
        <p14:creationId xmlns:p14="http://schemas.microsoft.com/office/powerpoint/2010/main" val="19737361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6C369-F65D-D34D-B348-B2E55D6C2363}" type="slidenum">
              <a:rPr lang="en-US" smtClean="0"/>
              <a:t>42</a:t>
            </a:fld>
            <a:endParaRPr lang="en-US"/>
          </a:p>
        </p:txBody>
      </p:sp>
    </p:spTree>
    <p:extLst>
      <p:ext uri="{BB962C8B-B14F-4D97-AF65-F5344CB8AC3E}">
        <p14:creationId xmlns:p14="http://schemas.microsoft.com/office/powerpoint/2010/main" val="245356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6C369-F65D-D34D-B348-B2E55D6C2363}" type="slidenum">
              <a:rPr lang="en-US" smtClean="0"/>
              <a:t>43</a:t>
            </a:fld>
            <a:endParaRPr lang="en-US"/>
          </a:p>
        </p:txBody>
      </p:sp>
    </p:spTree>
    <p:extLst>
      <p:ext uri="{BB962C8B-B14F-4D97-AF65-F5344CB8AC3E}">
        <p14:creationId xmlns:p14="http://schemas.microsoft.com/office/powerpoint/2010/main" val="17511328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6C369-F65D-D34D-B348-B2E55D6C2363}" type="slidenum">
              <a:rPr lang="en-US" smtClean="0"/>
              <a:t>46</a:t>
            </a:fld>
            <a:endParaRPr lang="en-US"/>
          </a:p>
        </p:txBody>
      </p:sp>
    </p:spTree>
    <p:extLst>
      <p:ext uri="{BB962C8B-B14F-4D97-AF65-F5344CB8AC3E}">
        <p14:creationId xmlns:p14="http://schemas.microsoft.com/office/powerpoint/2010/main" val="2946878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6C369-F65D-D34D-B348-B2E55D6C2363}" type="slidenum">
              <a:rPr lang="en-US" smtClean="0"/>
              <a:t>5</a:t>
            </a:fld>
            <a:endParaRPr lang="en-US"/>
          </a:p>
        </p:txBody>
      </p:sp>
    </p:spTree>
    <p:extLst>
      <p:ext uri="{BB962C8B-B14F-4D97-AF65-F5344CB8AC3E}">
        <p14:creationId xmlns:p14="http://schemas.microsoft.com/office/powerpoint/2010/main" val="35741188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6C369-F65D-D34D-B348-B2E55D6C2363}" type="slidenum">
              <a:rPr lang="en-US" smtClean="0"/>
              <a:t>47</a:t>
            </a:fld>
            <a:endParaRPr lang="en-US"/>
          </a:p>
        </p:txBody>
      </p:sp>
    </p:spTree>
    <p:extLst>
      <p:ext uri="{BB962C8B-B14F-4D97-AF65-F5344CB8AC3E}">
        <p14:creationId xmlns:p14="http://schemas.microsoft.com/office/powerpoint/2010/main" val="38218376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6C369-F65D-D34D-B348-B2E55D6C2363}" type="slidenum">
              <a:rPr lang="en-US" smtClean="0"/>
              <a:t>48</a:t>
            </a:fld>
            <a:endParaRPr lang="en-US"/>
          </a:p>
        </p:txBody>
      </p:sp>
    </p:spTree>
    <p:extLst>
      <p:ext uri="{BB962C8B-B14F-4D97-AF65-F5344CB8AC3E}">
        <p14:creationId xmlns:p14="http://schemas.microsoft.com/office/powerpoint/2010/main" val="18094778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6C369-F65D-D34D-B348-B2E55D6C2363}" type="slidenum">
              <a:rPr lang="en-US" smtClean="0"/>
              <a:t>52</a:t>
            </a:fld>
            <a:endParaRPr lang="en-US"/>
          </a:p>
        </p:txBody>
      </p:sp>
    </p:spTree>
    <p:extLst>
      <p:ext uri="{BB962C8B-B14F-4D97-AF65-F5344CB8AC3E}">
        <p14:creationId xmlns:p14="http://schemas.microsoft.com/office/powerpoint/2010/main" val="8060620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6C369-F65D-D34D-B348-B2E55D6C2363}" type="slidenum">
              <a:rPr lang="en-US" smtClean="0"/>
              <a:t>54</a:t>
            </a:fld>
            <a:endParaRPr lang="en-US"/>
          </a:p>
        </p:txBody>
      </p:sp>
    </p:spTree>
    <p:extLst>
      <p:ext uri="{BB962C8B-B14F-4D97-AF65-F5344CB8AC3E}">
        <p14:creationId xmlns:p14="http://schemas.microsoft.com/office/powerpoint/2010/main" val="13977814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76C369-F65D-D34D-B348-B2E55D6C2363}" type="slidenum">
              <a:rPr lang="en-US" smtClean="0"/>
              <a:t>56</a:t>
            </a:fld>
            <a:endParaRPr lang="en-US"/>
          </a:p>
        </p:txBody>
      </p:sp>
    </p:spTree>
    <p:extLst>
      <p:ext uri="{BB962C8B-B14F-4D97-AF65-F5344CB8AC3E}">
        <p14:creationId xmlns:p14="http://schemas.microsoft.com/office/powerpoint/2010/main" val="13592478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6C369-F65D-D34D-B348-B2E55D6C2363}" type="slidenum">
              <a:rPr lang="en-US" smtClean="0"/>
              <a:t>58</a:t>
            </a:fld>
            <a:endParaRPr lang="en-US"/>
          </a:p>
        </p:txBody>
      </p:sp>
    </p:spTree>
    <p:extLst>
      <p:ext uri="{BB962C8B-B14F-4D97-AF65-F5344CB8AC3E}">
        <p14:creationId xmlns:p14="http://schemas.microsoft.com/office/powerpoint/2010/main" val="11581884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6C369-F65D-D34D-B348-B2E55D6C2363}" type="slidenum">
              <a:rPr lang="en-US" smtClean="0"/>
              <a:t>59</a:t>
            </a:fld>
            <a:endParaRPr lang="en-US"/>
          </a:p>
        </p:txBody>
      </p:sp>
    </p:spTree>
    <p:extLst>
      <p:ext uri="{BB962C8B-B14F-4D97-AF65-F5344CB8AC3E}">
        <p14:creationId xmlns:p14="http://schemas.microsoft.com/office/powerpoint/2010/main" val="32087330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6C369-F65D-D34D-B348-B2E55D6C2363}" type="slidenum">
              <a:rPr lang="en-US" smtClean="0"/>
              <a:t>61</a:t>
            </a:fld>
            <a:endParaRPr lang="en-US"/>
          </a:p>
        </p:txBody>
      </p:sp>
    </p:spTree>
    <p:extLst>
      <p:ext uri="{BB962C8B-B14F-4D97-AF65-F5344CB8AC3E}">
        <p14:creationId xmlns:p14="http://schemas.microsoft.com/office/powerpoint/2010/main" val="33733958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6C369-F65D-D34D-B348-B2E55D6C2363}" type="slidenum">
              <a:rPr lang="en-US" smtClean="0"/>
              <a:t>64</a:t>
            </a:fld>
            <a:endParaRPr lang="en-US"/>
          </a:p>
        </p:txBody>
      </p:sp>
    </p:spTree>
    <p:extLst>
      <p:ext uri="{BB962C8B-B14F-4D97-AF65-F5344CB8AC3E}">
        <p14:creationId xmlns:p14="http://schemas.microsoft.com/office/powerpoint/2010/main" val="32541668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77CDDB-71CB-234A-AE8D-DC0D1BFB7ED6}" type="slidenum">
              <a:rPr lang="en-US" smtClean="0"/>
              <a:pPr/>
              <a:t>65</a:t>
            </a:fld>
            <a:endParaRPr lang="en-US"/>
          </a:p>
        </p:txBody>
      </p:sp>
    </p:spTree>
    <p:extLst>
      <p:ext uri="{BB962C8B-B14F-4D97-AF65-F5344CB8AC3E}">
        <p14:creationId xmlns:p14="http://schemas.microsoft.com/office/powerpoint/2010/main" val="846690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6C369-F65D-D34D-B348-B2E55D6C2363}" type="slidenum">
              <a:rPr lang="en-US" smtClean="0"/>
              <a:t>6</a:t>
            </a:fld>
            <a:endParaRPr lang="en-US"/>
          </a:p>
        </p:txBody>
      </p:sp>
    </p:spTree>
    <p:extLst>
      <p:ext uri="{BB962C8B-B14F-4D97-AF65-F5344CB8AC3E}">
        <p14:creationId xmlns:p14="http://schemas.microsoft.com/office/powerpoint/2010/main" val="40816799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77CDDB-71CB-234A-AE8D-DC0D1BFB7ED6}" type="slidenum">
              <a:rPr lang="en-US" smtClean="0"/>
              <a:pPr/>
              <a:t>66</a:t>
            </a:fld>
            <a:endParaRPr lang="en-US"/>
          </a:p>
        </p:txBody>
      </p:sp>
    </p:spTree>
    <p:extLst>
      <p:ext uri="{BB962C8B-B14F-4D97-AF65-F5344CB8AC3E}">
        <p14:creationId xmlns:p14="http://schemas.microsoft.com/office/powerpoint/2010/main" val="4979392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6C369-F65D-D34D-B348-B2E55D6C2363}" type="slidenum">
              <a:rPr lang="en-US" smtClean="0"/>
              <a:t>67</a:t>
            </a:fld>
            <a:endParaRPr lang="en-US"/>
          </a:p>
        </p:txBody>
      </p:sp>
    </p:spTree>
    <p:extLst>
      <p:ext uri="{BB962C8B-B14F-4D97-AF65-F5344CB8AC3E}">
        <p14:creationId xmlns:p14="http://schemas.microsoft.com/office/powerpoint/2010/main" val="10149861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6C369-F65D-D34D-B348-B2E55D6C2363}" type="slidenum">
              <a:rPr lang="en-US" smtClean="0"/>
              <a:t>71</a:t>
            </a:fld>
            <a:endParaRPr lang="en-US"/>
          </a:p>
        </p:txBody>
      </p:sp>
    </p:spTree>
    <p:extLst>
      <p:ext uri="{BB962C8B-B14F-4D97-AF65-F5344CB8AC3E}">
        <p14:creationId xmlns:p14="http://schemas.microsoft.com/office/powerpoint/2010/main" val="29123884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6C369-F65D-D34D-B348-B2E55D6C2363}" type="slidenum">
              <a:rPr lang="en-US" smtClean="0"/>
              <a:t>72</a:t>
            </a:fld>
            <a:endParaRPr lang="en-US"/>
          </a:p>
        </p:txBody>
      </p:sp>
    </p:spTree>
    <p:extLst>
      <p:ext uri="{BB962C8B-B14F-4D97-AF65-F5344CB8AC3E}">
        <p14:creationId xmlns:p14="http://schemas.microsoft.com/office/powerpoint/2010/main" val="25181254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6C369-F65D-D34D-B348-B2E55D6C2363}" type="slidenum">
              <a:rPr lang="en-US" smtClean="0"/>
              <a:t>73</a:t>
            </a:fld>
            <a:endParaRPr lang="en-US"/>
          </a:p>
        </p:txBody>
      </p:sp>
    </p:spTree>
    <p:extLst>
      <p:ext uri="{BB962C8B-B14F-4D97-AF65-F5344CB8AC3E}">
        <p14:creationId xmlns:p14="http://schemas.microsoft.com/office/powerpoint/2010/main" val="42310909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6C369-F65D-D34D-B348-B2E55D6C2363}" type="slidenum">
              <a:rPr lang="en-US" smtClean="0"/>
              <a:t>76</a:t>
            </a:fld>
            <a:endParaRPr lang="en-US"/>
          </a:p>
        </p:txBody>
      </p:sp>
    </p:spTree>
    <p:extLst>
      <p:ext uri="{BB962C8B-B14F-4D97-AF65-F5344CB8AC3E}">
        <p14:creationId xmlns:p14="http://schemas.microsoft.com/office/powerpoint/2010/main" val="10576450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6C369-F65D-D34D-B348-B2E55D6C2363}" type="slidenum">
              <a:rPr lang="en-US" smtClean="0"/>
              <a:t>77</a:t>
            </a:fld>
            <a:endParaRPr lang="en-US"/>
          </a:p>
        </p:txBody>
      </p:sp>
    </p:spTree>
    <p:extLst>
      <p:ext uri="{BB962C8B-B14F-4D97-AF65-F5344CB8AC3E}">
        <p14:creationId xmlns:p14="http://schemas.microsoft.com/office/powerpoint/2010/main" val="11179892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6C369-F65D-D34D-B348-B2E55D6C2363}" type="slidenum">
              <a:rPr lang="en-US" smtClean="0"/>
              <a:t>81</a:t>
            </a:fld>
            <a:endParaRPr lang="en-US"/>
          </a:p>
        </p:txBody>
      </p:sp>
    </p:spTree>
    <p:extLst>
      <p:ext uri="{BB962C8B-B14F-4D97-AF65-F5344CB8AC3E}">
        <p14:creationId xmlns:p14="http://schemas.microsoft.com/office/powerpoint/2010/main" val="21603291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76C369-F65D-D34D-B348-B2E55D6C2363}" type="slidenum">
              <a:rPr lang="en-US" smtClean="0"/>
              <a:t>84</a:t>
            </a:fld>
            <a:endParaRPr lang="en-US"/>
          </a:p>
        </p:txBody>
      </p:sp>
    </p:spTree>
    <p:extLst>
      <p:ext uri="{BB962C8B-B14F-4D97-AF65-F5344CB8AC3E}">
        <p14:creationId xmlns:p14="http://schemas.microsoft.com/office/powerpoint/2010/main" val="16024463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6C369-F65D-D34D-B348-B2E55D6C2363}" type="slidenum">
              <a:rPr lang="en-US" smtClean="0"/>
              <a:t>85</a:t>
            </a:fld>
            <a:endParaRPr lang="en-US"/>
          </a:p>
        </p:txBody>
      </p:sp>
    </p:spTree>
    <p:extLst>
      <p:ext uri="{BB962C8B-B14F-4D97-AF65-F5344CB8AC3E}">
        <p14:creationId xmlns:p14="http://schemas.microsoft.com/office/powerpoint/2010/main" val="3100135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6C369-F65D-D34D-B348-B2E55D6C2363}" type="slidenum">
              <a:rPr lang="en-US" smtClean="0"/>
              <a:t>7</a:t>
            </a:fld>
            <a:endParaRPr lang="en-US"/>
          </a:p>
        </p:txBody>
      </p:sp>
    </p:spTree>
    <p:extLst>
      <p:ext uri="{BB962C8B-B14F-4D97-AF65-F5344CB8AC3E}">
        <p14:creationId xmlns:p14="http://schemas.microsoft.com/office/powerpoint/2010/main" val="36730350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6C369-F65D-D34D-B348-B2E55D6C2363}" type="slidenum">
              <a:rPr lang="en-US" smtClean="0"/>
              <a:t>87</a:t>
            </a:fld>
            <a:endParaRPr lang="en-US"/>
          </a:p>
        </p:txBody>
      </p:sp>
    </p:spTree>
    <p:extLst>
      <p:ext uri="{BB962C8B-B14F-4D97-AF65-F5344CB8AC3E}">
        <p14:creationId xmlns:p14="http://schemas.microsoft.com/office/powerpoint/2010/main" val="9667436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6C369-F65D-D34D-B348-B2E55D6C2363}" type="slidenum">
              <a:rPr lang="en-US" smtClean="0"/>
              <a:t>88</a:t>
            </a:fld>
            <a:endParaRPr lang="en-US"/>
          </a:p>
        </p:txBody>
      </p:sp>
    </p:spTree>
    <p:extLst>
      <p:ext uri="{BB962C8B-B14F-4D97-AF65-F5344CB8AC3E}">
        <p14:creationId xmlns:p14="http://schemas.microsoft.com/office/powerpoint/2010/main" val="25346952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6C369-F65D-D34D-B348-B2E55D6C2363}" type="slidenum">
              <a:rPr lang="en-US" smtClean="0"/>
              <a:t>89</a:t>
            </a:fld>
            <a:endParaRPr lang="en-US"/>
          </a:p>
        </p:txBody>
      </p:sp>
    </p:spTree>
    <p:extLst>
      <p:ext uri="{BB962C8B-B14F-4D97-AF65-F5344CB8AC3E}">
        <p14:creationId xmlns:p14="http://schemas.microsoft.com/office/powerpoint/2010/main" val="27581734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6C369-F65D-D34D-B348-B2E55D6C2363}" type="slidenum">
              <a:rPr lang="en-US" smtClean="0"/>
              <a:t>90</a:t>
            </a:fld>
            <a:endParaRPr lang="en-US"/>
          </a:p>
        </p:txBody>
      </p:sp>
    </p:spTree>
    <p:extLst>
      <p:ext uri="{BB962C8B-B14F-4D97-AF65-F5344CB8AC3E}">
        <p14:creationId xmlns:p14="http://schemas.microsoft.com/office/powerpoint/2010/main" val="14135214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6C369-F65D-D34D-B348-B2E55D6C2363}" type="slidenum">
              <a:rPr lang="en-US" smtClean="0"/>
              <a:t>91</a:t>
            </a:fld>
            <a:endParaRPr lang="en-US"/>
          </a:p>
        </p:txBody>
      </p:sp>
    </p:spTree>
    <p:extLst>
      <p:ext uri="{BB962C8B-B14F-4D97-AF65-F5344CB8AC3E}">
        <p14:creationId xmlns:p14="http://schemas.microsoft.com/office/powerpoint/2010/main" val="8248820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6C369-F65D-D34D-B348-B2E55D6C2363}" type="slidenum">
              <a:rPr lang="en-US" smtClean="0"/>
              <a:t>93</a:t>
            </a:fld>
            <a:endParaRPr lang="en-US"/>
          </a:p>
        </p:txBody>
      </p:sp>
    </p:spTree>
    <p:extLst>
      <p:ext uri="{BB962C8B-B14F-4D97-AF65-F5344CB8AC3E}">
        <p14:creationId xmlns:p14="http://schemas.microsoft.com/office/powerpoint/2010/main" val="23101979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6C369-F65D-D34D-B348-B2E55D6C2363}" type="slidenum">
              <a:rPr lang="en-US" smtClean="0"/>
              <a:t>96</a:t>
            </a:fld>
            <a:endParaRPr lang="en-US"/>
          </a:p>
        </p:txBody>
      </p:sp>
    </p:spTree>
    <p:extLst>
      <p:ext uri="{BB962C8B-B14F-4D97-AF65-F5344CB8AC3E}">
        <p14:creationId xmlns:p14="http://schemas.microsoft.com/office/powerpoint/2010/main" val="37864175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6C369-F65D-D34D-B348-B2E55D6C2363}" type="slidenum">
              <a:rPr lang="en-US" smtClean="0"/>
              <a:t>97</a:t>
            </a:fld>
            <a:endParaRPr lang="en-US"/>
          </a:p>
        </p:txBody>
      </p:sp>
    </p:spTree>
    <p:extLst>
      <p:ext uri="{BB962C8B-B14F-4D97-AF65-F5344CB8AC3E}">
        <p14:creationId xmlns:p14="http://schemas.microsoft.com/office/powerpoint/2010/main" val="16192865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6C369-F65D-D34D-B348-B2E55D6C2363}" type="slidenum">
              <a:rPr lang="en-US" smtClean="0"/>
              <a:t>98</a:t>
            </a:fld>
            <a:endParaRPr lang="en-US"/>
          </a:p>
        </p:txBody>
      </p:sp>
    </p:spTree>
    <p:extLst>
      <p:ext uri="{BB962C8B-B14F-4D97-AF65-F5344CB8AC3E}">
        <p14:creationId xmlns:p14="http://schemas.microsoft.com/office/powerpoint/2010/main" val="21828274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6C369-F65D-D34D-B348-B2E55D6C2363}" type="slidenum">
              <a:rPr lang="en-US" smtClean="0"/>
              <a:t>99</a:t>
            </a:fld>
            <a:endParaRPr lang="en-US"/>
          </a:p>
        </p:txBody>
      </p:sp>
    </p:spTree>
    <p:extLst>
      <p:ext uri="{BB962C8B-B14F-4D97-AF65-F5344CB8AC3E}">
        <p14:creationId xmlns:p14="http://schemas.microsoft.com/office/powerpoint/2010/main" val="1520048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6C369-F65D-D34D-B348-B2E55D6C2363}" type="slidenum">
              <a:rPr lang="en-US" smtClean="0"/>
              <a:t>8</a:t>
            </a:fld>
            <a:endParaRPr lang="en-US"/>
          </a:p>
        </p:txBody>
      </p:sp>
    </p:spTree>
    <p:extLst>
      <p:ext uri="{BB962C8B-B14F-4D97-AF65-F5344CB8AC3E}">
        <p14:creationId xmlns:p14="http://schemas.microsoft.com/office/powerpoint/2010/main" val="32908953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6C369-F65D-D34D-B348-B2E55D6C2363}" type="slidenum">
              <a:rPr lang="en-US" smtClean="0"/>
              <a:t>100</a:t>
            </a:fld>
            <a:endParaRPr lang="en-US"/>
          </a:p>
        </p:txBody>
      </p:sp>
    </p:spTree>
    <p:extLst>
      <p:ext uri="{BB962C8B-B14F-4D97-AF65-F5344CB8AC3E}">
        <p14:creationId xmlns:p14="http://schemas.microsoft.com/office/powerpoint/2010/main" val="2127474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6C369-F65D-D34D-B348-B2E55D6C2363}" type="slidenum">
              <a:rPr lang="en-US" smtClean="0"/>
              <a:t>9</a:t>
            </a:fld>
            <a:endParaRPr lang="en-US"/>
          </a:p>
        </p:txBody>
      </p:sp>
    </p:spTree>
    <p:extLst>
      <p:ext uri="{BB962C8B-B14F-4D97-AF65-F5344CB8AC3E}">
        <p14:creationId xmlns:p14="http://schemas.microsoft.com/office/powerpoint/2010/main" val="2820667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6C369-F65D-D34D-B348-B2E55D6C2363}" type="slidenum">
              <a:rPr lang="en-US" smtClean="0"/>
              <a:t>10</a:t>
            </a:fld>
            <a:endParaRPr lang="en-US"/>
          </a:p>
        </p:txBody>
      </p:sp>
    </p:spTree>
    <p:extLst>
      <p:ext uri="{BB962C8B-B14F-4D97-AF65-F5344CB8AC3E}">
        <p14:creationId xmlns:p14="http://schemas.microsoft.com/office/powerpoint/2010/main" val="426932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76C369-F65D-D34D-B348-B2E55D6C2363}" type="slidenum">
              <a:rPr lang="en-US" smtClean="0"/>
              <a:t>11</a:t>
            </a:fld>
            <a:endParaRPr lang="en-US"/>
          </a:p>
        </p:txBody>
      </p:sp>
    </p:spTree>
    <p:extLst>
      <p:ext uri="{BB962C8B-B14F-4D97-AF65-F5344CB8AC3E}">
        <p14:creationId xmlns:p14="http://schemas.microsoft.com/office/powerpoint/2010/main" val="4185593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3C83F2E-6426-114E-9FA1-76A241CEEE5D}" type="datetimeFigureOut">
              <a:rPr lang="en-US" smtClean="0"/>
              <a:t>4/17/2022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E49D69-C76F-B542-BED1-B88EEF63D4EE}" type="slidenum">
              <a:rPr lang="en-US" smtClean="0"/>
              <a:t>‹#›</a:t>
            </a:fld>
            <a:endParaRPr lang="en-US"/>
          </a:p>
        </p:txBody>
      </p:sp>
    </p:spTree>
    <p:extLst>
      <p:ext uri="{BB962C8B-B14F-4D97-AF65-F5344CB8AC3E}">
        <p14:creationId xmlns:p14="http://schemas.microsoft.com/office/powerpoint/2010/main" val="2462524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C83F2E-6426-114E-9FA1-76A241CEEE5D}" type="datetimeFigureOut">
              <a:rPr lang="en-US" smtClean="0"/>
              <a:t>4/17/2022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E49D69-C76F-B542-BED1-B88EEF63D4EE}" type="slidenum">
              <a:rPr lang="en-US" smtClean="0"/>
              <a:t>‹#›</a:t>
            </a:fld>
            <a:endParaRPr lang="en-US"/>
          </a:p>
        </p:txBody>
      </p:sp>
    </p:spTree>
    <p:extLst>
      <p:ext uri="{BB962C8B-B14F-4D97-AF65-F5344CB8AC3E}">
        <p14:creationId xmlns:p14="http://schemas.microsoft.com/office/powerpoint/2010/main" val="27324704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C83F2E-6426-114E-9FA1-76A241CEEE5D}" type="datetimeFigureOut">
              <a:rPr lang="en-US" smtClean="0"/>
              <a:t>4/17/2022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E49D69-C76F-B542-BED1-B88EEF63D4EE}" type="slidenum">
              <a:rPr lang="en-US" smtClean="0"/>
              <a:t>‹#›</a:t>
            </a:fld>
            <a:endParaRPr lang="en-US"/>
          </a:p>
        </p:txBody>
      </p:sp>
    </p:spTree>
    <p:extLst>
      <p:ext uri="{BB962C8B-B14F-4D97-AF65-F5344CB8AC3E}">
        <p14:creationId xmlns:p14="http://schemas.microsoft.com/office/powerpoint/2010/main" val="13668899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30175" y="307975"/>
            <a:ext cx="8099425" cy="762000"/>
          </a:xfrm>
        </p:spPr>
        <p:txBody>
          <a:bodyPr/>
          <a:lstStyle/>
          <a:p>
            <a:r>
              <a:rPr lang="en-US"/>
              <a:t>Click to edit Master title style</a:t>
            </a:r>
          </a:p>
        </p:txBody>
      </p:sp>
      <p:sp>
        <p:nvSpPr>
          <p:cNvPr id="3" name="Content Placeholder 2"/>
          <p:cNvSpPr>
            <a:spLocks noGrp="1"/>
          </p:cNvSpPr>
          <p:nvPr>
            <p:ph sz="quarter" idx="1"/>
          </p:nvPr>
        </p:nvSpPr>
        <p:spPr>
          <a:xfrm>
            <a:off x="258763" y="1287463"/>
            <a:ext cx="3902075" cy="241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13238" y="1287463"/>
            <a:ext cx="3903662" cy="241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258763" y="3852863"/>
            <a:ext cx="3902075" cy="241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313238" y="3852863"/>
            <a:ext cx="3903662" cy="241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1420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30175" y="307975"/>
            <a:ext cx="8099425" cy="762000"/>
          </a:xfrm>
        </p:spPr>
        <p:txBody>
          <a:bodyPr/>
          <a:lstStyle/>
          <a:p>
            <a:r>
              <a:rPr lang="en-US"/>
              <a:t>Click to edit Master title style</a:t>
            </a:r>
          </a:p>
        </p:txBody>
      </p:sp>
      <p:sp>
        <p:nvSpPr>
          <p:cNvPr id="3" name="Content Placeholder 2"/>
          <p:cNvSpPr>
            <a:spLocks noGrp="1"/>
          </p:cNvSpPr>
          <p:nvPr>
            <p:ph sz="half" idx="1"/>
          </p:nvPr>
        </p:nvSpPr>
        <p:spPr>
          <a:xfrm>
            <a:off x="258763" y="1287463"/>
            <a:ext cx="3902075" cy="497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13238" y="1287463"/>
            <a:ext cx="3903662" cy="241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13238" y="3852863"/>
            <a:ext cx="3903662" cy="241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78826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F9EEE42-125D-4A4A-9698-D80ECDC9C15A}" type="datetimeFigureOut">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17/04/2022</a:t>
            </a:fld>
            <a:endParaRPr kumimoji="0" lang="fr-FR"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E01D99A-F3CF-4420-95C2-2D6DD61E00EA}"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fr-FR"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6105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C83F2E-6426-114E-9FA1-76A241CEEE5D}" type="datetimeFigureOut">
              <a:rPr lang="en-US" smtClean="0"/>
              <a:t>4/17/2022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E49D69-C76F-B542-BED1-B88EEF63D4EE}" type="slidenum">
              <a:rPr lang="en-US" smtClean="0"/>
              <a:t>‹#›</a:t>
            </a:fld>
            <a:endParaRPr lang="en-US"/>
          </a:p>
        </p:txBody>
      </p:sp>
    </p:spTree>
    <p:extLst>
      <p:ext uri="{BB962C8B-B14F-4D97-AF65-F5344CB8AC3E}">
        <p14:creationId xmlns:p14="http://schemas.microsoft.com/office/powerpoint/2010/main" val="3024591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C83F2E-6426-114E-9FA1-76A241CEEE5D}" type="datetimeFigureOut">
              <a:rPr lang="en-US" smtClean="0"/>
              <a:t>4/17/2022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E49D69-C76F-B542-BED1-B88EEF63D4EE}" type="slidenum">
              <a:rPr lang="en-US" smtClean="0"/>
              <a:t>‹#›</a:t>
            </a:fld>
            <a:endParaRPr lang="en-US"/>
          </a:p>
        </p:txBody>
      </p:sp>
    </p:spTree>
    <p:extLst>
      <p:ext uri="{BB962C8B-B14F-4D97-AF65-F5344CB8AC3E}">
        <p14:creationId xmlns:p14="http://schemas.microsoft.com/office/powerpoint/2010/main" val="1844140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3C83F2E-6426-114E-9FA1-76A241CEEE5D}" type="datetimeFigureOut">
              <a:rPr lang="en-US" smtClean="0"/>
              <a:t>4/17/2022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E49D69-C76F-B542-BED1-B88EEF63D4EE}" type="slidenum">
              <a:rPr lang="en-US" smtClean="0"/>
              <a:t>‹#›</a:t>
            </a:fld>
            <a:endParaRPr lang="en-US"/>
          </a:p>
        </p:txBody>
      </p:sp>
    </p:spTree>
    <p:extLst>
      <p:ext uri="{BB962C8B-B14F-4D97-AF65-F5344CB8AC3E}">
        <p14:creationId xmlns:p14="http://schemas.microsoft.com/office/powerpoint/2010/main" val="197019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3C83F2E-6426-114E-9FA1-76A241CEEE5D}" type="datetimeFigureOut">
              <a:rPr lang="en-US" smtClean="0"/>
              <a:t>4/17/2022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E49D69-C76F-B542-BED1-B88EEF63D4EE}" type="slidenum">
              <a:rPr lang="en-US" smtClean="0"/>
              <a:t>‹#›</a:t>
            </a:fld>
            <a:endParaRPr lang="en-US"/>
          </a:p>
        </p:txBody>
      </p:sp>
    </p:spTree>
    <p:extLst>
      <p:ext uri="{BB962C8B-B14F-4D97-AF65-F5344CB8AC3E}">
        <p14:creationId xmlns:p14="http://schemas.microsoft.com/office/powerpoint/2010/main" val="200616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3C83F2E-6426-114E-9FA1-76A241CEEE5D}" type="datetimeFigureOut">
              <a:rPr lang="en-US" smtClean="0"/>
              <a:t>4/17/2022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E49D69-C76F-B542-BED1-B88EEF63D4EE}" type="slidenum">
              <a:rPr lang="en-US" smtClean="0"/>
              <a:t>‹#›</a:t>
            </a:fld>
            <a:endParaRPr lang="en-US"/>
          </a:p>
        </p:txBody>
      </p:sp>
    </p:spTree>
    <p:extLst>
      <p:ext uri="{BB962C8B-B14F-4D97-AF65-F5344CB8AC3E}">
        <p14:creationId xmlns:p14="http://schemas.microsoft.com/office/powerpoint/2010/main" val="3183817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C83F2E-6426-114E-9FA1-76A241CEEE5D}" type="datetimeFigureOut">
              <a:rPr lang="en-US" smtClean="0"/>
              <a:t>4/17/2022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7E49D69-C76F-B542-BED1-B88EEF63D4EE}" type="slidenum">
              <a:rPr lang="en-US" smtClean="0"/>
              <a:t>‹#›</a:t>
            </a:fld>
            <a:endParaRPr lang="en-US"/>
          </a:p>
        </p:txBody>
      </p:sp>
    </p:spTree>
    <p:extLst>
      <p:ext uri="{BB962C8B-B14F-4D97-AF65-F5344CB8AC3E}">
        <p14:creationId xmlns:p14="http://schemas.microsoft.com/office/powerpoint/2010/main" val="477919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3C83F2E-6426-114E-9FA1-76A241CEEE5D}" type="datetimeFigureOut">
              <a:rPr lang="en-US" smtClean="0"/>
              <a:t>4/17/2022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E49D69-C76F-B542-BED1-B88EEF63D4EE}" type="slidenum">
              <a:rPr lang="en-US" smtClean="0"/>
              <a:t>‹#›</a:t>
            </a:fld>
            <a:endParaRPr lang="en-US"/>
          </a:p>
        </p:txBody>
      </p:sp>
    </p:spTree>
    <p:extLst>
      <p:ext uri="{BB962C8B-B14F-4D97-AF65-F5344CB8AC3E}">
        <p14:creationId xmlns:p14="http://schemas.microsoft.com/office/powerpoint/2010/main" val="2090886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3C83F2E-6426-114E-9FA1-76A241CEEE5D}" type="datetimeFigureOut">
              <a:rPr lang="en-US" smtClean="0"/>
              <a:t>4/17/2022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E49D69-C76F-B542-BED1-B88EEF63D4EE}" type="slidenum">
              <a:rPr lang="en-US" smtClean="0"/>
              <a:t>‹#›</a:t>
            </a:fld>
            <a:endParaRPr lang="en-US"/>
          </a:p>
        </p:txBody>
      </p:sp>
    </p:spTree>
    <p:extLst>
      <p:ext uri="{BB962C8B-B14F-4D97-AF65-F5344CB8AC3E}">
        <p14:creationId xmlns:p14="http://schemas.microsoft.com/office/powerpoint/2010/main" val="1811122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C83F2E-6426-114E-9FA1-76A241CEEE5D}" type="datetimeFigureOut">
              <a:rPr lang="en-US" smtClean="0"/>
              <a:t>4/17/2022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E49D69-C76F-B542-BED1-B88EEF63D4EE}" type="slidenum">
              <a:rPr lang="en-US" smtClean="0"/>
              <a:t>‹#›</a:t>
            </a:fld>
            <a:endParaRPr lang="en-US"/>
          </a:p>
        </p:txBody>
      </p:sp>
    </p:spTree>
    <p:extLst>
      <p:ext uri="{BB962C8B-B14F-4D97-AF65-F5344CB8AC3E}">
        <p14:creationId xmlns:p14="http://schemas.microsoft.com/office/powerpoint/2010/main" val="37237563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6" r:id="rId12"/>
    <p:sldLayoutId id="2147483667"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9EEE42-125D-4A4A-9698-D80ECDC9C15A}" type="datetimeFigureOut">
              <a:rPr lang="fr-FR" smtClean="0"/>
              <a:t>17/04/2022</a:t>
            </a:fld>
            <a:endParaRPr lang="fr-F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1D99A-F3CF-4420-95C2-2D6DD61E00EA}" type="slidenum">
              <a:rPr lang="fr-FR" smtClean="0"/>
              <a:t>‹#›</a:t>
            </a:fld>
            <a:endParaRPr lang="fr-FR"/>
          </a:p>
        </p:txBody>
      </p:sp>
    </p:spTree>
    <p:extLst>
      <p:ext uri="{BB962C8B-B14F-4D97-AF65-F5344CB8AC3E}">
        <p14:creationId xmlns:p14="http://schemas.microsoft.com/office/powerpoint/2010/main" val="4021976427"/>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0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2" Type="http://schemas.openxmlformats.org/officeDocument/2006/relationships/image" Target="../media/image168.emf"/><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10.png"/><Relationship Id="rId1" Type="http://schemas.openxmlformats.org/officeDocument/2006/relationships/slideLayout" Target="../slideLayouts/slideLayout14.xml"/><Relationship Id="rId4" Type="http://schemas.openxmlformats.org/officeDocument/2006/relationships/image" Target="../media/image169.em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1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75.tif"/><Relationship Id="rId2" Type="http://schemas.openxmlformats.org/officeDocument/2006/relationships/image" Target="../media/image174.emf"/><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16.bin"/><Relationship Id="rId13" Type="http://schemas.openxmlformats.org/officeDocument/2006/relationships/image" Target="../media/image28.wmf"/><Relationship Id="rId3" Type="http://schemas.openxmlformats.org/officeDocument/2006/relationships/notesSlide" Target="../notesSlides/notesSlide10.xml"/><Relationship Id="rId7" Type="http://schemas.openxmlformats.org/officeDocument/2006/relationships/image" Target="../media/image25.wmf"/><Relationship Id="rId12" Type="http://schemas.openxmlformats.org/officeDocument/2006/relationships/oleObject" Target="../embeddings/oleObject18.bin"/><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oleObject" Target="../embeddings/oleObject15.bin"/><Relationship Id="rId11" Type="http://schemas.openxmlformats.org/officeDocument/2006/relationships/image" Target="../media/image27.wmf"/><Relationship Id="rId5" Type="http://schemas.openxmlformats.org/officeDocument/2006/relationships/image" Target="../media/image24.wmf"/><Relationship Id="rId10" Type="http://schemas.openxmlformats.org/officeDocument/2006/relationships/oleObject" Target="../embeddings/oleObject17.bin"/><Relationship Id="rId4" Type="http://schemas.openxmlformats.org/officeDocument/2006/relationships/oleObject" Target="../embeddings/oleObject14.bin"/><Relationship Id="rId9" Type="http://schemas.openxmlformats.org/officeDocument/2006/relationships/image" Target="../media/image26.wm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8" Type="http://schemas.openxmlformats.org/officeDocument/2006/relationships/image" Target="../media/image178.wmf"/><Relationship Id="rId3" Type="http://schemas.openxmlformats.org/officeDocument/2006/relationships/oleObject" Target="../embeddings/oleObject112.bin"/><Relationship Id="rId7" Type="http://schemas.openxmlformats.org/officeDocument/2006/relationships/oleObject" Target="../embeddings/oleObject114.bin"/><Relationship Id="rId2" Type="http://schemas.openxmlformats.org/officeDocument/2006/relationships/slideLayout" Target="../slideLayouts/slideLayout7.xml"/><Relationship Id="rId1" Type="http://schemas.openxmlformats.org/officeDocument/2006/relationships/vmlDrawing" Target="../drawings/vmlDrawing36.vml"/><Relationship Id="rId6" Type="http://schemas.openxmlformats.org/officeDocument/2006/relationships/image" Target="../media/image177.wmf"/><Relationship Id="rId5" Type="http://schemas.openxmlformats.org/officeDocument/2006/relationships/oleObject" Target="../embeddings/oleObject113.bin"/><Relationship Id="rId10" Type="http://schemas.openxmlformats.org/officeDocument/2006/relationships/image" Target="../media/image179.wmf"/><Relationship Id="rId4" Type="http://schemas.openxmlformats.org/officeDocument/2006/relationships/image" Target="../media/image176.wmf"/><Relationship Id="rId9" Type="http://schemas.openxmlformats.org/officeDocument/2006/relationships/oleObject" Target="../embeddings/oleObject115.bin"/></Relationships>
</file>

<file path=ppt/slides/_rels/slide122.xml.rels><?xml version="1.0" encoding="UTF-8" standalone="yes"?>
<Relationships xmlns="http://schemas.openxmlformats.org/package/2006/relationships"><Relationship Id="rId8" Type="http://schemas.openxmlformats.org/officeDocument/2006/relationships/image" Target="../media/image182.wmf"/><Relationship Id="rId3" Type="http://schemas.openxmlformats.org/officeDocument/2006/relationships/oleObject" Target="../embeddings/oleObject116.bin"/><Relationship Id="rId7" Type="http://schemas.openxmlformats.org/officeDocument/2006/relationships/oleObject" Target="../embeddings/oleObject118.bin"/><Relationship Id="rId2" Type="http://schemas.openxmlformats.org/officeDocument/2006/relationships/slideLayout" Target="../slideLayouts/slideLayout7.xml"/><Relationship Id="rId1" Type="http://schemas.openxmlformats.org/officeDocument/2006/relationships/vmlDrawing" Target="../drawings/vmlDrawing37.vml"/><Relationship Id="rId6" Type="http://schemas.openxmlformats.org/officeDocument/2006/relationships/image" Target="../media/image181.wmf"/><Relationship Id="rId5" Type="http://schemas.openxmlformats.org/officeDocument/2006/relationships/oleObject" Target="../embeddings/oleObject117.bin"/><Relationship Id="rId4" Type="http://schemas.openxmlformats.org/officeDocument/2006/relationships/image" Target="../media/image180.wmf"/></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119.bin"/><Relationship Id="rId2" Type="http://schemas.openxmlformats.org/officeDocument/2006/relationships/slideLayout" Target="../slideLayouts/slideLayout7.xml"/><Relationship Id="rId1" Type="http://schemas.openxmlformats.org/officeDocument/2006/relationships/vmlDrawing" Target="../drawings/vmlDrawing38.vml"/><Relationship Id="rId6" Type="http://schemas.openxmlformats.org/officeDocument/2006/relationships/image" Target="../media/image184.wmf"/><Relationship Id="rId5" Type="http://schemas.openxmlformats.org/officeDocument/2006/relationships/oleObject" Target="../embeddings/oleObject120.bin"/><Relationship Id="rId4" Type="http://schemas.openxmlformats.org/officeDocument/2006/relationships/image" Target="../media/image183.wmf"/></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121.bin"/><Relationship Id="rId2" Type="http://schemas.openxmlformats.org/officeDocument/2006/relationships/slideLayout" Target="../slideLayouts/slideLayout7.xml"/><Relationship Id="rId1" Type="http://schemas.openxmlformats.org/officeDocument/2006/relationships/vmlDrawing" Target="../drawings/vmlDrawing39.vml"/><Relationship Id="rId6" Type="http://schemas.openxmlformats.org/officeDocument/2006/relationships/image" Target="../media/image186.wmf"/><Relationship Id="rId5" Type="http://schemas.openxmlformats.org/officeDocument/2006/relationships/oleObject" Target="../embeddings/oleObject122.bin"/><Relationship Id="rId4" Type="http://schemas.openxmlformats.org/officeDocument/2006/relationships/image" Target="../media/image185.wmf"/></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notesSlide" Target="../notesSlides/notesSlide13.xml"/><Relationship Id="rId7" Type="http://schemas.openxmlformats.org/officeDocument/2006/relationships/image" Target="../media/image32.wmf"/><Relationship Id="rId2" Type="http://schemas.openxmlformats.org/officeDocument/2006/relationships/slideLayout" Target="../slideLayouts/slideLayout6.xml"/><Relationship Id="rId1" Type="http://schemas.openxmlformats.org/officeDocument/2006/relationships/vmlDrawing" Target="../drawings/vmlDrawing7.vml"/><Relationship Id="rId6" Type="http://schemas.openxmlformats.org/officeDocument/2006/relationships/oleObject" Target="../embeddings/oleObject20.bin"/><Relationship Id="rId11" Type="http://schemas.openxmlformats.org/officeDocument/2006/relationships/image" Target="../media/image34.wmf"/><Relationship Id="rId5" Type="http://schemas.openxmlformats.org/officeDocument/2006/relationships/image" Target="../media/image31.wmf"/><Relationship Id="rId10" Type="http://schemas.openxmlformats.org/officeDocument/2006/relationships/oleObject" Target="../embeddings/oleObject22.bin"/><Relationship Id="rId4" Type="http://schemas.openxmlformats.org/officeDocument/2006/relationships/oleObject" Target="../embeddings/oleObject19.bin"/><Relationship Id="rId9" Type="http://schemas.openxmlformats.org/officeDocument/2006/relationships/image" Target="../media/image33.wmf"/></Relationships>
</file>

<file path=ppt/slides/_rels/slide16.xml.rels><?xml version="1.0" encoding="UTF-8" standalone="yes"?>
<Relationships xmlns="http://schemas.openxmlformats.org/package/2006/relationships"><Relationship Id="rId8" Type="http://schemas.openxmlformats.org/officeDocument/2006/relationships/image" Target="../media/image31.wmf"/><Relationship Id="rId3" Type="http://schemas.openxmlformats.org/officeDocument/2006/relationships/notesSlide" Target="../notesSlides/notesSlide14.xml"/><Relationship Id="rId7" Type="http://schemas.openxmlformats.org/officeDocument/2006/relationships/oleObject" Target="../embeddings/oleObject24.bin"/><Relationship Id="rId2" Type="http://schemas.openxmlformats.org/officeDocument/2006/relationships/slideLayout" Target="../slideLayouts/slideLayout4.xml"/><Relationship Id="rId1" Type="http://schemas.openxmlformats.org/officeDocument/2006/relationships/vmlDrawing" Target="../drawings/vmlDrawing8.vml"/><Relationship Id="rId6" Type="http://schemas.openxmlformats.org/officeDocument/2006/relationships/image" Target="../media/image35.wmf"/><Relationship Id="rId5" Type="http://schemas.openxmlformats.org/officeDocument/2006/relationships/oleObject" Target="../embeddings/oleObject23.bin"/><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27.bin"/><Relationship Id="rId13" Type="http://schemas.openxmlformats.org/officeDocument/2006/relationships/image" Target="../media/image41.wmf"/><Relationship Id="rId3" Type="http://schemas.openxmlformats.org/officeDocument/2006/relationships/notesSlide" Target="../notesSlides/notesSlide15.xml"/><Relationship Id="rId7" Type="http://schemas.openxmlformats.org/officeDocument/2006/relationships/image" Target="../media/image38.wmf"/><Relationship Id="rId12" Type="http://schemas.openxmlformats.org/officeDocument/2006/relationships/oleObject" Target="../embeddings/oleObject29.bin"/><Relationship Id="rId2" Type="http://schemas.openxmlformats.org/officeDocument/2006/relationships/slideLayout" Target="../slideLayouts/slideLayout13.xml"/><Relationship Id="rId1" Type="http://schemas.openxmlformats.org/officeDocument/2006/relationships/vmlDrawing" Target="../drawings/vmlDrawing9.vml"/><Relationship Id="rId6" Type="http://schemas.openxmlformats.org/officeDocument/2006/relationships/oleObject" Target="../embeddings/oleObject26.bin"/><Relationship Id="rId11" Type="http://schemas.openxmlformats.org/officeDocument/2006/relationships/image" Target="../media/image40.wmf"/><Relationship Id="rId5" Type="http://schemas.openxmlformats.org/officeDocument/2006/relationships/image" Target="../media/image37.wmf"/><Relationship Id="rId10" Type="http://schemas.openxmlformats.org/officeDocument/2006/relationships/oleObject" Target="../embeddings/oleObject28.bin"/><Relationship Id="rId4" Type="http://schemas.openxmlformats.org/officeDocument/2006/relationships/oleObject" Target="../embeddings/oleObject25.bin"/><Relationship Id="rId9" Type="http://schemas.openxmlformats.org/officeDocument/2006/relationships/image" Target="../media/image39.wmf"/></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32.bin"/><Relationship Id="rId13" Type="http://schemas.openxmlformats.org/officeDocument/2006/relationships/image" Target="../media/image46.wmf"/><Relationship Id="rId3" Type="http://schemas.openxmlformats.org/officeDocument/2006/relationships/notesSlide" Target="../notesSlides/notesSlide16.xml"/><Relationship Id="rId7" Type="http://schemas.openxmlformats.org/officeDocument/2006/relationships/image" Target="../media/image43.wmf"/><Relationship Id="rId12" Type="http://schemas.openxmlformats.org/officeDocument/2006/relationships/oleObject" Target="../embeddings/oleObject34.bin"/><Relationship Id="rId17" Type="http://schemas.openxmlformats.org/officeDocument/2006/relationships/image" Target="../media/image48.wmf"/><Relationship Id="rId2" Type="http://schemas.openxmlformats.org/officeDocument/2006/relationships/slideLayout" Target="../slideLayouts/slideLayout6.xml"/><Relationship Id="rId16" Type="http://schemas.openxmlformats.org/officeDocument/2006/relationships/oleObject" Target="../embeddings/oleObject36.bin"/><Relationship Id="rId1" Type="http://schemas.openxmlformats.org/officeDocument/2006/relationships/vmlDrawing" Target="../drawings/vmlDrawing10.vml"/><Relationship Id="rId6" Type="http://schemas.openxmlformats.org/officeDocument/2006/relationships/oleObject" Target="../embeddings/oleObject31.bin"/><Relationship Id="rId11" Type="http://schemas.openxmlformats.org/officeDocument/2006/relationships/image" Target="../media/image45.wmf"/><Relationship Id="rId5" Type="http://schemas.openxmlformats.org/officeDocument/2006/relationships/image" Target="../media/image42.wmf"/><Relationship Id="rId15" Type="http://schemas.openxmlformats.org/officeDocument/2006/relationships/image" Target="../media/image47.wmf"/><Relationship Id="rId10" Type="http://schemas.openxmlformats.org/officeDocument/2006/relationships/oleObject" Target="../embeddings/oleObject33.bin"/><Relationship Id="rId4" Type="http://schemas.openxmlformats.org/officeDocument/2006/relationships/oleObject" Target="../embeddings/oleObject30.bin"/><Relationship Id="rId9" Type="http://schemas.openxmlformats.org/officeDocument/2006/relationships/image" Target="../media/image44.wmf"/><Relationship Id="rId14" Type="http://schemas.openxmlformats.org/officeDocument/2006/relationships/oleObject" Target="../embeddings/oleObject35.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50.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38.bin"/><Relationship Id="rId5" Type="http://schemas.openxmlformats.org/officeDocument/2006/relationships/image" Target="../media/image49.wmf"/><Relationship Id="rId4" Type="http://schemas.openxmlformats.org/officeDocument/2006/relationships/oleObject" Target="../embeddings/oleObject37.bin"/></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41.bin"/><Relationship Id="rId3" Type="http://schemas.openxmlformats.org/officeDocument/2006/relationships/notesSlide" Target="../notesSlides/notesSlide18.xml"/><Relationship Id="rId7" Type="http://schemas.openxmlformats.org/officeDocument/2006/relationships/image" Target="../media/image52.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40.bin"/><Relationship Id="rId5" Type="http://schemas.openxmlformats.org/officeDocument/2006/relationships/image" Target="../media/image51.wmf"/><Relationship Id="rId10" Type="http://schemas.openxmlformats.org/officeDocument/2006/relationships/image" Target="../media/image54.png"/><Relationship Id="rId4" Type="http://schemas.openxmlformats.org/officeDocument/2006/relationships/oleObject" Target="../embeddings/oleObject39.bin"/><Relationship Id="rId9" Type="http://schemas.openxmlformats.org/officeDocument/2006/relationships/image" Target="../media/image53.wmf"/></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44.bin"/><Relationship Id="rId13" Type="http://schemas.openxmlformats.org/officeDocument/2006/relationships/image" Target="../media/image59.wmf"/><Relationship Id="rId3" Type="http://schemas.openxmlformats.org/officeDocument/2006/relationships/notesSlide" Target="../notesSlides/notesSlide19.xml"/><Relationship Id="rId7" Type="http://schemas.openxmlformats.org/officeDocument/2006/relationships/image" Target="../media/image56.wmf"/><Relationship Id="rId12" Type="http://schemas.openxmlformats.org/officeDocument/2006/relationships/oleObject" Target="../embeddings/oleObject46.bin"/><Relationship Id="rId2" Type="http://schemas.openxmlformats.org/officeDocument/2006/relationships/slideLayout" Target="../slideLayouts/slideLayout6.xml"/><Relationship Id="rId1" Type="http://schemas.openxmlformats.org/officeDocument/2006/relationships/vmlDrawing" Target="../drawings/vmlDrawing13.vml"/><Relationship Id="rId6" Type="http://schemas.openxmlformats.org/officeDocument/2006/relationships/oleObject" Target="../embeddings/oleObject43.bin"/><Relationship Id="rId11" Type="http://schemas.openxmlformats.org/officeDocument/2006/relationships/image" Target="../media/image58.wmf"/><Relationship Id="rId5" Type="http://schemas.openxmlformats.org/officeDocument/2006/relationships/image" Target="../media/image55.wmf"/><Relationship Id="rId10" Type="http://schemas.openxmlformats.org/officeDocument/2006/relationships/oleObject" Target="../embeddings/oleObject45.bin"/><Relationship Id="rId4" Type="http://schemas.openxmlformats.org/officeDocument/2006/relationships/oleObject" Target="../embeddings/oleObject42.bin"/><Relationship Id="rId9" Type="http://schemas.openxmlformats.org/officeDocument/2006/relationships/image" Target="../media/image57.wmf"/></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49.bin"/><Relationship Id="rId13" Type="http://schemas.openxmlformats.org/officeDocument/2006/relationships/image" Target="../media/image64.wmf"/><Relationship Id="rId18" Type="http://schemas.openxmlformats.org/officeDocument/2006/relationships/image" Target="../media/image67.jpeg"/><Relationship Id="rId3" Type="http://schemas.openxmlformats.org/officeDocument/2006/relationships/notesSlide" Target="../notesSlides/notesSlide20.xml"/><Relationship Id="rId7" Type="http://schemas.openxmlformats.org/officeDocument/2006/relationships/image" Target="../media/image61.wmf"/><Relationship Id="rId12" Type="http://schemas.openxmlformats.org/officeDocument/2006/relationships/oleObject" Target="../embeddings/oleObject51.bin"/><Relationship Id="rId17" Type="http://schemas.openxmlformats.org/officeDocument/2006/relationships/image" Target="../media/image66.wmf"/><Relationship Id="rId2" Type="http://schemas.openxmlformats.org/officeDocument/2006/relationships/slideLayout" Target="../slideLayouts/slideLayout12.xml"/><Relationship Id="rId16" Type="http://schemas.openxmlformats.org/officeDocument/2006/relationships/oleObject" Target="../embeddings/oleObject53.bin"/><Relationship Id="rId1" Type="http://schemas.openxmlformats.org/officeDocument/2006/relationships/vmlDrawing" Target="../drawings/vmlDrawing14.vml"/><Relationship Id="rId6" Type="http://schemas.openxmlformats.org/officeDocument/2006/relationships/oleObject" Target="../embeddings/oleObject48.bin"/><Relationship Id="rId11" Type="http://schemas.openxmlformats.org/officeDocument/2006/relationships/image" Target="../media/image63.wmf"/><Relationship Id="rId5" Type="http://schemas.openxmlformats.org/officeDocument/2006/relationships/image" Target="../media/image60.wmf"/><Relationship Id="rId15" Type="http://schemas.openxmlformats.org/officeDocument/2006/relationships/image" Target="../media/image65.wmf"/><Relationship Id="rId10" Type="http://schemas.openxmlformats.org/officeDocument/2006/relationships/oleObject" Target="../embeddings/oleObject50.bin"/><Relationship Id="rId4" Type="http://schemas.openxmlformats.org/officeDocument/2006/relationships/oleObject" Target="../embeddings/oleObject47.bin"/><Relationship Id="rId9" Type="http://schemas.openxmlformats.org/officeDocument/2006/relationships/image" Target="../media/image62.wmf"/><Relationship Id="rId14" Type="http://schemas.openxmlformats.org/officeDocument/2006/relationships/oleObject" Target="../embeddings/oleObject52.bin"/></Relationships>
</file>

<file path=ppt/slides/_rels/slide24.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72.wmf"/><Relationship Id="rId3" Type="http://schemas.openxmlformats.org/officeDocument/2006/relationships/oleObject" Target="../embeddings/oleObject54.bin"/><Relationship Id="rId7" Type="http://schemas.openxmlformats.org/officeDocument/2006/relationships/oleObject" Target="../embeddings/oleObject56.bin"/><Relationship Id="rId2" Type="http://schemas.openxmlformats.org/officeDocument/2006/relationships/slideLayout" Target="../slideLayouts/slideLayout6.xml"/><Relationship Id="rId1" Type="http://schemas.openxmlformats.org/officeDocument/2006/relationships/vmlDrawing" Target="../drawings/vmlDrawing15.vml"/><Relationship Id="rId6" Type="http://schemas.openxmlformats.org/officeDocument/2006/relationships/image" Target="../media/image71.wmf"/><Relationship Id="rId5" Type="http://schemas.openxmlformats.org/officeDocument/2006/relationships/oleObject" Target="../embeddings/oleObject55.bin"/><Relationship Id="rId10" Type="http://schemas.openxmlformats.org/officeDocument/2006/relationships/image" Target="../media/image73.wmf"/><Relationship Id="rId4" Type="http://schemas.openxmlformats.org/officeDocument/2006/relationships/image" Target="../media/image70.wmf"/><Relationship Id="rId9" Type="http://schemas.openxmlformats.org/officeDocument/2006/relationships/oleObject" Target="../embeddings/oleObject57.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74.wmf"/><Relationship Id="rId4" Type="http://schemas.openxmlformats.org/officeDocument/2006/relationships/oleObject" Target="../embeddings/oleObject58.bin"/></Relationships>
</file>

<file path=ppt/slides/_rels/slide27.xml.rels><?xml version="1.0" encoding="UTF-8" standalone="yes"?>
<Relationships xmlns="http://schemas.openxmlformats.org/package/2006/relationships"><Relationship Id="rId8" Type="http://schemas.openxmlformats.org/officeDocument/2006/relationships/image" Target="../media/image77.emf"/><Relationship Id="rId3" Type="http://schemas.openxmlformats.org/officeDocument/2006/relationships/oleObject" Target="../embeddings/oleObject59.bin"/><Relationship Id="rId7" Type="http://schemas.openxmlformats.org/officeDocument/2006/relationships/oleObject" Target="../embeddings/oleObject61.bin"/><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76.wmf"/><Relationship Id="rId5" Type="http://schemas.openxmlformats.org/officeDocument/2006/relationships/oleObject" Target="../embeddings/oleObject60.bin"/><Relationship Id="rId4" Type="http://schemas.openxmlformats.org/officeDocument/2006/relationships/image" Target="../media/image75.w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image" Target="../media/image79.wmf"/><Relationship Id="rId5" Type="http://schemas.openxmlformats.org/officeDocument/2006/relationships/oleObject" Target="../embeddings/oleObject63.bin"/><Relationship Id="rId4" Type="http://schemas.openxmlformats.org/officeDocument/2006/relationships/image" Target="../media/image78.w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CISteefel/CrunchTope/releases/tag/v2.0.1" TargetMode="External"/><Relationship Id="rId2" Type="http://schemas.openxmlformats.org/officeDocument/2006/relationships/hyperlink" Target="https://github.com/CISteefel/CrunchTope"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4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95.wmf"/><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oleObject" Target="../embeddings/oleObject65.bin"/><Relationship Id="rId5" Type="http://schemas.openxmlformats.org/officeDocument/2006/relationships/image" Target="../media/image94.emf"/><Relationship Id="rId4" Type="http://schemas.openxmlformats.org/officeDocument/2006/relationships/oleObject" Target="../embeddings/oleObject64.bin"/></Relationships>
</file>

<file path=ppt/slides/_rels/slide47.xml.rels><?xml version="1.0" encoding="UTF-8" standalone="yes"?>
<Relationships xmlns="http://schemas.openxmlformats.org/package/2006/relationships"><Relationship Id="rId8" Type="http://schemas.openxmlformats.org/officeDocument/2006/relationships/image" Target="../media/image97.wmf"/><Relationship Id="rId3" Type="http://schemas.openxmlformats.org/officeDocument/2006/relationships/notesSlide" Target="../notesSlides/notesSlide30.xml"/><Relationship Id="rId7" Type="http://schemas.openxmlformats.org/officeDocument/2006/relationships/oleObject" Target="../embeddings/oleObject67.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99.png"/><Relationship Id="rId5" Type="http://schemas.openxmlformats.org/officeDocument/2006/relationships/image" Target="../media/image96.wmf"/><Relationship Id="rId10" Type="http://schemas.openxmlformats.org/officeDocument/2006/relationships/image" Target="../media/image98.wmf"/><Relationship Id="rId4" Type="http://schemas.openxmlformats.org/officeDocument/2006/relationships/oleObject" Target="../embeddings/oleObject66.bin"/><Relationship Id="rId9" Type="http://schemas.openxmlformats.org/officeDocument/2006/relationships/oleObject" Target="../embeddings/oleObject68.bin"/></Relationships>
</file>

<file path=ppt/slides/_rels/slide4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3.xml"/><Relationship Id="rId7" Type="http://schemas.openxmlformats.org/officeDocument/2006/relationships/image" Target="../media/image5.wmf"/><Relationship Id="rId12" Type="http://schemas.openxmlformats.org/officeDocument/2006/relationships/image" Target="../media/image8.jpeg"/><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7.wmf"/><Relationship Id="rId5" Type="http://schemas.openxmlformats.org/officeDocument/2006/relationships/image" Target="../media/image4.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6.wmf"/></Relationships>
</file>

<file path=ppt/slides/_rels/slide5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101.emf"/><Relationship Id="rId5" Type="http://schemas.openxmlformats.org/officeDocument/2006/relationships/oleObject" Target="../embeddings/oleObject69.bin"/><Relationship Id="rId4" Type="http://schemas.openxmlformats.org/officeDocument/2006/relationships/image" Target="../media/image10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72.bin"/><Relationship Id="rId3" Type="http://schemas.openxmlformats.org/officeDocument/2006/relationships/notesSlide" Target="../notesSlides/notesSlide34.xml"/><Relationship Id="rId7" Type="http://schemas.openxmlformats.org/officeDocument/2006/relationships/image" Target="../media/image106.wmf"/><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oleObject" Target="../embeddings/oleObject71.bin"/><Relationship Id="rId11" Type="http://schemas.openxmlformats.org/officeDocument/2006/relationships/image" Target="../media/image108.wmf"/><Relationship Id="rId5" Type="http://schemas.openxmlformats.org/officeDocument/2006/relationships/image" Target="../media/image105.wmf"/><Relationship Id="rId10" Type="http://schemas.openxmlformats.org/officeDocument/2006/relationships/oleObject" Target="../embeddings/oleObject73.bin"/><Relationship Id="rId4" Type="http://schemas.openxmlformats.org/officeDocument/2006/relationships/oleObject" Target="../embeddings/oleObject70.bin"/><Relationship Id="rId9" Type="http://schemas.openxmlformats.org/officeDocument/2006/relationships/image" Target="../media/image107.w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vmlDrawing" Target="../drawings/vmlDrawing23.vml"/><Relationship Id="rId5" Type="http://schemas.openxmlformats.org/officeDocument/2006/relationships/image" Target="../media/image74.wmf"/><Relationship Id="rId4" Type="http://schemas.openxmlformats.org/officeDocument/2006/relationships/oleObject" Target="../embeddings/oleObject74.bin"/></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mlDrawing" Target="../drawings/vmlDrawing24.vml"/><Relationship Id="rId5" Type="http://schemas.openxmlformats.org/officeDocument/2006/relationships/image" Target="../media/image74.wmf"/><Relationship Id="rId4" Type="http://schemas.openxmlformats.org/officeDocument/2006/relationships/oleObject" Target="../embeddings/oleObject74.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0.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6.bin"/><Relationship Id="rId5" Type="http://schemas.openxmlformats.org/officeDocument/2006/relationships/image" Target="../media/image9.wmf"/><Relationship Id="rId4" Type="http://schemas.openxmlformats.org/officeDocument/2006/relationships/oleObject" Target="../embeddings/oleObject5.bin"/></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Layout" Target="../slideLayouts/slideLayout7.xml"/><Relationship Id="rId1" Type="http://schemas.openxmlformats.org/officeDocument/2006/relationships/vmlDrawing" Target="../drawings/vmlDrawing25.vml"/><Relationship Id="rId4" Type="http://schemas.openxmlformats.org/officeDocument/2006/relationships/image" Target="../media/image109.wmf"/></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78.bin"/><Relationship Id="rId3" Type="http://schemas.openxmlformats.org/officeDocument/2006/relationships/notesSlide" Target="../notesSlides/notesSlide37.xml"/><Relationship Id="rId7" Type="http://schemas.openxmlformats.org/officeDocument/2006/relationships/image" Target="../media/image110.wmf"/><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oleObject" Target="../embeddings/oleObject77.bin"/><Relationship Id="rId5" Type="http://schemas.openxmlformats.org/officeDocument/2006/relationships/image" Target="../media/image109.wmf"/><Relationship Id="rId4" Type="http://schemas.openxmlformats.org/officeDocument/2006/relationships/oleObject" Target="../embeddings/oleObject76.bin"/><Relationship Id="rId9" Type="http://schemas.openxmlformats.org/officeDocument/2006/relationships/image" Target="../media/image111.w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8" Type="http://schemas.openxmlformats.org/officeDocument/2006/relationships/image" Target="../media/image114.wmf"/><Relationship Id="rId3" Type="http://schemas.openxmlformats.org/officeDocument/2006/relationships/oleObject" Target="../embeddings/oleObject79.bin"/><Relationship Id="rId7" Type="http://schemas.openxmlformats.org/officeDocument/2006/relationships/oleObject" Target="../embeddings/oleObject81.bin"/><Relationship Id="rId2" Type="http://schemas.openxmlformats.org/officeDocument/2006/relationships/slideLayout" Target="../slideLayouts/slideLayout6.xml"/><Relationship Id="rId1" Type="http://schemas.openxmlformats.org/officeDocument/2006/relationships/vmlDrawing" Target="../drawings/vmlDrawing27.vml"/><Relationship Id="rId6" Type="http://schemas.openxmlformats.org/officeDocument/2006/relationships/image" Target="../media/image113.wmf"/><Relationship Id="rId5" Type="http://schemas.openxmlformats.org/officeDocument/2006/relationships/oleObject" Target="../embeddings/oleObject80.bin"/><Relationship Id="rId4" Type="http://schemas.openxmlformats.org/officeDocument/2006/relationships/image" Target="../media/image112.wmf"/><Relationship Id="rId9" Type="http://schemas.openxmlformats.org/officeDocument/2006/relationships/image" Target="../media/image115.png"/></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84.bin"/><Relationship Id="rId13" Type="http://schemas.openxmlformats.org/officeDocument/2006/relationships/image" Target="../media/image117.wmf"/><Relationship Id="rId3" Type="http://schemas.openxmlformats.org/officeDocument/2006/relationships/notesSlide" Target="../notesSlides/notesSlide38.xml"/><Relationship Id="rId7" Type="http://schemas.openxmlformats.org/officeDocument/2006/relationships/image" Target="../media/image56.wmf"/><Relationship Id="rId12" Type="http://schemas.openxmlformats.org/officeDocument/2006/relationships/oleObject" Target="../embeddings/oleObject86.bin"/><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oleObject" Target="../embeddings/oleObject83.bin"/><Relationship Id="rId11" Type="http://schemas.openxmlformats.org/officeDocument/2006/relationships/image" Target="../media/image59.wmf"/><Relationship Id="rId5" Type="http://schemas.openxmlformats.org/officeDocument/2006/relationships/image" Target="../media/image116.wmf"/><Relationship Id="rId15" Type="http://schemas.openxmlformats.org/officeDocument/2006/relationships/image" Target="../media/image118.wmf"/><Relationship Id="rId10" Type="http://schemas.openxmlformats.org/officeDocument/2006/relationships/oleObject" Target="../embeddings/oleObject85.bin"/><Relationship Id="rId4" Type="http://schemas.openxmlformats.org/officeDocument/2006/relationships/oleObject" Target="../embeddings/oleObject82.bin"/><Relationship Id="rId9" Type="http://schemas.openxmlformats.org/officeDocument/2006/relationships/image" Target="../media/image58.wmf"/><Relationship Id="rId14" Type="http://schemas.openxmlformats.org/officeDocument/2006/relationships/oleObject" Target="../embeddings/oleObject87.bin"/></Relationships>
</file>

<file path=ppt/slides/_rels/slide6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66.xml.rels><?xml version="1.0" encoding="UTF-8" standalone="yes"?>
<Relationships xmlns="http://schemas.openxmlformats.org/package/2006/relationships"><Relationship Id="rId3" Type="http://schemas.openxmlformats.org/officeDocument/2006/relationships/image" Target="../media/image122.tiff"/><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115.png"/><Relationship Id="rId4" Type="http://schemas.openxmlformats.org/officeDocument/2006/relationships/image" Target="../media/image123.jpe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notesSlide" Target="../notesSlides/notesSlide5.xml"/><Relationship Id="rId7" Type="http://schemas.openxmlformats.org/officeDocument/2006/relationships/oleObject" Target="../embeddings/oleObject8.bin"/><Relationship Id="rId12" Type="http://schemas.openxmlformats.org/officeDocument/2006/relationships/image" Target="../media/image14.wmf"/><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image" Target="../media/image11.wmf"/><Relationship Id="rId11" Type="http://schemas.openxmlformats.org/officeDocument/2006/relationships/oleObject" Target="../embeddings/oleObject10.bin"/><Relationship Id="rId5" Type="http://schemas.openxmlformats.org/officeDocument/2006/relationships/oleObject" Target="../embeddings/oleObject7.bin"/><Relationship Id="rId10" Type="http://schemas.openxmlformats.org/officeDocument/2006/relationships/image" Target="../media/image13.wmf"/><Relationship Id="rId4" Type="http://schemas.openxmlformats.org/officeDocument/2006/relationships/image" Target="../media/image15.png"/><Relationship Id="rId9" Type="http://schemas.openxmlformats.org/officeDocument/2006/relationships/oleObject" Target="../embeddings/oleObject9.bin"/></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oleObject" Target="../embeddings/oleObject90.bin"/><Relationship Id="rId13" Type="http://schemas.openxmlformats.org/officeDocument/2006/relationships/image" Target="../media/image64.wmf"/><Relationship Id="rId18" Type="http://schemas.openxmlformats.org/officeDocument/2006/relationships/image" Target="../media/image67.jpeg"/><Relationship Id="rId3" Type="http://schemas.openxmlformats.org/officeDocument/2006/relationships/notesSlide" Target="../notesSlides/notesSlide43.xml"/><Relationship Id="rId7" Type="http://schemas.openxmlformats.org/officeDocument/2006/relationships/image" Target="../media/image61.wmf"/><Relationship Id="rId12" Type="http://schemas.openxmlformats.org/officeDocument/2006/relationships/oleObject" Target="../embeddings/oleObject92.bin"/><Relationship Id="rId17" Type="http://schemas.openxmlformats.org/officeDocument/2006/relationships/image" Target="../media/image66.wmf"/><Relationship Id="rId2" Type="http://schemas.openxmlformats.org/officeDocument/2006/relationships/slideLayout" Target="../slideLayouts/slideLayout2.xml"/><Relationship Id="rId16" Type="http://schemas.openxmlformats.org/officeDocument/2006/relationships/oleObject" Target="../embeddings/oleObject94.bin"/><Relationship Id="rId1" Type="http://schemas.openxmlformats.org/officeDocument/2006/relationships/vmlDrawing" Target="../drawings/vmlDrawing29.vml"/><Relationship Id="rId6" Type="http://schemas.openxmlformats.org/officeDocument/2006/relationships/oleObject" Target="../embeddings/oleObject89.bin"/><Relationship Id="rId11" Type="http://schemas.openxmlformats.org/officeDocument/2006/relationships/image" Target="../media/image63.wmf"/><Relationship Id="rId5" Type="http://schemas.openxmlformats.org/officeDocument/2006/relationships/image" Target="../media/image60.wmf"/><Relationship Id="rId15" Type="http://schemas.openxmlformats.org/officeDocument/2006/relationships/image" Target="../media/image65.wmf"/><Relationship Id="rId10" Type="http://schemas.openxmlformats.org/officeDocument/2006/relationships/oleObject" Target="../embeddings/oleObject91.bin"/><Relationship Id="rId4" Type="http://schemas.openxmlformats.org/officeDocument/2006/relationships/oleObject" Target="../embeddings/oleObject88.bin"/><Relationship Id="rId9" Type="http://schemas.openxmlformats.org/officeDocument/2006/relationships/image" Target="../media/image62.wmf"/><Relationship Id="rId14" Type="http://schemas.openxmlformats.org/officeDocument/2006/relationships/oleObject" Target="../embeddings/oleObject93.bin"/></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media/image126.png"/><Relationship Id="rId5" Type="http://schemas.openxmlformats.org/officeDocument/2006/relationships/image" Target="../media/image125.wmf"/><Relationship Id="rId4" Type="http://schemas.openxmlformats.org/officeDocument/2006/relationships/oleObject" Target="../embeddings/oleObject95.bin"/></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28.jpeg"/></Relationships>
</file>

<file path=ppt/slides/_rels/slide77.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130.jpeg"/></Relationships>
</file>

<file path=ppt/slides/_rels/slide7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96.bin"/><Relationship Id="rId2" Type="http://schemas.openxmlformats.org/officeDocument/2006/relationships/slideLayout" Target="../slideLayouts/slideLayout7.xml"/><Relationship Id="rId1" Type="http://schemas.openxmlformats.org/officeDocument/2006/relationships/vmlDrawing" Target="../drawings/vmlDrawing31.vml"/><Relationship Id="rId4" Type="http://schemas.openxmlformats.org/officeDocument/2006/relationships/image" Target="../media/image132.w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7.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2.bin"/><Relationship Id="rId5" Type="http://schemas.openxmlformats.org/officeDocument/2006/relationships/image" Target="../media/image16.wmf"/><Relationship Id="rId4" Type="http://schemas.openxmlformats.org/officeDocument/2006/relationships/oleObject" Target="../embeddings/oleObject11.bin"/></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3.emf"/><Relationship Id="rId1" Type="http://schemas.openxmlformats.org/officeDocument/2006/relationships/slideLayout" Target="../slideLayouts/slideLayout7.xml"/><Relationship Id="rId4" Type="http://schemas.openxmlformats.org/officeDocument/2006/relationships/image" Target="../media/image130.jpe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8" Type="http://schemas.openxmlformats.org/officeDocument/2006/relationships/oleObject" Target="../embeddings/oleObject99.bin"/><Relationship Id="rId13" Type="http://schemas.openxmlformats.org/officeDocument/2006/relationships/image" Target="../media/image138.wmf"/><Relationship Id="rId18" Type="http://schemas.openxmlformats.org/officeDocument/2006/relationships/image" Target="../media/image141.png"/><Relationship Id="rId3" Type="http://schemas.openxmlformats.org/officeDocument/2006/relationships/notesSlide" Target="../notesSlides/notesSlide48.xml"/><Relationship Id="rId7" Type="http://schemas.openxmlformats.org/officeDocument/2006/relationships/image" Target="../media/image135.emf"/><Relationship Id="rId12" Type="http://schemas.openxmlformats.org/officeDocument/2006/relationships/oleObject" Target="../embeddings/oleObject101.bin"/><Relationship Id="rId17" Type="http://schemas.openxmlformats.org/officeDocument/2006/relationships/image" Target="../media/image140.emf"/><Relationship Id="rId2" Type="http://schemas.openxmlformats.org/officeDocument/2006/relationships/slideLayout" Target="../slideLayouts/slideLayout2.xml"/><Relationship Id="rId16" Type="http://schemas.openxmlformats.org/officeDocument/2006/relationships/oleObject" Target="../embeddings/oleObject103.bin"/><Relationship Id="rId1" Type="http://schemas.openxmlformats.org/officeDocument/2006/relationships/vmlDrawing" Target="../drawings/vmlDrawing32.vml"/><Relationship Id="rId6" Type="http://schemas.openxmlformats.org/officeDocument/2006/relationships/oleObject" Target="../embeddings/oleObject98.bin"/><Relationship Id="rId11" Type="http://schemas.openxmlformats.org/officeDocument/2006/relationships/image" Target="../media/image137.emf"/><Relationship Id="rId5" Type="http://schemas.openxmlformats.org/officeDocument/2006/relationships/image" Target="../media/image134.emf"/><Relationship Id="rId15" Type="http://schemas.openxmlformats.org/officeDocument/2006/relationships/image" Target="../media/image139.emf"/><Relationship Id="rId10" Type="http://schemas.openxmlformats.org/officeDocument/2006/relationships/oleObject" Target="../embeddings/oleObject100.bin"/><Relationship Id="rId4" Type="http://schemas.openxmlformats.org/officeDocument/2006/relationships/oleObject" Target="../embeddings/oleObject97.bin"/><Relationship Id="rId9" Type="http://schemas.openxmlformats.org/officeDocument/2006/relationships/image" Target="../media/image136.emf"/><Relationship Id="rId14" Type="http://schemas.openxmlformats.org/officeDocument/2006/relationships/oleObject" Target="../embeddings/oleObject102.bin"/></Relationships>
</file>

<file path=ppt/slides/_rels/slide85.xml.rels><?xml version="1.0" encoding="UTF-8" standalone="yes"?>
<Relationships xmlns="http://schemas.openxmlformats.org/package/2006/relationships"><Relationship Id="rId8" Type="http://schemas.openxmlformats.org/officeDocument/2006/relationships/oleObject" Target="../embeddings/oleObject106.bin"/><Relationship Id="rId13" Type="http://schemas.openxmlformats.org/officeDocument/2006/relationships/image" Target="../media/image137.emf"/><Relationship Id="rId3" Type="http://schemas.openxmlformats.org/officeDocument/2006/relationships/notesSlide" Target="../notesSlides/notesSlide49.xml"/><Relationship Id="rId7" Type="http://schemas.openxmlformats.org/officeDocument/2006/relationships/image" Target="../media/image143.emf"/><Relationship Id="rId12" Type="http://schemas.openxmlformats.org/officeDocument/2006/relationships/oleObject" Target="../embeddings/oleObject108.bin"/><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oleObject" Target="../embeddings/oleObject105.bin"/><Relationship Id="rId11" Type="http://schemas.openxmlformats.org/officeDocument/2006/relationships/image" Target="../media/image145.wmf"/><Relationship Id="rId5" Type="http://schemas.openxmlformats.org/officeDocument/2006/relationships/image" Target="../media/image142.emf"/><Relationship Id="rId10" Type="http://schemas.openxmlformats.org/officeDocument/2006/relationships/oleObject" Target="../embeddings/oleObject107.bin"/><Relationship Id="rId4" Type="http://schemas.openxmlformats.org/officeDocument/2006/relationships/oleObject" Target="../embeddings/oleObject104.bin"/><Relationship Id="rId9" Type="http://schemas.openxmlformats.org/officeDocument/2006/relationships/image" Target="../media/image144.e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46.ti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149.png"/><Relationship Id="rId4" Type="http://schemas.openxmlformats.org/officeDocument/2006/relationships/image" Target="../media/image148.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image" Target="../media/image49.wmf"/><Relationship Id="rId5" Type="http://schemas.openxmlformats.org/officeDocument/2006/relationships/oleObject" Target="../embeddings/oleObject109.bin"/><Relationship Id="rId4" Type="http://schemas.openxmlformats.org/officeDocument/2006/relationships/image" Target="../media/image150.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image" Target="../media/image18.wmf"/><Relationship Id="rId5" Type="http://schemas.openxmlformats.org/officeDocument/2006/relationships/oleObject" Target="../embeddings/oleObject13.bin"/><Relationship Id="rId4" Type="http://schemas.openxmlformats.org/officeDocument/2006/relationships/image" Target="../media/image19.jpeg"/></Relationships>
</file>

<file path=ppt/slides/_rels/slide9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91.xml.rels><?xml version="1.0" encoding="UTF-8" standalone="yes"?>
<Relationships xmlns="http://schemas.openxmlformats.org/package/2006/relationships"><Relationship Id="rId3" Type="http://schemas.openxmlformats.org/officeDocument/2006/relationships/image" Target="../media/image153.png"/><Relationship Id="rId7" Type="http://schemas.openxmlformats.org/officeDocument/2006/relationships/image" Target="../media/image157.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58.emf"/><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59.e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60.emf"/><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8" Type="http://schemas.openxmlformats.org/officeDocument/2006/relationships/image" Target="../media/image162.emf"/><Relationship Id="rId3" Type="http://schemas.openxmlformats.org/officeDocument/2006/relationships/notesSlide" Target="../notesSlides/notesSlide57.xml"/><Relationship Id="rId7" Type="http://schemas.openxmlformats.org/officeDocument/2006/relationships/oleObject" Target="../embeddings/oleObject111.bin"/><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image" Target="../media/image161.emf"/><Relationship Id="rId5" Type="http://schemas.openxmlformats.org/officeDocument/2006/relationships/oleObject" Target="../embeddings/oleObject110.bin"/><Relationship Id="rId4" Type="http://schemas.openxmlformats.org/officeDocument/2006/relationships/image" Target="../media/image163.png"/></Relationships>
</file>

<file path=ppt/slides/_rels/slide9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524" y="-106605"/>
            <a:ext cx="8974952" cy="1470025"/>
          </a:xfrm>
        </p:spPr>
        <p:txBody>
          <a:bodyPr>
            <a:normAutofit/>
          </a:bodyPr>
          <a:lstStyle/>
          <a:p>
            <a:r>
              <a:rPr lang="en-US" b="1" dirty="0"/>
              <a:t>Introduction to Reactive Transport with </a:t>
            </a:r>
            <a:r>
              <a:rPr lang="en-US" b="1" dirty="0" err="1"/>
              <a:t>CrunchTope</a:t>
            </a:r>
            <a:endParaRPr lang="en-US" b="1" dirty="0"/>
          </a:p>
        </p:txBody>
      </p:sp>
      <p:sp>
        <p:nvSpPr>
          <p:cNvPr id="4" name="Title 1"/>
          <p:cNvSpPr txBox="1">
            <a:spLocks/>
          </p:cNvSpPr>
          <p:nvPr/>
        </p:nvSpPr>
        <p:spPr>
          <a:xfrm>
            <a:off x="685800" y="2064669"/>
            <a:ext cx="7772400" cy="882539"/>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i="1" dirty="0"/>
              <a:t>Lawrence Berkeley National Laboratory</a:t>
            </a:r>
          </a:p>
        </p:txBody>
      </p:sp>
      <p:sp>
        <p:nvSpPr>
          <p:cNvPr id="3" name="Subtitle 2"/>
          <p:cNvSpPr>
            <a:spLocks noGrp="1"/>
          </p:cNvSpPr>
          <p:nvPr>
            <p:ph type="subTitle" idx="1"/>
          </p:nvPr>
        </p:nvSpPr>
        <p:spPr>
          <a:xfrm>
            <a:off x="42262" y="1428245"/>
            <a:ext cx="9059476" cy="636424"/>
          </a:xfrm>
        </p:spPr>
        <p:txBody>
          <a:bodyPr>
            <a:normAutofit fontScale="77500" lnSpcReduction="20000"/>
          </a:bodyPr>
          <a:lstStyle/>
          <a:p>
            <a:pPr>
              <a:spcBef>
                <a:spcPts val="0"/>
              </a:spcBef>
            </a:pPr>
            <a:r>
              <a:rPr lang="en-US" sz="2800" b="1" dirty="0">
                <a:solidFill>
                  <a:schemeClr val="tx2"/>
                </a:solidFill>
              </a:rPr>
              <a:t>Carl Steefel</a:t>
            </a:r>
          </a:p>
          <a:p>
            <a:pPr>
              <a:spcBef>
                <a:spcPts val="0"/>
              </a:spcBef>
            </a:pPr>
            <a:r>
              <a:rPr lang="en-US" sz="2800" b="1" dirty="0">
                <a:solidFill>
                  <a:schemeClr val="tx2"/>
                </a:solidFill>
              </a:rPr>
              <a:t>Christophe </a:t>
            </a:r>
            <a:r>
              <a:rPr lang="en-US" sz="2800" b="1" dirty="0" err="1">
                <a:solidFill>
                  <a:schemeClr val="tx2"/>
                </a:solidFill>
              </a:rPr>
              <a:t>Tournassat</a:t>
            </a:r>
            <a:endParaRPr lang="en-US" sz="2800" b="1" dirty="0">
              <a:solidFill>
                <a:schemeClr val="tx2"/>
              </a:solidFill>
            </a:endParaRPr>
          </a:p>
        </p:txBody>
      </p:sp>
      <p:sp>
        <p:nvSpPr>
          <p:cNvPr id="7" name="TextBox 6"/>
          <p:cNvSpPr txBox="1"/>
          <p:nvPr/>
        </p:nvSpPr>
        <p:spPr>
          <a:xfrm>
            <a:off x="2800891" y="6369180"/>
            <a:ext cx="4087979" cy="369332"/>
          </a:xfrm>
          <a:prstGeom prst="rect">
            <a:avLst/>
          </a:prstGeom>
          <a:noFill/>
        </p:spPr>
        <p:txBody>
          <a:bodyPr wrap="none" rtlCol="0">
            <a:spAutoFit/>
          </a:bodyPr>
          <a:lstStyle/>
          <a:p>
            <a:r>
              <a:rPr lang="en-US" dirty="0"/>
              <a:t>https://github.com/CISteefel/CrunchTope</a:t>
            </a:r>
          </a:p>
        </p:txBody>
      </p:sp>
      <p:pic>
        <p:nvPicPr>
          <p:cNvPr id="8" name="Picture 7">
            <a:extLst>
              <a:ext uri="{FF2B5EF4-FFF2-40B4-BE49-F238E27FC236}">
                <a16:creationId xmlns:a16="http://schemas.microsoft.com/office/drawing/2014/main" id="{D1F9CB63-09D6-4623-8948-0DDA2BC7EC5C}"/>
              </a:ext>
            </a:extLst>
          </p:cNvPr>
          <p:cNvPicPr>
            <a:picLocks noChangeAspect="1"/>
          </p:cNvPicPr>
          <p:nvPr/>
        </p:nvPicPr>
        <p:blipFill rotWithShape="1">
          <a:blip r:embed="rId3"/>
          <a:srcRect t="45443"/>
          <a:stretch/>
        </p:blipFill>
        <p:spPr>
          <a:xfrm>
            <a:off x="4656870" y="3267613"/>
            <a:ext cx="4176474" cy="2843627"/>
          </a:xfrm>
          <a:prstGeom prst="rect">
            <a:avLst/>
          </a:prstGeom>
        </p:spPr>
      </p:pic>
      <p:pic>
        <p:nvPicPr>
          <p:cNvPr id="5" name="Picture 4"/>
          <p:cNvPicPr>
            <a:picLocks noChangeAspect="1"/>
          </p:cNvPicPr>
          <p:nvPr/>
        </p:nvPicPr>
        <p:blipFill>
          <a:blip r:embed="rId4"/>
          <a:stretch>
            <a:fillRect/>
          </a:stretch>
        </p:blipFill>
        <p:spPr>
          <a:xfrm>
            <a:off x="1020700" y="3107272"/>
            <a:ext cx="2362580" cy="3003968"/>
          </a:xfrm>
          <a:prstGeom prst="rect">
            <a:avLst/>
          </a:prstGeom>
        </p:spPr>
      </p:pic>
    </p:spTree>
    <p:extLst>
      <p:ext uri="{BB962C8B-B14F-4D97-AF65-F5344CB8AC3E}">
        <p14:creationId xmlns:p14="http://schemas.microsoft.com/office/powerpoint/2010/main" val="1189182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2" name="Rectangle 4"/>
          <p:cNvSpPr>
            <a:spLocks noGrp="1" noChangeArrowheads="1"/>
          </p:cNvSpPr>
          <p:nvPr>
            <p:ph type="title"/>
          </p:nvPr>
        </p:nvSpPr>
        <p:spPr>
          <a:xfrm>
            <a:off x="457200" y="137380"/>
            <a:ext cx="8229600" cy="1143000"/>
          </a:xfrm>
        </p:spPr>
        <p:txBody>
          <a:bodyPr>
            <a:normAutofit/>
          </a:bodyPr>
          <a:lstStyle/>
          <a:p>
            <a:r>
              <a:rPr lang="en-US" altLang="en-US" sz="4000" b="1" dirty="0" err="1"/>
              <a:t>Macrodispersion</a:t>
            </a:r>
            <a:endParaRPr lang="en-US" altLang="en-US" sz="4000" b="1" dirty="0"/>
          </a:p>
        </p:txBody>
      </p:sp>
      <p:pic>
        <p:nvPicPr>
          <p:cNvPr id="324613" name="Picture 5" descr="permeability"/>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258763" y="2038350"/>
            <a:ext cx="4268787" cy="3802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24615" name="Picture 7" descr="VelocityVectors"/>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4649788" y="2074863"/>
            <a:ext cx="4300537" cy="38306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24617" name="Text Box 9"/>
          <p:cNvSpPr txBox="1">
            <a:spLocks noChangeArrowheads="1"/>
          </p:cNvSpPr>
          <p:nvPr/>
        </p:nvSpPr>
        <p:spPr bwMode="auto">
          <a:xfrm>
            <a:off x="5539741" y="1854200"/>
            <a:ext cx="1933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solidFill>
                  <a:schemeClr val="tx2"/>
                </a:solidFill>
              </a:rPr>
              <a:t>Velocity Field</a:t>
            </a:r>
          </a:p>
        </p:txBody>
      </p:sp>
      <p:sp>
        <p:nvSpPr>
          <p:cNvPr id="324618" name="Text Box 10"/>
          <p:cNvSpPr txBox="1">
            <a:spLocks noChangeArrowheads="1"/>
          </p:cNvSpPr>
          <p:nvPr/>
        </p:nvSpPr>
        <p:spPr bwMode="auto">
          <a:xfrm>
            <a:off x="685800" y="1854200"/>
            <a:ext cx="249125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solidFill>
                  <a:schemeClr val="tx2"/>
                </a:solidFill>
              </a:rPr>
              <a:t>Permeability Field</a:t>
            </a:r>
          </a:p>
        </p:txBody>
      </p:sp>
      <p:sp>
        <p:nvSpPr>
          <p:cNvPr id="324619" name="Text Box 11"/>
          <p:cNvSpPr txBox="1">
            <a:spLocks noChangeArrowheads="1"/>
          </p:cNvSpPr>
          <p:nvPr/>
        </p:nvSpPr>
        <p:spPr bwMode="auto">
          <a:xfrm>
            <a:off x="3397250" y="5797550"/>
            <a:ext cx="16918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a:t>Flow Direction</a:t>
            </a:r>
          </a:p>
        </p:txBody>
      </p:sp>
      <p:sp>
        <p:nvSpPr>
          <p:cNvPr id="324620" name="Line 12"/>
          <p:cNvSpPr>
            <a:spLocks noChangeShapeType="1"/>
          </p:cNvSpPr>
          <p:nvPr/>
        </p:nvSpPr>
        <p:spPr bwMode="auto">
          <a:xfrm>
            <a:off x="2751138" y="6270625"/>
            <a:ext cx="2827337"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65439694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69333" y="1578471"/>
            <a:ext cx="8073833" cy="4959488"/>
          </a:xfrm>
          <a:prstGeom prst="rect">
            <a:avLst/>
          </a:prstGeom>
        </p:spPr>
      </p:pic>
      <p:sp>
        <p:nvSpPr>
          <p:cNvPr id="4" name="Title 1"/>
          <p:cNvSpPr>
            <a:spLocks noGrp="1"/>
          </p:cNvSpPr>
          <p:nvPr>
            <p:ph type="title"/>
          </p:nvPr>
        </p:nvSpPr>
        <p:spPr>
          <a:xfrm>
            <a:off x="736373" y="164392"/>
            <a:ext cx="8229600" cy="730827"/>
          </a:xfrm>
        </p:spPr>
        <p:txBody>
          <a:bodyPr>
            <a:normAutofit/>
          </a:bodyPr>
          <a:lstStyle/>
          <a:p>
            <a:pPr algn="l"/>
            <a:r>
              <a:rPr lang="en-US" sz="3600" b="1" dirty="0"/>
              <a:t>Exercise 10: 2D Porosity-Permeability</a:t>
            </a:r>
          </a:p>
        </p:txBody>
      </p:sp>
      <p:sp>
        <p:nvSpPr>
          <p:cNvPr id="9" name="TextBox 8"/>
          <p:cNvSpPr txBox="1"/>
          <p:nvPr/>
        </p:nvSpPr>
        <p:spPr>
          <a:xfrm>
            <a:off x="0" y="6537959"/>
            <a:ext cx="3803541" cy="307777"/>
          </a:xfrm>
          <a:prstGeom prst="rect">
            <a:avLst/>
          </a:prstGeom>
          <a:noFill/>
        </p:spPr>
        <p:txBody>
          <a:bodyPr wrap="square" rtlCol="0">
            <a:spAutoFit/>
          </a:bodyPr>
          <a:lstStyle/>
          <a:p>
            <a:r>
              <a:rPr lang="en-US" sz="1400" dirty="0" err="1"/>
              <a:t>Xie</a:t>
            </a:r>
            <a:r>
              <a:rPr lang="en-US" sz="1400" dirty="0"/>
              <a:t> et al., 2015</a:t>
            </a:r>
          </a:p>
        </p:txBody>
      </p:sp>
      <p:sp>
        <p:nvSpPr>
          <p:cNvPr id="6" name="TextBox 5"/>
          <p:cNvSpPr txBox="1"/>
          <p:nvPr/>
        </p:nvSpPr>
        <p:spPr>
          <a:xfrm>
            <a:off x="2874954" y="1181691"/>
            <a:ext cx="3008154" cy="461665"/>
          </a:xfrm>
          <a:prstGeom prst="rect">
            <a:avLst/>
          </a:prstGeom>
          <a:noFill/>
        </p:spPr>
        <p:txBody>
          <a:bodyPr wrap="square" rtlCol="0">
            <a:spAutoFit/>
          </a:bodyPr>
          <a:lstStyle/>
          <a:p>
            <a:r>
              <a:rPr lang="en-US" sz="2400" b="1" dirty="0">
                <a:solidFill>
                  <a:srgbClr val="0000FF"/>
                </a:solidFill>
              </a:rPr>
              <a:t>Porosity at 300 years </a:t>
            </a:r>
          </a:p>
        </p:txBody>
      </p:sp>
    </p:spTree>
    <p:extLst>
      <p:ext uri="{BB962C8B-B14F-4D97-AF65-F5344CB8AC3E}">
        <p14:creationId xmlns:p14="http://schemas.microsoft.com/office/powerpoint/2010/main" val="338549148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FC9E3B-3E3A-4918-8811-F0AF10B46F12}"/>
              </a:ext>
            </a:extLst>
          </p:cNvPr>
          <p:cNvSpPr txBox="1"/>
          <p:nvPr/>
        </p:nvSpPr>
        <p:spPr>
          <a:xfrm>
            <a:off x="2303932" y="3027508"/>
            <a:ext cx="4654287" cy="76944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0070C0"/>
                </a:solidFill>
                <a:effectLst/>
                <a:uLnTx/>
                <a:uFillTx/>
                <a:latin typeface="Calibri" panose="020F0502020204030204"/>
                <a:ea typeface="+mn-ea"/>
                <a:cs typeface="+mn-cs"/>
              </a:rPr>
              <a:t>DIFFUSION IN CLAY</a:t>
            </a:r>
            <a:endParaRPr kumimoji="0" lang="en-US" sz="3600" b="1"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25370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03557-BFBB-4056-98C2-923F064CD09C}"/>
              </a:ext>
            </a:extLst>
          </p:cNvPr>
          <p:cNvSpPr txBox="1">
            <a:spLocks/>
          </p:cNvSpPr>
          <p:nvPr/>
        </p:nvSpPr>
        <p:spPr>
          <a:xfrm>
            <a:off x="457200" y="103449"/>
            <a:ext cx="8229600" cy="730827"/>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Light" panose="020F0302020204030204"/>
                <a:ea typeface="+mj-ea"/>
                <a:cs typeface="+mj-cs"/>
              </a:rPr>
              <a:t>Exercise 11: Diffusion in Clay</a:t>
            </a:r>
          </a:p>
        </p:txBody>
      </p:sp>
      <p:pic>
        <p:nvPicPr>
          <p:cNvPr id="3" name="Imag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6686" y="1658899"/>
            <a:ext cx="3835678" cy="4780492"/>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231462" y="1901762"/>
            <a:ext cx="3866511" cy="954107"/>
          </a:xfrm>
          <a:prstGeom prst="rect">
            <a:avLst/>
          </a:prstGeom>
          <a:solidFill>
            <a:srgbClr val="FFFFFF">
              <a:alpha val="50196"/>
            </a:srgbClr>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2800" b="1" i="0" u="none" strike="noStrike" kern="1200" cap="none" spc="0" normalizeH="0" baseline="0" noProof="0" dirty="0">
                <a:ln>
                  <a:noFill/>
                </a:ln>
                <a:solidFill>
                  <a:srgbClr val="FF0000"/>
                </a:solidFill>
                <a:effectLst/>
                <a:uLnTx/>
                <a:uFillTx/>
                <a:latin typeface="Calibri" panose="020F0502020204030204"/>
                <a:ea typeface="+mn-ea"/>
                <a:cs typeface="+mn-cs"/>
              </a:rPr>
              <a:t>High concentration </a:t>
            </a:r>
            <a:r>
              <a:rPr kumimoji="0" lang="fr-FR" sz="2800" b="1" i="0" u="none" strike="noStrike" kern="1200" cap="none" spc="0" normalizeH="0" baseline="0" noProof="0" dirty="0" err="1">
                <a:ln>
                  <a:noFill/>
                </a:ln>
                <a:solidFill>
                  <a:srgbClr val="FF0000"/>
                </a:solidFill>
                <a:effectLst/>
                <a:uLnTx/>
                <a:uFillTx/>
                <a:latin typeface="Calibri" panose="020F0502020204030204"/>
                <a:ea typeface="+mn-ea"/>
                <a:cs typeface="+mn-cs"/>
              </a:rPr>
              <a:t>reservoir</a:t>
            </a:r>
            <a:endParaRPr kumimoji="0" lang="en-US" sz="28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5" name="TextBox 16"/>
          <p:cNvSpPr txBox="1"/>
          <p:nvPr/>
        </p:nvSpPr>
        <p:spPr>
          <a:xfrm>
            <a:off x="810413" y="5793060"/>
            <a:ext cx="2708607" cy="646331"/>
          </a:xfrm>
          <a:prstGeom prst="rect">
            <a:avLst/>
          </a:prstGeom>
          <a:solidFill>
            <a:srgbClr val="FFFFFF">
              <a:alpha val="50196"/>
            </a:srgbClr>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srgbClr val="0099FF"/>
                </a:solidFill>
                <a:effectLst/>
                <a:uLnTx/>
                <a:uFillTx/>
                <a:latin typeface="Calibri" panose="020F0502020204030204"/>
                <a:ea typeface="+mn-ea"/>
                <a:cs typeface="+mn-cs"/>
              </a:rPr>
              <a:t>Low</a:t>
            </a:r>
            <a:r>
              <a:rPr kumimoji="0" lang="fr-FR" sz="1800" b="0" i="0" u="none" strike="noStrike" kern="1200" cap="none" spc="0" normalizeH="0" baseline="0" noProof="0" dirty="0">
                <a:ln>
                  <a:noFill/>
                </a:ln>
                <a:solidFill>
                  <a:srgbClr val="0099FF"/>
                </a:solidFill>
                <a:effectLst/>
                <a:uLnTx/>
                <a:uFillTx/>
                <a:latin typeface="Calibri" panose="020F0502020204030204"/>
                <a:ea typeface="+mn-ea"/>
                <a:cs typeface="+mn-cs"/>
              </a:rPr>
              <a:t> concentration </a:t>
            </a:r>
            <a:r>
              <a:rPr kumimoji="0" lang="fr-FR" sz="1800" b="0" i="0" u="none" strike="noStrike" kern="1200" cap="none" spc="0" normalizeH="0" baseline="0" noProof="0" dirty="0" err="1">
                <a:ln>
                  <a:noFill/>
                </a:ln>
                <a:solidFill>
                  <a:srgbClr val="0099FF"/>
                </a:solidFill>
                <a:effectLst/>
                <a:uLnTx/>
                <a:uFillTx/>
                <a:latin typeface="Calibri" panose="020F0502020204030204"/>
                <a:ea typeface="+mn-ea"/>
                <a:cs typeface="+mn-cs"/>
              </a:rPr>
              <a:t>reservoir</a:t>
            </a:r>
            <a:endParaRPr kumimoji="0" lang="en-US" sz="1800" b="0" i="0" u="none" strike="noStrike" kern="1200" cap="none" spc="0" normalizeH="0" baseline="0" noProof="0" dirty="0">
              <a:ln>
                <a:noFill/>
              </a:ln>
              <a:solidFill>
                <a:srgbClr val="0099FF"/>
              </a:solidFill>
              <a:effectLst/>
              <a:uLnTx/>
              <a:uFillTx/>
              <a:latin typeface="Calibri" panose="020F0502020204030204"/>
              <a:ea typeface="+mn-ea"/>
              <a:cs typeface="+mn-cs"/>
            </a:endParaRPr>
          </a:p>
        </p:txBody>
      </p:sp>
      <p:sp>
        <p:nvSpPr>
          <p:cNvPr id="6" name="ZoneTexte 5"/>
          <p:cNvSpPr txBox="1"/>
          <p:nvPr/>
        </p:nvSpPr>
        <p:spPr>
          <a:xfrm>
            <a:off x="2857755" y="954200"/>
            <a:ext cx="341497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err="1">
                <a:ln>
                  <a:noFill/>
                </a:ln>
                <a:solidFill>
                  <a:prstClr val="black"/>
                </a:solidFill>
                <a:effectLst/>
                <a:uLnTx/>
                <a:uFillTx/>
                <a:latin typeface="Calibri" panose="020F0502020204030204"/>
                <a:ea typeface="+mn-ea"/>
                <a:cs typeface="+mn-cs"/>
              </a:rPr>
              <a:t>Experimental</a:t>
            </a:r>
            <a:r>
              <a:rPr kumimoji="0" lang="fr-FR" sz="3200" b="0" i="0" u="none" strike="noStrike" kern="1200" cap="none" spc="0" normalizeH="0" baseline="0" noProof="0" dirty="0">
                <a:ln>
                  <a:noFill/>
                </a:ln>
                <a:solidFill>
                  <a:prstClr val="black"/>
                </a:solidFill>
                <a:effectLst/>
                <a:uLnTx/>
                <a:uFillTx/>
                <a:latin typeface="Calibri" panose="020F0502020204030204"/>
                <a:ea typeface="+mn-ea"/>
                <a:cs typeface="+mn-cs"/>
              </a:rPr>
              <a:t> setup</a:t>
            </a:r>
          </a:p>
        </p:txBody>
      </p:sp>
      <p:grpSp>
        <p:nvGrpSpPr>
          <p:cNvPr id="43" name="Groupe 42"/>
          <p:cNvGrpSpPr/>
          <p:nvPr/>
        </p:nvGrpSpPr>
        <p:grpSpPr>
          <a:xfrm>
            <a:off x="4429707" y="2283625"/>
            <a:ext cx="4338373" cy="3503764"/>
            <a:chOff x="4805627" y="3098732"/>
            <a:chExt cx="4100713" cy="2063931"/>
          </a:xfrm>
        </p:grpSpPr>
        <p:pic>
          <p:nvPicPr>
            <p:cNvPr id="7" name="Image 6"/>
            <p:cNvPicPr>
              <a:picLocks noChangeAspect="1"/>
            </p:cNvPicPr>
            <p:nvPr/>
          </p:nvPicPr>
          <p:blipFill rotWithShape="1">
            <a:blip r:embed="rId2">
              <a:extLst>
                <a:ext uri="{28A0092B-C50C-407E-A947-70E740481C1C}">
                  <a14:useLocalDpi xmlns:a14="http://schemas.microsoft.com/office/drawing/2010/main" val="0"/>
                </a:ext>
              </a:extLst>
            </a:blip>
            <a:srcRect l="44942" t="43105" r="20775" b="43050"/>
            <a:stretch/>
          </p:blipFill>
          <p:spPr bwMode="auto">
            <a:xfrm>
              <a:off x="4805627" y="3098732"/>
              <a:ext cx="4100713" cy="2063931"/>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6043749" y="3739218"/>
              <a:ext cx="1611085" cy="205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p:cNvSpPr/>
            <p:nvPr/>
          </p:nvSpPr>
          <p:spPr>
            <a:xfrm>
              <a:off x="6039395" y="4283502"/>
              <a:ext cx="1611085" cy="205767"/>
            </a:xfrm>
            <a:prstGeom prst="rect">
              <a:avLst/>
            </a:prstGeom>
            <a:solidFill>
              <a:srgbClr val="0000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0" name="Groupe 19"/>
            <p:cNvGrpSpPr/>
            <p:nvPr/>
          </p:nvGrpSpPr>
          <p:grpSpPr>
            <a:xfrm>
              <a:off x="7509348" y="3098733"/>
              <a:ext cx="1368751" cy="651650"/>
              <a:chOff x="7509348" y="3098733"/>
              <a:chExt cx="1368751" cy="651650"/>
            </a:xfrm>
          </p:grpSpPr>
          <p:sp>
            <p:nvSpPr>
              <p:cNvPr id="12" name="Rectangle 11"/>
              <p:cNvSpPr/>
              <p:nvPr/>
            </p:nvSpPr>
            <p:spPr>
              <a:xfrm>
                <a:off x="7509349" y="3336728"/>
                <a:ext cx="733318" cy="12794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p:cNvSpPr/>
              <p:nvPr/>
            </p:nvSpPr>
            <p:spPr>
              <a:xfrm rot="5400000">
                <a:off x="7421119" y="3549389"/>
                <a:ext cx="289223" cy="11276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p:cNvSpPr/>
              <p:nvPr/>
            </p:nvSpPr>
            <p:spPr>
              <a:xfrm>
                <a:off x="8216540" y="3098733"/>
                <a:ext cx="661559" cy="61875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1" name="Groupe 20"/>
            <p:cNvGrpSpPr/>
            <p:nvPr/>
          </p:nvGrpSpPr>
          <p:grpSpPr>
            <a:xfrm flipH="1">
              <a:off x="4848046" y="3120320"/>
              <a:ext cx="1368751" cy="651650"/>
              <a:chOff x="7509348" y="3098733"/>
              <a:chExt cx="1368751" cy="651650"/>
            </a:xfrm>
          </p:grpSpPr>
          <p:sp>
            <p:nvSpPr>
              <p:cNvPr id="22" name="Rectangle 21"/>
              <p:cNvSpPr/>
              <p:nvPr/>
            </p:nvSpPr>
            <p:spPr>
              <a:xfrm>
                <a:off x="7509349" y="3336728"/>
                <a:ext cx="733318" cy="12794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p:cNvSpPr/>
              <p:nvPr/>
            </p:nvSpPr>
            <p:spPr>
              <a:xfrm rot="5400000">
                <a:off x="7421119" y="3549389"/>
                <a:ext cx="289223" cy="11276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8216540" y="3098733"/>
                <a:ext cx="661559" cy="61875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9" name="Groupe 28"/>
            <p:cNvGrpSpPr/>
            <p:nvPr/>
          </p:nvGrpSpPr>
          <p:grpSpPr>
            <a:xfrm flipV="1">
              <a:off x="7518057" y="4491432"/>
              <a:ext cx="1368751" cy="651650"/>
              <a:chOff x="7509348" y="3098733"/>
              <a:chExt cx="1368751" cy="651650"/>
            </a:xfrm>
            <a:solidFill>
              <a:srgbClr val="0000FF"/>
            </a:solidFill>
          </p:grpSpPr>
          <p:sp>
            <p:nvSpPr>
              <p:cNvPr id="30" name="Rectangle 29"/>
              <p:cNvSpPr/>
              <p:nvPr/>
            </p:nvSpPr>
            <p:spPr>
              <a:xfrm>
                <a:off x="7509349" y="3336728"/>
                <a:ext cx="733318" cy="12794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p:cNvSpPr/>
              <p:nvPr/>
            </p:nvSpPr>
            <p:spPr>
              <a:xfrm rot="5400000">
                <a:off x="7421119" y="3549389"/>
                <a:ext cx="289223" cy="1127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p:cNvSpPr/>
              <p:nvPr/>
            </p:nvSpPr>
            <p:spPr>
              <a:xfrm>
                <a:off x="8216540" y="3098733"/>
                <a:ext cx="661559" cy="6187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3" name="Groupe 32"/>
            <p:cNvGrpSpPr/>
            <p:nvPr/>
          </p:nvGrpSpPr>
          <p:grpSpPr>
            <a:xfrm flipH="1" flipV="1">
              <a:off x="4848046" y="4478105"/>
              <a:ext cx="1368751" cy="651650"/>
              <a:chOff x="7509348" y="3098733"/>
              <a:chExt cx="1368751" cy="651650"/>
            </a:xfrm>
            <a:solidFill>
              <a:srgbClr val="0000FF"/>
            </a:solidFill>
          </p:grpSpPr>
          <p:sp>
            <p:nvSpPr>
              <p:cNvPr id="34" name="Rectangle 33"/>
              <p:cNvSpPr/>
              <p:nvPr/>
            </p:nvSpPr>
            <p:spPr>
              <a:xfrm>
                <a:off x="7509349" y="3336728"/>
                <a:ext cx="733318" cy="12794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p:cNvSpPr/>
              <p:nvPr/>
            </p:nvSpPr>
            <p:spPr>
              <a:xfrm rot="5400000">
                <a:off x="7421119" y="3549389"/>
                <a:ext cx="289223" cy="1127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p:cNvSpPr/>
              <p:nvPr/>
            </p:nvSpPr>
            <p:spPr>
              <a:xfrm>
                <a:off x="8216540" y="3098733"/>
                <a:ext cx="661559" cy="6187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7" name="Flèche droite 36"/>
            <p:cNvSpPr/>
            <p:nvPr/>
          </p:nvSpPr>
          <p:spPr>
            <a:xfrm>
              <a:off x="4936361" y="3387012"/>
              <a:ext cx="529790" cy="112247"/>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Flèche droite 37"/>
            <p:cNvSpPr/>
            <p:nvPr/>
          </p:nvSpPr>
          <p:spPr>
            <a:xfrm>
              <a:off x="6591088" y="3736558"/>
              <a:ext cx="529790" cy="112247"/>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lèche droite 38"/>
            <p:cNvSpPr/>
            <p:nvPr/>
          </p:nvSpPr>
          <p:spPr>
            <a:xfrm>
              <a:off x="8282424" y="3353756"/>
              <a:ext cx="529790" cy="112247"/>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Flèche droite 39"/>
            <p:cNvSpPr/>
            <p:nvPr/>
          </p:nvSpPr>
          <p:spPr>
            <a:xfrm>
              <a:off x="4929501" y="4809135"/>
              <a:ext cx="529790" cy="112247"/>
            </a:xfrm>
            <a:prstGeom prst="rightArrow">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Flèche droite 40"/>
            <p:cNvSpPr/>
            <p:nvPr/>
          </p:nvSpPr>
          <p:spPr>
            <a:xfrm>
              <a:off x="6579756" y="4379113"/>
              <a:ext cx="529790" cy="112247"/>
            </a:xfrm>
            <a:prstGeom prst="rightArrow">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Flèche droite 41"/>
            <p:cNvSpPr/>
            <p:nvPr/>
          </p:nvSpPr>
          <p:spPr>
            <a:xfrm>
              <a:off x="8275564" y="4775879"/>
              <a:ext cx="529790" cy="112247"/>
            </a:xfrm>
            <a:prstGeom prst="rightArrow">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p:cNvSpPr/>
            <p:nvPr/>
          </p:nvSpPr>
          <p:spPr>
            <a:xfrm>
              <a:off x="6200504" y="3870274"/>
              <a:ext cx="1332411" cy="496725"/>
            </a:xfrm>
            <a:prstGeom prst="rect">
              <a:avLst/>
            </a:prstGeom>
            <a:gradFill flip="none" rotWithShape="1">
              <a:gsLst>
                <a:gs pos="0">
                  <a:srgbClr val="FF0000"/>
                </a:gs>
                <a:gs pos="100000">
                  <a:srgbClr val="0000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4" name="Rectangle 43"/>
          <p:cNvSpPr/>
          <p:nvPr/>
        </p:nvSpPr>
        <p:spPr>
          <a:xfrm>
            <a:off x="5734979" y="3556762"/>
            <a:ext cx="1704457" cy="163477"/>
          </a:xfrm>
          <a:prstGeom prst="rect">
            <a:avLst/>
          </a:prstGeom>
          <a:pattFill prst="openDmnd">
            <a:fgClr>
              <a:srgbClr val="FFFF00"/>
            </a:fgClr>
            <a:bgClr>
              <a:srgbClr val="FF0000"/>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p:cNvSpPr/>
          <p:nvPr/>
        </p:nvSpPr>
        <p:spPr>
          <a:xfrm>
            <a:off x="5734979" y="4288282"/>
            <a:ext cx="1704457" cy="148375"/>
          </a:xfrm>
          <a:prstGeom prst="rect">
            <a:avLst/>
          </a:prstGeom>
          <a:pattFill prst="openDmnd">
            <a:fgClr>
              <a:srgbClr val="FFFF00"/>
            </a:fgClr>
            <a:bgClr>
              <a:srgbClr val="0000FF"/>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929683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2483417" y="788894"/>
            <a:ext cx="4084726" cy="5952232"/>
          </a:xfrm>
          <a:prstGeom prst="rect">
            <a:avLst/>
          </a:prstGeom>
        </p:spPr>
      </p:pic>
      <p:sp>
        <p:nvSpPr>
          <p:cNvPr id="5" name="ZoneTexte 4"/>
          <p:cNvSpPr txBox="1"/>
          <p:nvPr/>
        </p:nvSpPr>
        <p:spPr>
          <a:xfrm>
            <a:off x="3083859" y="204119"/>
            <a:ext cx="3233578"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err="1">
                <a:ln>
                  <a:noFill/>
                </a:ln>
                <a:solidFill>
                  <a:prstClr val="black"/>
                </a:solidFill>
                <a:effectLst/>
                <a:uLnTx/>
                <a:uFillTx/>
                <a:latin typeface="Calibri" panose="020F0502020204030204"/>
                <a:ea typeface="+mn-ea"/>
                <a:cs typeface="+mn-cs"/>
              </a:rPr>
              <a:t>Example</a:t>
            </a:r>
            <a:r>
              <a:rPr kumimoji="0" lang="fr-FR" sz="3200" b="0" i="0" u="none" strike="noStrike" kern="1200" cap="none" spc="0" normalizeH="0" baseline="0" noProof="0" dirty="0">
                <a:ln>
                  <a:noFill/>
                </a:ln>
                <a:solidFill>
                  <a:prstClr val="black"/>
                </a:solidFill>
                <a:effectLst/>
                <a:uLnTx/>
                <a:uFillTx/>
                <a:latin typeface="Calibri" panose="020F0502020204030204"/>
                <a:ea typeface="+mn-ea"/>
                <a:cs typeface="+mn-cs"/>
              </a:rPr>
              <a:t> of </a:t>
            </a:r>
            <a:r>
              <a:rPr kumimoji="0" lang="fr-FR" sz="3200" b="0" i="0" u="none" strike="noStrike" kern="1200" cap="none" spc="0" normalizeH="0" baseline="0" noProof="0" dirty="0" err="1">
                <a:ln>
                  <a:noFill/>
                </a:ln>
                <a:solidFill>
                  <a:prstClr val="black"/>
                </a:solidFill>
                <a:effectLst/>
                <a:uLnTx/>
                <a:uFillTx/>
                <a:latin typeface="Calibri" panose="020F0502020204030204"/>
                <a:ea typeface="+mn-ea"/>
                <a:cs typeface="+mn-cs"/>
              </a:rPr>
              <a:t>results</a:t>
            </a:r>
            <a:endParaRPr kumimoji="0" lang="fr-FR"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Rectangle 5"/>
          <p:cNvSpPr/>
          <p:nvPr/>
        </p:nvSpPr>
        <p:spPr>
          <a:xfrm>
            <a:off x="6055298" y="6521971"/>
            <a:ext cx="3050083" cy="30777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1"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Data </a:t>
            </a:r>
            <a:r>
              <a:rPr kumimoji="0" lang="fr-FR" sz="1400" b="0" i="1"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from</a:t>
            </a:r>
            <a:r>
              <a:rPr kumimoji="0" lang="fr-FR" sz="1400" b="0" i="1"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Tachi &amp; </a:t>
            </a:r>
            <a:r>
              <a:rPr kumimoji="0" lang="fr-FR" sz="1400" b="0" i="1"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Yotsuji</a:t>
            </a:r>
            <a:r>
              <a:rPr kumimoji="0" lang="fr-FR" sz="1400" b="0" i="1"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2014</a:t>
            </a:r>
          </a:p>
        </p:txBody>
      </p:sp>
    </p:spTree>
    <p:extLst>
      <p:ext uri="{BB962C8B-B14F-4D97-AF65-F5344CB8AC3E}">
        <p14:creationId xmlns:p14="http://schemas.microsoft.com/office/powerpoint/2010/main" val="33255886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ZoneTexte 1"/>
              <p:cNvSpPr txBox="1"/>
              <p:nvPr/>
            </p:nvSpPr>
            <p:spPr>
              <a:xfrm>
                <a:off x="277018" y="249227"/>
                <a:ext cx="6131859" cy="1162434"/>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fr-FR"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fr-FR"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𝐹𝑙𝑢𝑥</m:t>
                          </m:r>
                        </m:e>
                        <m:sub>
                          <m:r>
                            <a:rPr kumimoji="0" lang="fr-FR"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𝑜𝑢𝑡𝑙𝑒𝑡</m:t>
                          </m:r>
                        </m:sub>
                      </m:sSub>
                      <m:r>
                        <a:rPr kumimoji="0" lang="fr-FR"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fr-FR"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d>
                            <m:dPr>
                              <m:begChr m:val=""/>
                              <m:endChr m:val="|"/>
                              <m:ctrlPr>
                                <a:rPr kumimoji="0" lang="fr-FR"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f>
                                <m:fPr>
                                  <m:ctrlPr>
                                    <a:rPr kumimoji="0" lang="fr-FR"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fr-FR" sz="3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fr-FR" sz="3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𝐶</m:t>
                                  </m:r>
                                </m:num>
                                <m:den>
                                  <m:r>
                                    <a:rPr kumimoji="0" lang="fr-FR" sz="3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fr-FR" sz="3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𝑡</m:t>
                                  </m:r>
                                </m:den>
                              </m:f>
                            </m:e>
                          </m:d>
                        </m:e>
                        <m:sub>
                          <m:r>
                            <a:rPr kumimoji="0" lang="fr-FR"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𝑜𝑢𝑡𝑙𝑒𝑡</m:t>
                          </m:r>
                        </m:sub>
                      </m:sSub>
                      <m:r>
                        <a:rPr kumimoji="0" lang="fr-FR"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f>
                        <m:fPr>
                          <m:ctrlPr>
                            <a:rPr kumimoji="0" lang="fr-FR"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sSub>
                            <m:sSubPr>
                              <m:ctrlPr>
                                <a:rPr kumimoji="0" lang="fr-FR"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fr-FR"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𝑉</m:t>
                              </m:r>
                            </m:e>
                            <m:sub>
                              <m:r>
                                <a:rPr kumimoji="0" lang="fr-FR"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𝑜𝑢𝑡𝑙𝑒𝑡</m:t>
                              </m:r>
                            </m:sub>
                          </m:sSub>
                        </m:num>
                        <m:den>
                          <m:sSub>
                            <m:sSubPr>
                              <m:ctrlPr>
                                <a:rPr kumimoji="0" lang="fr-FR"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fr-FR"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fr-FR"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𝑜𝑢𝑡𝑙𝑒𝑡</m:t>
                              </m:r>
                            </m:sub>
                          </m:sSub>
                        </m:den>
                      </m:f>
                    </m:oMath>
                  </m:oMathPara>
                </a14:m>
                <a:endParaRPr kumimoji="0" lang="fr-FR"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 name="ZoneTexte 1"/>
              <p:cNvSpPr txBox="1">
                <a:spLocks noRot="1" noChangeAspect="1" noMove="1" noResize="1" noEditPoints="1" noAdjustHandles="1" noChangeArrowheads="1" noChangeShapeType="1" noTextEdit="1"/>
              </p:cNvSpPr>
              <p:nvPr/>
            </p:nvSpPr>
            <p:spPr>
              <a:xfrm>
                <a:off x="277018" y="249227"/>
                <a:ext cx="6131859" cy="1162434"/>
              </a:xfrm>
              <a:prstGeom prst="rect">
                <a:avLst/>
              </a:prstGeom>
              <a:blipFill>
                <a:blip r:embed="rId2"/>
                <a:stretch>
                  <a:fillRect/>
                </a:stretch>
              </a:blipFill>
            </p:spPr>
            <p:txBody>
              <a:bodyPr/>
              <a:lstStyle/>
              <a:p>
                <a:r>
                  <a:rPr lang="fr-FR">
                    <a:noFill/>
                  </a:rPr>
                  <a:t> </a:t>
                </a:r>
              </a:p>
            </p:txBody>
          </p:sp>
        </mc:Fallback>
      </mc:AlternateContent>
      <p:sp>
        <p:nvSpPr>
          <p:cNvPr id="3" name="ZoneTexte 2"/>
          <p:cNvSpPr txBox="1"/>
          <p:nvPr/>
        </p:nvSpPr>
        <p:spPr>
          <a:xfrm>
            <a:off x="6976333" y="599611"/>
            <a:ext cx="1499128"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mol m</a:t>
            </a:r>
            <a:r>
              <a:rPr kumimoji="0" lang="fr-FR" sz="240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 s</a:t>
            </a:r>
            <a:r>
              <a:rPr kumimoji="0" lang="fr-FR" sz="2400" b="0" i="0" u="none" strike="noStrike" kern="1200" cap="none" spc="0" normalizeH="0" baseline="30000" noProof="0" dirty="0">
                <a:ln>
                  <a:noFill/>
                </a:ln>
                <a:solidFill>
                  <a:prstClr val="black"/>
                </a:solidFill>
                <a:effectLst/>
                <a:uLnTx/>
                <a:uFillTx/>
                <a:latin typeface="Calibri" panose="020F0502020204030204"/>
                <a:ea typeface="+mn-ea"/>
                <a:cs typeface="+mn-cs"/>
              </a:rPr>
              <a:t>-1</a:t>
            </a:r>
          </a:p>
        </p:txBody>
      </p:sp>
      <mc:AlternateContent xmlns:mc="http://schemas.openxmlformats.org/markup-compatibility/2006" xmlns:a14="http://schemas.microsoft.com/office/drawing/2010/main">
        <mc:Choice Requires="a14">
          <p:sp>
            <p:nvSpPr>
              <p:cNvPr id="6" name="ZoneTexte 5"/>
              <p:cNvSpPr txBox="1"/>
              <p:nvPr/>
            </p:nvSpPr>
            <p:spPr>
              <a:xfrm>
                <a:off x="480218" y="1684215"/>
                <a:ext cx="6131859" cy="1018164"/>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fr-FR"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fr-FR"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𝐹𝑙𝑢𝑥</m:t>
                          </m:r>
                        </m:e>
                        <m:sub>
                          <m:r>
                            <a:rPr kumimoji="0" lang="fr-FR"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𝑛𝑜𝑟𝑚</m:t>
                          </m:r>
                          <m:r>
                            <a:rPr kumimoji="0" lang="fr-FR"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fr-FR"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𝑜𝑢𝑡𝑙𝑒𝑡</m:t>
                          </m:r>
                        </m:sub>
                      </m:sSub>
                      <m:r>
                        <a:rPr kumimoji="0" lang="fr-FR"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fr-FR"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b>
                            <m:sSubPr>
                              <m:ctrlPr>
                                <a:rPr kumimoji="0" lang="fr-FR"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fr-FR"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𝐹𝑙𝑢𝑥</m:t>
                              </m:r>
                            </m:e>
                            <m:sub>
                              <m:r>
                                <a:rPr kumimoji="0" lang="fr-FR"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𝑜𝑢𝑡𝑙𝑒𝑡</m:t>
                              </m:r>
                            </m:sub>
                          </m:sSub>
                        </m:num>
                        <m:den>
                          <m:sSub>
                            <m:sSubPr>
                              <m:ctrlPr>
                                <a:rPr kumimoji="0" lang="fr-FR"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fr-FR"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𝐶</m:t>
                              </m:r>
                            </m:e>
                            <m:sub>
                              <m:r>
                                <a:rPr kumimoji="0" lang="fr-FR"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𝑖𝑛</m:t>
                              </m:r>
                              <m:r>
                                <a:rPr kumimoji="0" lang="fr-FR"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𝑙𝑒𝑡</m:t>
                              </m:r>
                            </m:sub>
                          </m:sSub>
                        </m:den>
                      </m:f>
                    </m:oMath>
                  </m:oMathPara>
                </a14:m>
                <a:endParaRPr kumimoji="0" lang="fr-FR"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 name="ZoneTexte 5"/>
              <p:cNvSpPr txBox="1">
                <a:spLocks noRot="1" noChangeAspect="1" noMove="1" noResize="1" noEditPoints="1" noAdjustHandles="1" noChangeArrowheads="1" noChangeShapeType="1" noTextEdit="1"/>
              </p:cNvSpPr>
              <p:nvPr/>
            </p:nvSpPr>
            <p:spPr>
              <a:xfrm>
                <a:off x="480218" y="1684215"/>
                <a:ext cx="6131859" cy="1018164"/>
              </a:xfrm>
              <a:prstGeom prst="rect">
                <a:avLst/>
              </a:prstGeom>
              <a:blipFill>
                <a:blip r:embed="rId3"/>
                <a:stretch>
                  <a:fillRect/>
                </a:stretch>
              </a:blipFill>
            </p:spPr>
            <p:txBody>
              <a:bodyPr/>
              <a:lstStyle/>
              <a:p>
                <a:r>
                  <a:rPr lang="fr-FR">
                    <a:noFill/>
                  </a:rPr>
                  <a:t> </a:t>
                </a:r>
              </a:p>
            </p:txBody>
          </p:sp>
        </mc:Fallback>
      </mc:AlternateContent>
      <p:sp>
        <p:nvSpPr>
          <p:cNvPr id="7" name="ZoneTexte 6"/>
          <p:cNvSpPr txBox="1"/>
          <p:nvPr/>
        </p:nvSpPr>
        <p:spPr>
          <a:xfrm>
            <a:off x="7179533" y="2034599"/>
            <a:ext cx="785793"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m s</a:t>
            </a:r>
            <a:r>
              <a:rPr kumimoji="0" lang="fr-FR" sz="2400" b="0" i="0" u="none" strike="noStrike" kern="1200" cap="none" spc="0" normalizeH="0" baseline="30000" noProof="0" dirty="0">
                <a:ln>
                  <a:noFill/>
                </a:ln>
                <a:solidFill>
                  <a:prstClr val="black"/>
                </a:solidFill>
                <a:effectLst/>
                <a:uLnTx/>
                <a:uFillTx/>
                <a:latin typeface="Calibri" panose="020F0502020204030204"/>
                <a:ea typeface="+mn-ea"/>
                <a:cs typeface="+mn-cs"/>
              </a:rPr>
              <a:t>-1</a:t>
            </a:r>
          </a:p>
        </p:txBody>
      </p:sp>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2939" y="2384984"/>
            <a:ext cx="6090137" cy="3807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ctangle 17"/>
          <p:cNvSpPr/>
          <p:nvPr/>
        </p:nvSpPr>
        <p:spPr>
          <a:xfrm>
            <a:off x="3932823" y="6389207"/>
            <a:ext cx="3050083" cy="30777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1"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Data </a:t>
            </a:r>
            <a:r>
              <a:rPr kumimoji="0" lang="fr-FR" sz="1400" b="0" i="1"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from</a:t>
            </a:r>
            <a:r>
              <a:rPr kumimoji="0" lang="fr-FR" sz="1400" b="0" i="1"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Tinnacher et al. GCA, 2016</a:t>
            </a:r>
          </a:p>
        </p:txBody>
      </p:sp>
    </p:spTree>
    <p:extLst>
      <p:ext uri="{BB962C8B-B14F-4D97-AF65-F5344CB8AC3E}">
        <p14:creationId xmlns:p14="http://schemas.microsoft.com/office/powerpoint/2010/main" val="228500968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264160" y="101600"/>
            <a:ext cx="6537046"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2800" b="0" i="0" u="none" strike="noStrike" kern="1200" cap="none" spc="0" normalizeH="0" baseline="0" noProof="0" dirty="0" err="1">
                <a:ln>
                  <a:noFill/>
                </a:ln>
                <a:solidFill>
                  <a:prstClr val="black"/>
                </a:solidFill>
                <a:effectLst/>
                <a:uLnTx/>
                <a:uFillTx/>
                <a:latin typeface="Calibri" panose="020F0502020204030204"/>
                <a:ea typeface="+mn-ea"/>
                <a:cs typeface="+mn-cs"/>
              </a:rPr>
              <a:t>Geometry</a:t>
            </a:r>
            <a:r>
              <a:rPr kumimoji="0" lang="fr-FR" sz="2800" b="0" i="0" u="none" strike="noStrike" kern="1200" cap="none" spc="0" normalizeH="0" baseline="0" noProof="0" dirty="0">
                <a:ln>
                  <a:noFill/>
                </a:ln>
                <a:solidFill>
                  <a:prstClr val="black"/>
                </a:solidFill>
                <a:effectLst/>
                <a:uLnTx/>
                <a:uFillTx/>
                <a:latin typeface="Calibri" panose="020F0502020204030204"/>
                <a:ea typeface="+mn-ea"/>
                <a:cs typeface="+mn-cs"/>
              </a:rPr>
              <a:t> of the system, </a:t>
            </a:r>
            <a:r>
              <a:rPr kumimoji="0" lang="fr-FR" sz="2800" b="0" i="0" u="none" strike="noStrike" kern="1200" cap="none" spc="0" normalizeH="0" baseline="0" noProof="0" dirty="0" err="1">
                <a:ln>
                  <a:noFill/>
                </a:ln>
                <a:solidFill>
                  <a:prstClr val="black"/>
                </a:solidFill>
                <a:effectLst/>
                <a:uLnTx/>
                <a:uFillTx/>
                <a:latin typeface="Calibri" panose="020F0502020204030204"/>
                <a:ea typeface="+mn-ea"/>
                <a:cs typeface="+mn-cs"/>
              </a:rPr>
              <a:t>general</a:t>
            </a:r>
            <a:r>
              <a:rPr kumimoji="0" lang="fr-FR"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fr-FR" sz="2800" b="0" i="0" u="none" strike="noStrike" kern="1200" cap="none" spc="0" normalizeH="0" baseline="0" noProof="0" dirty="0" err="1">
                <a:ln>
                  <a:noFill/>
                </a:ln>
                <a:solidFill>
                  <a:prstClr val="black"/>
                </a:solidFill>
                <a:effectLst/>
                <a:uLnTx/>
                <a:uFillTx/>
                <a:latin typeface="Calibri" panose="020F0502020204030204"/>
                <a:ea typeface="+mn-ea"/>
                <a:cs typeface="+mn-cs"/>
              </a:rPr>
              <a:t>properties</a:t>
            </a:r>
            <a:endParaRPr kumimoji="0" lang="fr-FR"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2"/>
          <p:cNvSpPr/>
          <p:nvPr/>
        </p:nvSpPr>
        <p:spPr>
          <a:xfrm>
            <a:off x="264160" y="740221"/>
            <a:ext cx="6217920" cy="26532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DISCRETIZATION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err="1">
                <a:ln>
                  <a:noFill/>
                </a:ln>
                <a:solidFill>
                  <a:prstClr val="black"/>
                </a:solidFill>
                <a:effectLst/>
                <a:uLnTx/>
                <a:uFillTx/>
                <a:latin typeface="Calibri" panose="020F0502020204030204"/>
                <a:ea typeface="+mn-ea"/>
                <a:cs typeface="+mn-cs"/>
              </a:rPr>
              <a:t>distance_units</a:t>
            </a: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fr-FR" sz="1400" b="0" i="0" u="none" strike="noStrike" kern="1200" cap="none" spc="0" normalizeH="0" baseline="0" noProof="0" dirty="0" err="1">
                <a:ln>
                  <a:noFill/>
                </a:ln>
                <a:solidFill>
                  <a:prstClr val="black"/>
                </a:solidFill>
                <a:effectLst/>
                <a:uLnTx/>
                <a:uFillTx/>
                <a:latin typeface="Calibri" panose="020F0502020204030204"/>
                <a:ea typeface="+mn-ea"/>
                <a:cs typeface="+mn-cs"/>
              </a:rPr>
              <a:t>meters</a:t>
            </a:r>
            <a:endPar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err="1">
                <a:ln>
                  <a:noFill/>
                </a:ln>
                <a:solidFill>
                  <a:prstClr val="black"/>
                </a:solidFill>
                <a:effectLst/>
                <a:uLnTx/>
                <a:uFillTx/>
                <a:latin typeface="Calibri" panose="020F0502020204030204"/>
                <a:ea typeface="+mn-ea"/>
                <a:cs typeface="+mn-cs"/>
              </a:rPr>
              <a:t>xzones</a:t>
            </a: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1 0.0001 50 0.0001 1 0.0001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err="1">
                <a:ln>
                  <a:noFill/>
                </a:ln>
                <a:solidFill>
                  <a:prstClr val="black"/>
                </a:solidFill>
                <a:effectLst/>
                <a:uLnTx/>
                <a:uFillTx/>
                <a:latin typeface="Calibri" panose="020F0502020204030204"/>
                <a:ea typeface="+mn-ea"/>
                <a:cs typeface="+mn-cs"/>
              </a:rPr>
              <a:t>yzones</a:t>
            </a: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1 100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err="1">
                <a:ln>
                  <a:noFill/>
                </a:ln>
                <a:solidFill>
                  <a:prstClr val="black"/>
                </a:solidFill>
                <a:effectLst/>
                <a:uLnTx/>
                <a:uFillTx/>
                <a:latin typeface="Calibri" panose="020F0502020204030204"/>
                <a:ea typeface="+mn-ea"/>
                <a:cs typeface="+mn-cs"/>
              </a:rPr>
              <a:t>zzones</a:t>
            </a: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1 1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END</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INITIAL_CONDITIONS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err="1">
                <a:ln>
                  <a:noFill/>
                </a:ln>
                <a:solidFill>
                  <a:prstClr val="black"/>
                </a:solidFill>
                <a:effectLst/>
                <a:uLnTx/>
                <a:uFillTx/>
                <a:latin typeface="Calibri" panose="020F0502020204030204"/>
                <a:ea typeface="+mn-ea"/>
                <a:cs typeface="+mn-cs"/>
              </a:rPr>
              <a:t>HReservoir</a:t>
            </a: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1-1  1-1  1-1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Clay         2-51  1-1  1-1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err="1">
                <a:ln>
                  <a:noFill/>
                </a:ln>
                <a:solidFill>
                  <a:prstClr val="black"/>
                </a:solidFill>
                <a:effectLst/>
                <a:uLnTx/>
                <a:uFillTx/>
                <a:latin typeface="Calibri" panose="020F0502020204030204"/>
                <a:ea typeface="+mn-ea"/>
                <a:cs typeface="+mn-cs"/>
              </a:rPr>
              <a:t>LReservoir</a:t>
            </a: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52-52  1-1  1-1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END</a:t>
            </a:r>
          </a:p>
        </p:txBody>
      </p:sp>
      <p:sp>
        <p:nvSpPr>
          <p:cNvPr id="4" name="Rectangle 3"/>
          <p:cNvSpPr/>
          <p:nvPr/>
        </p:nvSpPr>
        <p:spPr>
          <a:xfrm>
            <a:off x="264160" y="3937020"/>
            <a:ext cx="7609840" cy="21183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BOUNDARY_CONDITIONS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err="1">
                <a:ln>
                  <a:noFill/>
                </a:ln>
                <a:solidFill>
                  <a:prstClr val="black"/>
                </a:solidFill>
                <a:effectLst/>
                <a:uLnTx/>
                <a:uFillTx/>
                <a:latin typeface="Calibri" panose="020F0502020204030204"/>
                <a:ea typeface="+mn-ea"/>
                <a:cs typeface="+mn-cs"/>
              </a:rPr>
              <a:t>X_begin</a:t>
            </a: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fr-FR" sz="1400" b="0" i="0" u="none" strike="noStrike" kern="1200" cap="none" spc="0" normalizeH="0" baseline="0" noProof="0" dirty="0" err="1">
                <a:ln>
                  <a:noFill/>
                </a:ln>
                <a:solidFill>
                  <a:prstClr val="black"/>
                </a:solidFill>
                <a:effectLst/>
                <a:uLnTx/>
                <a:uFillTx/>
                <a:latin typeface="Calibri" panose="020F0502020204030204"/>
                <a:ea typeface="+mn-ea"/>
                <a:cs typeface="+mn-cs"/>
              </a:rPr>
              <a:t>HReservoir</a:t>
            </a: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Flux</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err="1">
                <a:ln>
                  <a:noFill/>
                </a:ln>
                <a:solidFill>
                  <a:prstClr val="black"/>
                </a:solidFill>
                <a:effectLst/>
                <a:uLnTx/>
                <a:uFillTx/>
                <a:latin typeface="Calibri" panose="020F0502020204030204"/>
                <a:ea typeface="+mn-ea"/>
                <a:cs typeface="+mn-cs"/>
              </a:rPr>
              <a:t>X_end</a:t>
            </a: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fr-FR" sz="1400" b="0" i="0" u="none" strike="noStrike" kern="1200" cap="none" spc="0" normalizeH="0" baseline="0" noProof="0" dirty="0" err="1">
                <a:ln>
                  <a:noFill/>
                </a:ln>
                <a:solidFill>
                  <a:prstClr val="black"/>
                </a:solidFill>
                <a:effectLst/>
                <a:uLnTx/>
                <a:uFillTx/>
                <a:latin typeface="Calibri" panose="020F0502020204030204"/>
                <a:ea typeface="+mn-ea"/>
                <a:cs typeface="+mn-cs"/>
              </a:rPr>
              <a:t>Lreservoir</a:t>
            </a: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Flux</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END</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FLOW</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err="1">
                <a:ln>
                  <a:noFill/>
                </a:ln>
                <a:solidFill>
                  <a:prstClr val="black"/>
                </a:solidFill>
                <a:effectLst/>
                <a:uLnTx/>
                <a:uFillTx/>
                <a:latin typeface="Calibri" panose="020F0502020204030204"/>
                <a:ea typeface="+mn-ea"/>
                <a:cs typeface="+mn-cs"/>
              </a:rPr>
              <a:t>space_units</a:t>
            </a: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fr-FR" sz="1400" b="0" i="0" u="none" strike="noStrike" kern="1200" cap="none" spc="0" normalizeH="0" baseline="0" noProof="0" dirty="0" err="1">
                <a:ln>
                  <a:noFill/>
                </a:ln>
                <a:solidFill>
                  <a:prstClr val="black"/>
                </a:solidFill>
                <a:effectLst/>
                <a:uLnTx/>
                <a:uFillTx/>
                <a:latin typeface="Calibri" panose="020F0502020204030204"/>
                <a:ea typeface="+mn-ea"/>
                <a:cs typeface="+mn-cs"/>
              </a:rPr>
              <a:t>meters</a:t>
            </a: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!!Default : </a:t>
            </a:r>
            <a:r>
              <a:rPr kumimoji="0" lang="fr-FR" sz="1400" b="0" i="0" u="none" strike="noStrike" kern="1200" cap="none" spc="0" normalizeH="0" baseline="0" noProof="0" dirty="0" err="1">
                <a:ln>
                  <a:noFill/>
                </a:ln>
                <a:solidFill>
                  <a:prstClr val="black"/>
                </a:solidFill>
                <a:effectLst/>
                <a:uLnTx/>
                <a:uFillTx/>
                <a:latin typeface="Calibri" panose="020F0502020204030204"/>
                <a:ea typeface="+mn-ea"/>
                <a:cs typeface="+mn-cs"/>
              </a:rPr>
              <a:t>meters</a:t>
            </a: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 km, cm, mm, </a:t>
            </a:r>
            <a:r>
              <a:rPr kumimoji="0" lang="fr-FR" sz="1400" b="0" i="0" u="none" strike="noStrike" kern="1200" cap="none" spc="0" normalizeH="0" baseline="0" noProof="0" dirty="0" err="1">
                <a:ln>
                  <a:noFill/>
                </a:ln>
                <a:solidFill>
                  <a:prstClr val="black"/>
                </a:solidFill>
                <a:effectLst/>
                <a:uLnTx/>
                <a:uFillTx/>
                <a:latin typeface="Calibri" panose="020F0502020204030204"/>
                <a:ea typeface="+mn-ea"/>
                <a:cs typeface="+mn-cs"/>
              </a:rPr>
              <a:t>um</a:t>
            </a:r>
            <a:endPar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err="1">
                <a:ln>
                  <a:noFill/>
                </a:ln>
                <a:solidFill>
                  <a:prstClr val="black"/>
                </a:solidFill>
                <a:effectLst/>
                <a:uLnTx/>
                <a:uFillTx/>
                <a:latin typeface="Calibri" panose="020F0502020204030204"/>
                <a:ea typeface="+mn-ea"/>
                <a:cs typeface="+mn-cs"/>
              </a:rPr>
              <a:t>time_units</a:t>
            </a: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seconds                      !!Default : </a:t>
            </a:r>
            <a:r>
              <a:rPr kumimoji="0" lang="fr-FR" sz="1400" b="0" i="0" u="none" strike="noStrike" kern="1200" cap="none" spc="0" normalizeH="0" baseline="0" noProof="0" dirty="0" err="1">
                <a:ln>
                  <a:noFill/>
                </a:ln>
                <a:solidFill>
                  <a:prstClr val="black"/>
                </a:solidFill>
                <a:effectLst/>
                <a:uLnTx/>
                <a:uFillTx/>
                <a:latin typeface="Calibri" panose="020F0502020204030204"/>
                <a:ea typeface="+mn-ea"/>
                <a:cs typeface="+mn-cs"/>
              </a:rPr>
              <a:t>years</a:t>
            </a: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fr-FR" sz="1400" b="0" i="0" u="none" strike="noStrike" kern="1200" cap="none" spc="0" normalizeH="0" baseline="0" noProof="0" dirty="0" err="1">
                <a:ln>
                  <a:noFill/>
                </a:ln>
                <a:solidFill>
                  <a:prstClr val="black"/>
                </a:solidFill>
                <a:effectLst/>
                <a:uLnTx/>
                <a:uFillTx/>
                <a:latin typeface="Calibri" panose="020F0502020204030204"/>
                <a:ea typeface="+mn-ea"/>
                <a:cs typeface="+mn-cs"/>
              </a:rPr>
              <a:t>days</a:t>
            </a: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fr-FR" sz="1400" b="0" i="0" u="none" strike="noStrike" kern="1200" cap="none" spc="0" normalizeH="0" baseline="0" noProof="0" dirty="0" err="1">
                <a:ln>
                  <a:noFill/>
                </a:ln>
                <a:solidFill>
                  <a:prstClr val="black"/>
                </a:solidFill>
                <a:effectLst/>
                <a:uLnTx/>
                <a:uFillTx/>
                <a:latin typeface="Calibri" panose="020F0502020204030204"/>
                <a:ea typeface="+mn-ea"/>
                <a:cs typeface="+mn-cs"/>
              </a:rPr>
              <a:t>hours</a:t>
            </a: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minutes, seconds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err="1">
                <a:ln>
                  <a:noFill/>
                </a:ln>
                <a:solidFill>
                  <a:prstClr val="black"/>
                </a:solidFill>
                <a:effectLst/>
                <a:uLnTx/>
                <a:uFillTx/>
                <a:latin typeface="Calibri" panose="020F0502020204030204"/>
                <a:ea typeface="+mn-ea"/>
                <a:cs typeface="+mn-cs"/>
              </a:rPr>
              <a:t>constant_flow</a:t>
            </a: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0.0  0.0                     !!Default : 0.0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END</a:t>
            </a:r>
          </a:p>
        </p:txBody>
      </p:sp>
      <p:cxnSp>
        <p:nvCxnSpPr>
          <p:cNvPr id="6" name="Connecteur droit avec flèche 5"/>
          <p:cNvCxnSpPr/>
          <p:nvPr/>
        </p:nvCxnSpPr>
        <p:spPr>
          <a:xfrm flipV="1">
            <a:off x="2021840" y="5862320"/>
            <a:ext cx="0" cy="701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ZoneTexte 6"/>
          <p:cNvSpPr txBox="1"/>
          <p:nvPr/>
        </p:nvSpPr>
        <p:spPr>
          <a:xfrm>
            <a:off x="2054113" y="6263640"/>
            <a:ext cx="481112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srgbClr val="5B9BD5"/>
                </a:solidFill>
                <a:effectLst/>
                <a:uLnTx/>
                <a:uFillTx/>
                <a:latin typeface="Calibri" panose="020F0502020204030204"/>
                <a:ea typeface="+mn-ea"/>
                <a:cs typeface="+mn-cs"/>
              </a:rPr>
              <a:t>closed</a:t>
            </a:r>
            <a:r>
              <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srgbClr val="5B9BD5"/>
                </a:solidFill>
                <a:effectLst/>
                <a:uLnTx/>
                <a:uFillTx/>
                <a:latin typeface="Calibri" panose="020F0502020204030204"/>
                <a:ea typeface="+mn-ea"/>
                <a:cs typeface="+mn-cs"/>
              </a:rPr>
              <a:t>closed</a:t>
            </a:r>
            <a:r>
              <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srgbClr val="5B9BD5"/>
                </a:solidFill>
                <a:effectLst/>
                <a:uLnTx/>
                <a:uFillTx/>
                <a:latin typeface="Calibri" panose="020F0502020204030204"/>
                <a:ea typeface="+mn-ea"/>
                <a:cs typeface="+mn-cs"/>
              </a:rPr>
              <a:t>boundary</a:t>
            </a:r>
            <a:r>
              <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rPr>
              <a:t> conditions, </a:t>
            </a:r>
            <a:r>
              <a:rPr kumimoji="0" lang="fr-FR" sz="1800" b="0" i="0" u="none" strike="noStrike" kern="1200" cap="none" spc="0" normalizeH="0" baseline="0" noProof="0" dirty="0" err="1">
                <a:ln>
                  <a:noFill/>
                </a:ln>
                <a:solidFill>
                  <a:srgbClr val="5B9BD5"/>
                </a:solidFill>
                <a:effectLst/>
                <a:uLnTx/>
                <a:uFillTx/>
                <a:latin typeface="Calibri" panose="020F0502020204030204"/>
                <a:ea typeface="+mn-ea"/>
                <a:cs typeface="+mn-cs"/>
              </a:rPr>
              <a:t>only</a:t>
            </a:r>
            <a:r>
              <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rPr>
              <a:t> diffusion</a:t>
            </a:r>
          </a:p>
        </p:txBody>
      </p:sp>
      <p:cxnSp>
        <p:nvCxnSpPr>
          <p:cNvPr id="8" name="Connecteur droit avec flèche 7"/>
          <p:cNvCxnSpPr/>
          <p:nvPr/>
        </p:nvCxnSpPr>
        <p:spPr>
          <a:xfrm flipH="1" flipV="1">
            <a:off x="1605280" y="1524000"/>
            <a:ext cx="538480" cy="416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p:cNvCxnSpPr/>
          <p:nvPr/>
        </p:nvCxnSpPr>
        <p:spPr>
          <a:xfrm flipH="1" flipV="1">
            <a:off x="1747520" y="1391920"/>
            <a:ext cx="396240" cy="548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p:cNvCxnSpPr/>
          <p:nvPr/>
        </p:nvCxnSpPr>
        <p:spPr>
          <a:xfrm flipH="1" flipV="1">
            <a:off x="1473200" y="1778000"/>
            <a:ext cx="670560" cy="162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2143760" y="1732280"/>
            <a:ext cx="532966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srgbClr val="5B9BD5"/>
                </a:solidFill>
                <a:effectLst/>
                <a:uLnTx/>
                <a:uFillTx/>
                <a:latin typeface="Calibri" panose="020F0502020204030204"/>
                <a:ea typeface="+mn-ea"/>
                <a:cs typeface="+mn-cs"/>
              </a:rPr>
              <a:t>Only</a:t>
            </a:r>
            <a:r>
              <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rPr>
              <a:t> one </a:t>
            </a:r>
            <a:r>
              <a:rPr kumimoji="0" lang="fr-FR" sz="1800" b="0" i="0" u="none" strike="noStrike" kern="1200" cap="none" spc="0" normalizeH="0" baseline="0" noProof="0" dirty="0" err="1">
                <a:ln>
                  <a:noFill/>
                </a:ln>
                <a:solidFill>
                  <a:srgbClr val="5B9BD5"/>
                </a:solidFill>
                <a:effectLst/>
                <a:uLnTx/>
                <a:uFillTx/>
                <a:latin typeface="Calibri" panose="020F0502020204030204"/>
                <a:ea typeface="+mn-ea"/>
                <a:cs typeface="+mn-cs"/>
              </a:rPr>
              <a:t>grid</a:t>
            </a:r>
            <a:r>
              <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srgbClr val="5B9BD5"/>
                </a:solidFill>
                <a:effectLst/>
                <a:uLnTx/>
                <a:uFillTx/>
                <a:latin typeface="Calibri" panose="020F0502020204030204"/>
                <a:ea typeface="+mn-ea"/>
                <a:cs typeface="+mn-cs"/>
              </a:rPr>
              <a:t>cell</a:t>
            </a:r>
            <a:r>
              <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rPr>
              <a:t> for the </a:t>
            </a:r>
            <a:r>
              <a:rPr kumimoji="0" lang="fr-FR" sz="1800" b="0" i="0" u="none" strike="noStrike" kern="1200" cap="none" spc="0" normalizeH="0" baseline="0" noProof="0" dirty="0" err="1">
                <a:ln>
                  <a:noFill/>
                </a:ln>
                <a:solidFill>
                  <a:srgbClr val="5B9BD5"/>
                </a:solidFill>
                <a:effectLst/>
                <a:uLnTx/>
                <a:uFillTx/>
                <a:latin typeface="Calibri" panose="020F0502020204030204"/>
                <a:ea typeface="+mn-ea"/>
                <a:cs typeface="+mn-cs"/>
              </a:rPr>
              <a:t>reservoir</a:t>
            </a:r>
            <a:r>
              <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rPr>
              <a:t>; large volume = 10 L</a:t>
            </a:r>
          </a:p>
        </p:txBody>
      </p:sp>
    </p:spTree>
    <p:extLst>
      <p:ext uri="{BB962C8B-B14F-4D97-AF65-F5344CB8AC3E}">
        <p14:creationId xmlns:p14="http://schemas.microsoft.com/office/powerpoint/2010/main" val="162451499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264160" y="101600"/>
            <a:ext cx="6537046"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2800" b="0" i="0" u="none" strike="noStrike" kern="1200" cap="none" spc="0" normalizeH="0" baseline="0" noProof="0" dirty="0" err="1">
                <a:ln>
                  <a:noFill/>
                </a:ln>
                <a:solidFill>
                  <a:prstClr val="black"/>
                </a:solidFill>
                <a:effectLst/>
                <a:uLnTx/>
                <a:uFillTx/>
                <a:latin typeface="Calibri" panose="020F0502020204030204"/>
                <a:ea typeface="+mn-ea"/>
                <a:cs typeface="+mn-cs"/>
              </a:rPr>
              <a:t>Geometry</a:t>
            </a:r>
            <a:r>
              <a:rPr kumimoji="0" lang="fr-FR" sz="2800" b="0" i="0" u="none" strike="noStrike" kern="1200" cap="none" spc="0" normalizeH="0" baseline="0" noProof="0" dirty="0">
                <a:ln>
                  <a:noFill/>
                </a:ln>
                <a:solidFill>
                  <a:prstClr val="black"/>
                </a:solidFill>
                <a:effectLst/>
                <a:uLnTx/>
                <a:uFillTx/>
                <a:latin typeface="Calibri" panose="020F0502020204030204"/>
                <a:ea typeface="+mn-ea"/>
                <a:cs typeface="+mn-cs"/>
              </a:rPr>
              <a:t> of the system, </a:t>
            </a:r>
            <a:r>
              <a:rPr kumimoji="0" lang="fr-FR" sz="2800" b="0" i="0" u="none" strike="noStrike" kern="1200" cap="none" spc="0" normalizeH="0" baseline="0" noProof="0" dirty="0" err="1">
                <a:ln>
                  <a:noFill/>
                </a:ln>
                <a:solidFill>
                  <a:prstClr val="black"/>
                </a:solidFill>
                <a:effectLst/>
                <a:uLnTx/>
                <a:uFillTx/>
                <a:latin typeface="Calibri" panose="020F0502020204030204"/>
                <a:ea typeface="+mn-ea"/>
                <a:cs typeface="+mn-cs"/>
              </a:rPr>
              <a:t>general</a:t>
            </a:r>
            <a:r>
              <a:rPr kumimoji="0" lang="fr-FR"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fr-FR" sz="2800" b="0" i="0" u="none" strike="noStrike" kern="1200" cap="none" spc="0" normalizeH="0" baseline="0" noProof="0" dirty="0" err="1">
                <a:ln>
                  <a:noFill/>
                </a:ln>
                <a:solidFill>
                  <a:prstClr val="black"/>
                </a:solidFill>
                <a:effectLst/>
                <a:uLnTx/>
                <a:uFillTx/>
                <a:latin typeface="Calibri" panose="020F0502020204030204"/>
                <a:ea typeface="+mn-ea"/>
                <a:cs typeface="+mn-cs"/>
              </a:rPr>
              <a:t>properties</a:t>
            </a:r>
            <a:endParaRPr kumimoji="0" lang="fr-FR"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2"/>
          <p:cNvSpPr/>
          <p:nvPr/>
        </p:nvSpPr>
        <p:spPr>
          <a:xfrm>
            <a:off x="264160" y="741680"/>
            <a:ext cx="2753360" cy="13817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POROSITY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err="1">
                <a:ln>
                  <a:noFill/>
                </a:ln>
                <a:solidFill>
                  <a:prstClr val="black"/>
                </a:solidFill>
                <a:effectLst/>
                <a:uLnTx/>
                <a:uFillTx/>
                <a:latin typeface="Calibri" panose="020F0502020204030204"/>
                <a:ea typeface="+mn-ea"/>
                <a:cs typeface="+mn-cs"/>
              </a:rPr>
              <a:t>fix_porosity</a:t>
            </a: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0.5</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err="1">
                <a:ln>
                  <a:noFill/>
                </a:ln>
                <a:solidFill>
                  <a:srgbClr val="FF0000"/>
                </a:solidFill>
                <a:effectLst/>
                <a:uLnTx/>
                <a:uFillTx/>
                <a:latin typeface="Calibri" panose="020F0502020204030204"/>
                <a:ea typeface="+mn-ea"/>
                <a:cs typeface="+mn-cs"/>
              </a:rPr>
              <a:t>fix_microporosity</a:t>
            </a:r>
            <a:r>
              <a:rPr kumimoji="0" lang="fr-FR" sz="1400" b="0" i="0" u="none" strike="noStrike" kern="1200" cap="none" spc="0" normalizeH="0" baseline="0" noProof="0" dirty="0">
                <a:ln>
                  <a:noFill/>
                </a:ln>
                <a:solidFill>
                  <a:srgbClr val="FF0000"/>
                </a:solidFill>
                <a:effectLst/>
                <a:uLnTx/>
                <a:uFillTx/>
                <a:latin typeface="Calibri" panose="020F0502020204030204"/>
                <a:ea typeface="+mn-ea"/>
                <a:cs typeface="+mn-cs"/>
              </a:rPr>
              <a:t>       0.5</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err="1">
                <a:ln>
                  <a:noFill/>
                </a:ln>
                <a:solidFill>
                  <a:srgbClr val="FF0000"/>
                </a:solidFill>
                <a:effectLst/>
                <a:uLnTx/>
                <a:uFillTx/>
                <a:latin typeface="Calibri" panose="020F0502020204030204"/>
                <a:ea typeface="+mn-ea"/>
                <a:cs typeface="+mn-cs"/>
              </a:rPr>
              <a:t>UpdateDDL</a:t>
            </a:r>
            <a:r>
              <a:rPr kumimoji="0" lang="fr-FR" sz="1400" b="0" i="0" u="none" strike="noStrike" kern="1200" cap="none" spc="0" normalizeH="0" baseline="0" noProof="0" dirty="0">
                <a:ln>
                  <a:noFill/>
                </a:ln>
                <a:solidFill>
                  <a:srgbClr val="FF0000"/>
                </a:solidFill>
                <a:effectLst/>
                <a:uLnTx/>
                <a:uFillTx/>
                <a:latin typeface="Calibri" panose="020F0502020204030204"/>
                <a:ea typeface="+mn-ea"/>
                <a:cs typeface="+mn-cs"/>
              </a:rPr>
              <a:t>               false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err="1">
                <a:ln>
                  <a:noFill/>
                </a:ln>
                <a:solidFill>
                  <a:srgbClr val="FF0000"/>
                </a:solidFill>
                <a:effectLst/>
                <a:uLnTx/>
                <a:uFillTx/>
                <a:latin typeface="Calibri" panose="020F0502020204030204"/>
                <a:ea typeface="+mn-ea"/>
                <a:cs typeface="+mn-cs"/>
              </a:rPr>
              <a:t>MultiplyPorosityTortuosity</a:t>
            </a:r>
            <a:r>
              <a:rPr kumimoji="0" lang="fr-FR" sz="1400" b="0"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fr-FR" sz="1400" b="0" i="0" u="none" strike="noStrike" kern="1200" cap="none" spc="0" normalizeH="0" baseline="0" noProof="0" dirty="0" err="1">
                <a:ln>
                  <a:noFill/>
                </a:ln>
                <a:solidFill>
                  <a:srgbClr val="FF0000"/>
                </a:solidFill>
                <a:effectLst/>
                <a:uLnTx/>
                <a:uFillTx/>
                <a:latin typeface="Calibri" panose="020F0502020204030204"/>
                <a:ea typeface="+mn-ea"/>
                <a:cs typeface="+mn-cs"/>
              </a:rPr>
              <a:t>true</a:t>
            </a:r>
            <a:endParaRPr kumimoji="0" lang="fr-FR" sz="1400" b="0" i="0" u="none" strike="noStrike" kern="1200" cap="none" spc="0" normalizeH="0" baseline="0" noProof="0" dirty="0">
              <a:ln>
                <a:noFill/>
              </a:ln>
              <a:solidFill>
                <a:srgbClr val="FF0000"/>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END</a:t>
            </a:r>
          </a:p>
        </p:txBody>
      </p:sp>
      <p:sp>
        <p:nvSpPr>
          <p:cNvPr id="8" name="ZoneTexte 7"/>
          <p:cNvSpPr txBox="1"/>
          <p:nvPr/>
        </p:nvSpPr>
        <p:spPr>
          <a:xfrm>
            <a:off x="3261360" y="1083267"/>
            <a:ext cx="475923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rPr>
              <a:t>New keywords </a:t>
            </a:r>
            <a:r>
              <a:rPr kumimoji="0" lang="fr-FR" sz="1800" b="0" i="0" u="none" strike="noStrike" kern="1200" cap="none" spc="0" normalizeH="0" baseline="0" noProof="0" dirty="0" err="1">
                <a:ln>
                  <a:noFill/>
                </a:ln>
                <a:solidFill>
                  <a:srgbClr val="5B9BD5"/>
                </a:solidFill>
                <a:effectLst/>
                <a:uLnTx/>
                <a:uFillTx/>
                <a:latin typeface="Calibri" panose="020F0502020204030204"/>
                <a:ea typeface="+mn-ea"/>
                <a:cs typeface="+mn-cs"/>
              </a:rPr>
              <a:t>that</a:t>
            </a:r>
            <a:r>
              <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rPr>
              <a:t> are </a:t>
            </a:r>
            <a:r>
              <a:rPr kumimoji="0" lang="fr-FR" sz="1800" b="0" i="0" u="none" strike="noStrike" kern="1200" cap="none" spc="0" normalizeH="0" baseline="0" noProof="0" dirty="0" err="1">
                <a:ln>
                  <a:noFill/>
                </a:ln>
                <a:solidFill>
                  <a:srgbClr val="5B9BD5"/>
                </a:solidFill>
                <a:effectLst/>
                <a:uLnTx/>
                <a:uFillTx/>
                <a:latin typeface="Calibri" panose="020F0502020204030204"/>
                <a:ea typeface="+mn-ea"/>
                <a:cs typeface="+mn-cs"/>
              </a:rPr>
              <a:t>specific</a:t>
            </a:r>
            <a:r>
              <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rPr>
              <a:t> to </a:t>
            </a:r>
            <a:r>
              <a:rPr kumimoji="0" lang="fr-FR" sz="1800" b="0" i="0" u="none" strike="noStrike" kern="1200" cap="none" spc="0" normalizeH="0" baseline="0" noProof="0" dirty="0" err="1">
                <a:ln>
                  <a:noFill/>
                </a:ln>
                <a:solidFill>
                  <a:srgbClr val="5B9BD5"/>
                </a:solidFill>
                <a:effectLst/>
                <a:uLnTx/>
                <a:uFillTx/>
                <a:latin typeface="Calibri" panose="020F0502020204030204"/>
                <a:ea typeface="+mn-ea"/>
                <a:cs typeface="+mn-cs"/>
              </a:rPr>
              <a:t>CrunchClay</a:t>
            </a:r>
            <a:r>
              <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srgbClr val="5B9BD5"/>
                </a:solidFill>
                <a:effectLst/>
                <a:uLnTx/>
                <a:uFillTx/>
                <a:latin typeface="Calibri" panose="020F0502020204030204"/>
                <a:ea typeface="+mn-ea"/>
                <a:cs typeface="+mn-cs"/>
              </a:rPr>
              <a:t>ignored</a:t>
            </a:r>
            <a:r>
              <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rPr>
              <a:t> in </a:t>
            </a:r>
            <a:r>
              <a:rPr kumimoji="0" lang="fr-FR" sz="1800" b="0" i="0" u="none" strike="noStrike" kern="1200" cap="none" spc="0" normalizeH="0" baseline="0" noProof="0" dirty="0" err="1">
                <a:ln>
                  <a:noFill/>
                </a:ln>
                <a:solidFill>
                  <a:srgbClr val="5B9BD5"/>
                </a:solidFill>
                <a:effectLst/>
                <a:uLnTx/>
                <a:uFillTx/>
                <a:latin typeface="Calibri" panose="020F0502020204030204"/>
                <a:ea typeface="+mn-ea"/>
                <a:cs typeface="+mn-cs"/>
              </a:rPr>
              <a:t>CrunchTope</a:t>
            </a:r>
            <a:r>
              <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rPr>
              <a:t>)</a:t>
            </a:r>
          </a:p>
        </p:txBody>
      </p:sp>
      <p:sp>
        <p:nvSpPr>
          <p:cNvPr id="5" name="Rectangle 4"/>
          <p:cNvSpPr/>
          <p:nvPr/>
        </p:nvSpPr>
        <p:spPr>
          <a:xfrm>
            <a:off x="264160" y="2419110"/>
            <a:ext cx="3335567" cy="37559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err="1">
                <a:ln>
                  <a:noFill/>
                </a:ln>
                <a:solidFill>
                  <a:prstClr val="black"/>
                </a:solidFill>
                <a:effectLst/>
                <a:uLnTx/>
                <a:uFillTx/>
                <a:latin typeface="Calibri" panose="020F0502020204030204"/>
                <a:ea typeface="+mn-ea"/>
                <a:cs typeface="+mn-cs"/>
              </a:rPr>
              <a:t>distance_units</a:t>
            </a: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fr-FR" sz="1400" b="0" i="0" u="none" strike="noStrike" kern="1200" cap="none" spc="0" normalizeH="0" baseline="0" noProof="0" dirty="0" err="1">
                <a:ln>
                  <a:noFill/>
                </a:ln>
                <a:solidFill>
                  <a:prstClr val="black"/>
                </a:solidFill>
                <a:effectLst/>
                <a:uLnTx/>
                <a:uFillTx/>
                <a:latin typeface="Calibri" panose="020F0502020204030204"/>
                <a:ea typeface="+mn-ea"/>
                <a:cs typeface="+mn-cs"/>
              </a:rPr>
              <a:t>meters</a:t>
            </a:r>
            <a:endPar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err="1">
                <a:ln>
                  <a:noFill/>
                </a:ln>
                <a:solidFill>
                  <a:prstClr val="black"/>
                </a:solidFill>
                <a:effectLst/>
                <a:uLnTx/>
                <a:uFillTx/>
                <a:latin typeface="Calibri" panose="020F0502020204030204"/>
                <a:ea typeface="+mn-ea"/>
                <a:cs typeface="+mn-cs"/>
              </a:rPr>
              <a:t>time_units</a:t>
            </a: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second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err="1">
                <a:ln>
                  <a:noFill/>
                </a:ln>
                <a:solidFill>
                  <a:prstClr val="black"/>
                </a:solidFill>
                <a:effectLst/>
                <a:uLnTx/>
                <a:uFillTx/>
                <a:latin typeface="Calibri" panose="020F0502020204030204"/>
                <a:ea typeface="+mn-ea"/>
                <a:cs typeface="+mn-cs"/>
              </a:rPr>
              <a:t>fix_diffusion</a:t>
            </a: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1e-9</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D_25  H+       9.31e-9</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D_25  </a:t>
            </a:r>
            <a:r>
              <a:rPr kumimoji="0" lang="fr-FR" sz="1400" b="0" i="0" u="none" strike="noStrike" kern="1200" cap="none" spc="0" normalizeH="0" baseline="0" noProof="0" dirty="0" err="1">
                <a:ln>
                  <a:noFill/>
                </a:ln>
                <a:solidFill>
                  <a:prstClr val="black"/>
                </a:solidFill>
                <a:effectLst/>
                <a:uLnTx/>
                <a:uFillTx/>
                <a:latin typeface="Calibri" panose="020F0502020204030204"/>
                <a:ea typeface="+mn-ea"/>
                <a:cs typeface="+mn-cs"/>
              </a:rPr>
              <a:t>Bogus</a:t>
            </a: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1e-20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D_25  OH-      5.27e-9</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D_25  Na+      1.3e-9</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FF0000"/>
                </a:solidFill>
                <a:effectLst/>
                <a:uLnTx/>
                <a:uFillTx/>
                <a:latin typeface="Calibri" panose="020F0502020204030204"/>
                <a:ea typeface="+mn-ea"/>
                <a:cs typeface="+mn-cs"/>
              </a:rPr>
              <a:t>D_MP  H+       9.31e-9</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FF0000"/>
                </a:solidFill>
                <a:effectLst/>
                <a:uLnTx/>
                <a:uFillTx/>
                <a:latin typeface="Calibri" panose="020F0502020204030204"/>
                <a:ea typeface="+mn-ea"/>
                <a:cs typeface="+mn-cs"/>
              </a:rPr>
              <a:t>D_MP  </a:t>
            </a:r>
            <a:r>
              <a:rPr kumimoji="0" lang="fr-FR" sz="1400" b="0" i="0" u="none" strike="noStrike" kern="1200" cap="none" spc="0" normalizeH="0" baseline="0" noProof="0" dirty="0" err="1">
                <a:ln>
                  <a:noFill/>
                </a:ln>
                <a:solidFill>
                  <a:srgbClr val="FF0000"/>
                </a:solidFill>
                <a:effectLst/>
                <a:uLnTx/>
                <a:uFillTx/>
                <a:latin typeface="Calibri" panose="020F0502020204030204"/>
                <a:ea typeface="+mn-ea"/>
                <a:cs typeface="+mn-cs"/>
              </a:rPr>
              <a:t>Bogus</a:t>
            </a:r>
            <a:r>
              <a:rPr kumimoji="0" lang="fr-FR" sz="1400" b="0" i="0" u="none" strike="noStrike" kern="1200" cap="none" spc="0" normalizeH="0" baseline="0" noProof="0" dirty="0">
                <a:ln>
                  <a:noFill/>
                </a:ln>
                <a:solidFill>
                  <a:srgbClr val="FF0000"/>
                </a:solidFill>
                <a:effectLst/>
                <a:uLnTx/>
                <a:uFillTx/>
                <a:latin typeface="Calibri" panose="020F0502020204030204"/>
                <a:ea typeface="+mn-ea"/>
                <a:cs typeface="+mn-cs"/>
              </a:rPr>
              <a:t>    1e-20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FF0000"/>
                </a:solidFill>
                <a:effectLst/>
                <a:uLnTx/>
                <a:uFillTx/>
                <a:latin typeface="Calibri" panose="020F0502020204030204"/>
                <a:ea typeface="+mn-ea"/>
                <a:cs typeface="+mn-cs"/>
              </a:rPr>
              <a:t>D_MP  OH-      5.27e-9</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FF0000"/>
                </a:solidFill>
                <a:effectLst/>
                <a:uLnTx/>
                <a:uFillTx/>
                <a:latin typeface="Calibri" panose="020F0502020204030204"/>
                <a:ea typeface="+mn-ea"/>
                <a:cs typeface="+mn-cs"/>
              </a:rPr>
              <a:t>D_MP  Na+      1.3e-9</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Rectangle 8"/>
          <p:cNvSpPr/>
          <p:nvPr/>
        </p:nvSpPr>
        <p:spPr>
          <a:xfrm>
            <a:off x="4081926" y="2419111"/>
            <a:ext cx="3360595" cy="23706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err="1">
                <a:ln>
                  <a:noFill/>
                </a:ln>
                <a:solidFill>
                  <a:prstClr val="black"/>
                </a:solidFill>
                <a:effectLst/>
                <a:uLnTx/>
                <a:uFillTx/>
                <a:latin typeface="Calibri" panose="020F0502020204030204"/>
                <a:ea typeface="+mn-ea"/>
                <a:cs typeface="+mn-cs"/>
              </a:rPr>
              <a:t>tortuosity</a:t>
            </a: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1 default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err="1">
                <a:ln>
                  <a:noFill/>
                </a:ln>
                <a:solidFill>
                  <a:prstClr val="black"/>
                </a:solidFill>
                <a:effectLst/>
                <a:uLnTx/>
                <a:uFillTx/>
                <a:latin typeface="Calibri" panose="020F0502020204030204"/>
                <a:ea typeface="+mn-ea"/>
                <a:cs typeface="+mn-cs"/>
              </a:rPr>
              <a:t>tortuosity</a:t>
            </a: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1   zone 1-1 1-1 1-1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err="1">
                <a:ln>
                  <a:noFill/>
                </a:ln>
                <a:solidFill>
                  <a:prstClr val="black"/>
                </a:solidFill>
                <a:effectLst/>
                <a:uLnTx/>
                <a:uFillTx/>
                <a:latin typeface="Calibri" panose="020F0502020204030204"/>
                <a:ea typeface="+mn-ea"/>
                <a:cs typeface="+mn-cs"/>
              </a:rPr>
              <a:t>tortuosity</a:t>
            </a: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0.037 zone 2-51 1-1 1-1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err="1">
                <a:ln>
                  <a:noFill/>
                </a:ln>
                <a:solidFill>
                  <a:prstClr val="black"/>
                </a:solidFill>
                <a:effectLst/>
                <a:uLnTx/>
                <a:uFillTx/>
                <a:latin typeface="Calibri" panose="020F0502020204030204"/>
                <a:ea typeface="+mn-ea"/>
                <a:cs typeface="+mn-cs"/>
              </a:rPr>
              <a:t>tortuosity</a:t>
            </a: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1   zone 52-52 1-1 1-1</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err="1">
                <a:ln>
                  <a:noFill/>
                </a:ln>
                <a:solidFill>
                  <a:srgbClr val="FF0000"/>
                </a:solidFill>
                <a:effectLst/>
                <a:uLnTx/>
                <a:uFillTx/>
                <a:latin typeface="Calibri" panose="020F0502020204030204"/>
                <a:ea typeface="+mn-ea"/>
                <a:cs typeface="+mn-cs"/>
              </a:rPr>
              <a:t>tortuosityMP</a:t>
            </a:r>
            <a:r>
              <a:rPr kumimoji="0" lang="fr-FR" sz="1400" b="0" i="0" u="none" strike="noStrike" kern="1200" cap="none" spc="0" normalizeH="0" baseline="0" noProof="0" dirty="0">
                <a:ln>
                  <a:noFill/>
                </a:ln>
                <a:solidFill>
                  <a:srgbClr val="FF0000"/>
                </a:solidFill>
                <a:effectLst/>
                <a:uLnTx/>
                <a:uFillTx/>
                <a:latin typeface="Calibri" panose="020F0502020204030204"/>
                <a:ea typeface="+mn-ea"/>
                <a:cs typeface="+mn-cs"/>
              </a:rPr>
              <a:t> 1 default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err="1">
                <a:ln>
                  <a:noFill/>
                </a:ln>
                <a:solidFill>
                  <a:srgbClr val="FF0000"/>
                </a:solidFill>
                <a:effectLst/>
                <a:uLnTx/>
                <a:uFillTx/>
                <a:latin typeface="Calibri" panose="020F0502020204030204"/>
                <a:ea typeface="+mn-ea"/>
                <a:cs typeface="+mn-cs"/>
              </a:rPr>
              <a:t>tortuosityMP</a:t>
            </a:r>
            <a:r>
              <a:rPr kumimoji="0" lang="fr-FR" sz="1400" b="0" i="0" u="none" strike="noStrike" kern="1200" cap="none" spc="0" normalizeH="0" baseline="0" noProof="0" dirty="0">
                <a:ln>
                  <a:noFill/>
                </a:ln>
                <a:solidFill>
                  <a:srgbClr val="FF0000"/>
                </a:solidFill>
                <a:effectLst/>
                <a:uLnTx/>
                <a:uFillTx/>
                <a:latin typeface="Calibri" panose="020F0502020204030204"/>
                <a:ea typeface="+mn-ea"/>
                <a:cs typeface="+mn-cs"/>
              </a:rPr>
              <a:t> 1   zone 1-1 1-1 1-1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err="1">
                <a:ln>
                  <a:noFill/>
                </a:ln>
                <a:solidFill>
                  <a:srgbClr val="FF0000"/>
                </a:solidFill>
                <a:effectLst/>
                <a:uLnTx/>
                <a:uFillTx/>
                <a:latin typeface="Calibri" panose="020F0502020204030204"/>
                <a:ea typeface="+mn-ea"/>
                <a:cs typeface="+mn-cs"/>
              </a:rPr>
              <a:t>tortuosityMP</a:t>
            </a:r>
            <a:r>
              <a:rPr kumimoji="0" lang="fr-FR" sz="1400" b="0" i="0" u="none" strike="noStrike" kern="1200" cap="none" spc="0" normalizeH="0" baseline="0" noProof="0" dirty="0">
                <a:ln>
                  <a:noFill/>
                </a:ln>
                <a:solidFill>
                  <a:srgbClr val="FF0000"/>
                </a:solidFill>
                <a:effectLst/>
                <a:uLnTx/>
                <a:uFillTx/>
                <a:latin typeface="Calibri" panose="020F0502020204030204"/>
                <a:ea typeface="+mn-ea"/>
                <a:cs typeface="+mn-cs"/>
              </a:rPr>
              <a:t> 0.037 zone 2-51 1-1 1-1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err="1">
                <a:ln>
                  <a:noFill/>
                </a:ln>
                <a:solidFill>
                  <a:srgbClr val="FF0000"/>
                </a:solidFill>
                <a:effectLst/>
                <a:uLnTx/>
                <a:uFillTx/>
                <a:latin typeface="Calibri" panose="020F0502020204030204"/>
                <a:ea typeface="+mn-ea"/>
                <a:cs typeface="+mn-cs"/>
              </a:rPr>
              <a:t>tortuosityMP</a:t>
            </a:r>
            <a:r>
              <a:rPr kumimoji="0" lang="fr-FR" sz="1400" b="0" i="0" u="none" strike="noStrike" kern="1200" cap="none" spc="0" normalizeH="0" baseline="0" noProof="0" dirty="0">
                <a:ln>
                  <a:noFill/>
                </a:ln>
                <a:solidFill>
                  <a:srgbClr val="FF0000"/>
                </a:solidFill>
                <a:effectLst/>
                <a:uLnTx/>
                <a:uFillTx/>
                <a:latin typeface="Calibri" panose="020F0502020204030204"/>
                <a:ea typeface="+mn-ea"/>
                <a:cs typeface="+mn-cs"/>
              </a:rPr>
              <a:t> 1   zone 52-52 1-1 1-1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END</a:t>
            </a:r>
          </a:p>
        </p:txBody>
      </p:sp>
    </p:spTree>
    <p:extLst>
      <p:ext uri="{BB962C8B-B14F-4D97-AF65-F5344CB8AC3E}">
        <p14:creationId xmlns:p14="http://schemas.microsoft.com/office/powerpoint/2010/main" val="32782348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264160" y="101600"/>
            <a:ext cx="5138971"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2800" b="0" i="0" u="none" strike="noStrike" kern="1200" cap="none" spc="0" normalizeH="0" baseline="0" noProof="0" dirty="0" err="1">
                <a:ln>
                  <a:noFill/>
                </a:ln>
                <a:solidFill>
                  <a:prstClr val="black"/>
                </a:solidFill>
                <a:effectLst/>
                <a:uLnTx/>
                <a:uFillTx/>
                <a:latin typeface="Calibri" panose="020F0502020204030204"/>
                <a:ea typeface="+mn-ea"/>
                <a:cs typeface="+mn-cs"/>
              </a:rPr>
              <a:t>Chemistry</a:t>
            </a:r>
            <a:r>
              <a:rPr kumimoji="0" lang="fr-FR" sz="2800" b="0" i="0" u="none" strike="noStrike" kern="1200" cap="none" spc="0" normalizeH="0" baseline="0" noProof="0" dirty="0">
                <a:ln>
                  <a:noFill/>
                </a:ln>
                <a:solidFill>
                  <a:prstClr val="black"/>
                </a:solidFill>
                <a:effectLst/>
                <a:uLnTx/>
                <a:uFillTx/>
                <a:latin typeface="Calibri" panose="020F0502020204030204"/>
                <a:ea typeface="+mn-ea"/>
                <a:cs typeface="+mn-cs"/>
              </a:rPr>
              <a:t>, surfaces, DL </a:t>
            </a:r>
            <a:r>
              <a:rPr kumimoji="0" lang="fr-FR" sz="2800" b="0" i="0" u="none" strike="noStrike" kern="1200" cap="none" spc="0" normalizeH="0" baseline="0" noProof="0" dirty="0" err="1">
                <a:ln>
                  <a:noFill/>
                </a:ln>
                <a:solidFill>
                  <a:prstClr val="black"/>
                </a:solidFill>
                <a:effectLst/>
                <a:uLnTx/>
                <a:uFillTx/>
                <a:latin typeface="Calibri" panose="020F0502020204030204"/>
                <a:ea typeface="+mn-ea"/>
                <a:cs typeface="+mn-cs"/>
              </a:rPr>
              <a:t>properties</a:t>
            </a:r>
            <a:endParaRPr kumimoji="0" lang="fr-FR"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2"/>
          <p:cNvSpPr/>
          <p:nvPr/>
        </p:nvSpPr>
        <p:spPr>
          <a:xfrm>
            <a:off x="264160" y="1563481"/>
            <a:ext cx="4238392" cy="40849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FF0000"/>
                </a:solidFill>
                <a:effectLst/>
                <a:uLnTx/>
                <a:uFillTx/>
                <a:latin typeface="Calibri" panose="020F0502020204030204"/>
                <a:ea typeface="+mn-ea"/>
                <a:cs typeface="+mn-cs"/>
              </a:rPr>
              <a:t>Condition </a:t>
            </a:r>
            <a:r>
              <a:rPr kumimoji="0" lang="fr-FR" sz="1400" b="0" i="0" u="none" strike="noStrike" kern="1200" cap="none" spc="0" normalizeH="0" baseline="0" noProof="0" dirty="0" err="1">
                <a:ln>
                  <a:noFill/>
                </a:ln>
                <a:solidFill>
                  <a:srgbClr val="FF0000"/>
                </a:solidFill>
                <a:effectLst/>
                <a:uLnTx/>
                <a:uFillTx/>
                <a:latin typeface="Calibri" panose="020F0502020204030204"/>
                <a:ea typeface="+mn-ea"/>
                <a:cs typeface="+mn-cs"/>
              </a:rPr>
              <a:t>HReservoir</a:t>
            </a:r>
            <a:endParaRPr kumimoji="0" lang="fr-FR" sz="1400" b="0" i="0" u="none" strike="noStrike" kern="1200" cap="none" spc="0" normalizeH="0" baseline="0" noProof="0" dirty="0">
              <a:ln>
                <a:noFill/>
              </a:ln>
              <a:solidFill>
                <a:srgbClr val="FF0000"/>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err="1">
                <a:ln>
                  <a:noFill/>
                </a:ln>
                <a:solidFill>
                  <a:prstClr val="black"/>
                </a:solidFill>
                <a:effectLst/>
                <a:uLnTx/>
                <a:uFillTx/>
                <a:latin typeface="Calibri" panose="020F0502020204030204"/>
                <a:ea typeface="+mn-ea"/>
                <a:cs typeface="+mn-cs"/>
              </a:rPr>
              <a:t>temperature</a:t>
            </a: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25.0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err="1">
                <a:ln>
                  <a:noFill/>
                </a:ln>
                <a:solidFill>
                  <a:prstClr val="black"/>
                </a:solidFill>
                <a:effectLst/>
                <a:uLnTx/>
                <a:uFillTx/>
                <a:latin typeface="Calibri" panose="020F0502020204030204"/>
                <a:ea typeface="+mn-ea"/>
                <a:cs typeface="+mn-cs"/>
              </a:rPr>
              <a:t>units</a:t>
            </a: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fr-FR" sz="1400" b="0" i="0" u="none" strike="noStrike" kern="1200" cap="none" spc="0" normalizeH="0" baseline="0" noProof="0" dirty="0" err="1">
                <a:ln>
                  <a:noFill/>
                </a:ln>
                <a:solidFill>
                  <a:prstClr val="black"/>
                </a:solidFill>
                <a:effectLst/>
                <a:uLnTx/>
                <a:uFillTx/>
                <a:latin typeface="Calibri" panose="020F0502020204030204"/>
                <a:ea typeface="+mn-ea"/>
                <a:cs typeface="+mn-cs"/>
              </a:rPr>
              <a:t>mmol</a:t>
            </a: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/kg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H2O              55.5</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pH               7</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Na+              100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Cl-              charge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Br-              1e0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Ca++             1e0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err="1">
                <a:ln>
                  <a:noFill/>
                </a:ln>
                <a:solidFill>
                  <a:prstClr val="black"/>
                </a:solidFill>
                <a:effectLst/>
                <a:uLnTx/>
                <a:uFillTx/>
                <a:latin typeface="Calibri" panose="020F0502020204030204"/>
                <a:ea typeface="+mn-ea"/>
                <a:cs typeface="+mn-cs"/>
              </a:rPr>
              <a:t>Hto</a:t>
            </a: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1e0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err="1">
                <a:ln>
                  <a:noFill/>
                </a:ln>
                <a:solidFill>
                  <a:prstClr val="black"/>
                </a:solidFill>
                <a:effectLst/>
                <a:uLnTx/>
                <a:uFillTx/>
                <a:latin typeface="Calibri" panose="020F0502020204030204"/>
                <a:ea typeface="+mn-ea"/>
                <a:cs typeface="+mn-cs"/>
              </a:rPr>
              <a:t>Bogus</a:t>
            </a: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fr-FR" sz="1400" b="0" i="0" u="none" strike="noStrike" kern="1200" cap="none" spc="0" normalizeH="0" baseline="0" noProof="0" dirty="0" err="1">
                <a:ln>
                  <a:noFill/>
                </a:ln>
                <a:solidFill>
                  <a:prstClr val="black"/>
                </a:solidFill>
                <a:effectLst/>
                <a:uLnTx/>
                <a:uFillTx/>
                <a:latin typeface="Calibri" panose="020F0502020204030204"/>
                <a:ea typeface="+mn-ea"/>
                <a:cs typeface="+mn-cs"/>
              </a:rPr>
              <a:t>Bogusite</a:t>
            </a:r>
            <a:endPar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err="1">
                <a:ln>
                  <a:noFill/>
                </a:ln>
                <a:solidFill>
                  <a:prstClr val="black"/>
                </a:solidFill>
                <a:effectLst/>
                <a:uLnTx/>
                <a:uFillTx/>
                <a:latin typeface="Calibri" panose="020F0502020204030204"/>
                <a:ea typeface="+mn-ea"/>
                <a:cs typeface="+mn-cs"/>
              </a:rPr>
              <a:t>Bogusite</a:t>
            </a: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3.1416e-8  </a:t>
            </a:r>
            <a:r>
              <a:rPr kumimoji="0" lang="fr-FR" sz="1400" b="0" i="0" u="none" strike="noStrike" kern="1200" cap="none" spc="0" normalizeH="0" baseline="0" noProof="0" dirty="0" err="1">
                <a:ln>
                  <a:noFill/>
                </a:ln>
                <a:solidFill>
                  <a:prstClr val="black"/>
                </a:solidFill>
                <a:effectLst/>
                <a:uLnTx/>
                <a:uFillTx/>
                <a:latin typeface="Calibri" panose="020F0502020204030204"/>
                <a:ea typeface="+mn-ea"/>
                <a:cs typeface="+mn-cs"/>
              </a:rPr>
              <a:t>specific_surface_area</a:t>
            </a: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750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&gt;</a:t>
            </a:r>
            <a:r>
              <a:rPr kumimoji="0" lang="fr-FR" sz="1400" b="0" i="0" u="none" strike="noStrike" kern="1200" cap="none" spc="0" normalizeH="0" baseline="0" noProof="0" dirty="0" err="1">
                <a:ln>
                  <a:noFill/>
                </a:ln>
                <a:solidFill>
                  <a:prstClr val="black"/>
                </a:solidFill>
                <a:effectLst/>
                <a:uLnTx/>
                <a:uFillTx/>
                <a:latin typeface="Calibri" panose="020F0502020204030204"/>
                <a:ea typeface="+mn-ea"/>
                <a:cs typeface="+mn-cs"/>
              </a:rPr>
              <a:t>montmor</a:t>
            </a: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1e-99 !!site per m2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err="1">
                <a:ln>
                  <a:noFill/>
                </a:ln>
                <a:solidFill>
                  <a:prstClr val="black"/>
                </a:solidFill>
                <a:effectLst/>
                <a:uLnTx/>
                <a:uFillTx/>
                <a:latin typeface="Calibri" panose="020F0502020204030204"/>
                <a:ea typeface="+mn-ea"/>
                <a:cs typeface="+mn-cs"/>
              </a:rPr>
              <a:t>set_porosity</a:t>
            </a: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0.999999999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err="1">
                <a:ln>
                  <a:noFill/>
                </a:ln>
                <a:solidFill>
                  <a:prstClr val="black"/>
                </a:solidFill>
                <a:effectLst/>
                <a:uLnTx/>
                <a:uFillTx/>
                <a:latin typeface="Calibri" panose="020F0502020204030204"/>
                <a:ea typeface="+mn-ea"/>
                <a:cs typeface="+mn-cs"/>
              </a:rPr>
              <a:t>set_microporosity</a:t>
            </a: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1e-10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END</a:t>
            </a:r>
          </a:p>
        </p:txBody>
      </p:sp>
      <p:sp>
        <p:nvSpPr>
          <p:cNvPr id="8" name="ZoneTexte 7"/>
          <p:cNvSpPr txBox="1"/>
          <p:nvPr/>
        </p:nvSpPr>
        <p:spPr>
          <a:xfrm>
            <a:off x="4696620" y="4956264"/>
            <a:ext cx="4223860"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srgbClr val="5B9BD5"/>
                </a:solidFill>
                <a:effectLst/>
                <a:uLnTx/>
                <a:uFillTx/>
                <a:latin typeface="Calibri" panose="020F0502020204030204"/>
                <a:ea typeface="+mn-ea"/>
                <a:cs typeface="+mn-cs"/>
              </a:rPr>
              <a:t>Redefinition</a:t>
            </a:r>
            <a:r>
              <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rPr>
              <a:t> of the </a:t>
            </a:r>
            <a:r>
              <a:rPr kumimoji="0" lang="fr-FR" sz="1800" b="0" i="0" u="none" strike="noStrike" kern="1200" cap="none" spc="0" normalizeH="0" baseline="0" noProof="0" dirty="0" err="1">
                <a:ln>
                  <a:noFill/>
                </a:ln>
                <a:solidFill>
                  <a:srgbClr val="5B9BD5"/>
                </a:solidFill>
                <a:effectLst/>
                <a:uLnTx/>
                <a:uFillTx/>
                <a:latin typeface="Calibri" panose="020F0502020204030204"/>
                <a:ea typeface="+mn-ea"/>
                <a:cs typeface="+mn-cs"/>
              </a:rPr>
              <a:t>the</a:t>
            </a:r>
            <a:r>
              <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srgbClr val="5B9BD5"/>
                </a:solidFill>
                <a:effectLst/>
                <a:uLnTx/>
                <a:uFillTx/>
                <a:latin typeface="Calibri" panose="020F0502020204030204"/>
                <a:ea typeface="+mn-ea"/>
                <a:cs typeface="+mn-cs"/>
              </a:rPr>
              <a:t>bulk</a:t>
            </a:r>
            <a:r>
              <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rPr>
              <a:t> vs DL </a:t>
            </a:r>
            <a:r>
              <a:rPr kumimoji="0" lang="fr-FR" sz="1800" b="0" i="0" u="none" strike="noStrike" kern="1200" cap="none" spc="0" normalizeH="0" baseline="0" noProof="0" dirty="0" err="1">
                <a:ln>
                  <a:noFill/>
                </a:ln>
                <a:solidFill>
                  <a:srgbClr val="5B9BD5"/>
                </a:solidFill>
                <a:effectLst/>
                <a:uLnTx/>
                <a:uFillTx/>
                <a:latin typeface="Calibri" panose="020F0502020204030204"/>
                <a:ea typeface="+mn-ea"/>
                <a:cs typeface="+mn-cs"/>
              </a:rPr>
              <a:t>porosity</a:t>
            </a:r>
            <a:r>
              <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rPr>
              <a:t> for </a:t>
            </a:r>
            <a:r>
              <a:rPr kumimoji="0" lang="fr-FR" sz="1800" b="0" i="0" u="none" strike="noStrike" kern="1200" cap="none" spc="0" normalizeH="0" baseline="0" noProof="0" dirty="0" err="1">
                <a:ln>
                  <a:noFill/>
                </a:ln>
                <a:solidFill>
                  <a:srgbClr val="5B9BD5"/>
                </a:solidFill>
                <a:effectLst/>
                <a:uLnTx/>
                <a:uFillTx/>
                <a:latin typeface="Calibri" panose="020F0502020204030204"/>
                <a:ea typeface="+mn-ea"/>
                <a:cs typeface="+mn-cs"/>
              </a:rPr>
              <a:t>each</a:t>
            </a:r>
            <a:r>
              <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rPr>
              <a:t> of the </a:t>
            </a:r>
            <a:r>
              <a:rPr kumimoji="0" lang="fr-FR" sz="1800" b="0" i="0" u="none" strike="noStrike" kern="1200" cap="none" spc="0" normalizeH="0" baseline="0" noProof="0" dirty="0" err="1">
                <a:ln>
                  <a:noFill/>
                </a:ln>
                <a:solidFill>
                  <a:srgbClr val="5B9BD5"/>
                </a:solidFill>
                <a:effectLst/>
                <a:uLnTx/>
                <a:uFillTx/>
                <a:latin typeface="Calibri" panose="020F0502020204030204"/>
                <a:ea typeface="+mn-ea"/>
                <a:cs typeface="+mn-cs"/>
              </a:rPr>
              <a:t>domains</a:t>
            </a:r>
            <a:endPar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rPr>
              <a:t>The </a:t>
            </a:r>
            <a:r>
              <a:rPr kumimoji="0" lang="fr-FR" sz="1800" b="0" i="0" u="none" strike="noStrike" kern="1200" cap="none" spc="0" normalizeH="0" baseline="0" noProof="0" dirty="0" err="1">
                <a:ln>
                  <a:noFill/>
                </a:ln>
                <a:solidFill>
                  <a:srgbClr val="5B9BD5"/>
                </a:solidFill>
                <a:effectLst/>
                <a:uLnTx/>
                <a:uFillTx/>
                <a:latin typeface="Calibri" panose="020F0502020204030204"/>
                <a:ea typeface="+mn-ea"/>
                <a:cs typeface="+mn-cs"/>
              </a:rPr>
              <a:t>reservoirs</a:t>
            </a:r>
            <a:r>
              <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rPr>
              <a:t> have a </a:t>
            </a:r>
            <a:r>
              <a:rPr kumimoji="0" lang="fr-FR" sz="1800" b="0" i="0" u="none" strike="noStrike" kern="1200" cap="none" spc="0" normalizeH="0" baseline="0" noProof="0" dirty="0" err="1">
                <a:ln>
                  <a:noFill/>
                </a:ln>
                <a:solidFill>
                  <a:srgbClr val="5B9BD5"/>
                </a:solidFill>
                <a:effectLst/>
                <a:uLnTx/>
                <a:uFillTx/>
                <a:latin typeface="Calibri" panose="020F0502020204030204"/>
                <a:ea typeface="+mn-ea"/>
                <a:cs typeface="+mn-cs"/>
              </a:rPr>
              <a:t>porosity</a:t>
            </a:r>
            <a:r>
              <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rPr>
              <a:t> value of 1</a:t>
            </a:r>
          </a:p>
        </p:txBody>
      </p:sp>
      <p:cxnSp>
        <p:nvCxnSpPr>
          <p:cNvPr id="5" name="Connecteur droit avec flèche 4"/>
          <p:cNvCxnSpPr>
            <a:stCxn id="8" idx="1"/>
          </p:cNvCxnSpPr>
          <p:nvPr/>
        </p:nvCxnSpPr>
        <p:spPr>
          <a:xfrm flipH="1" flipV="1">
            <a:off x="2570480" y="4795520"/>
            <a:ext cx="2126140" cy="622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a:off x="4920140" y="4238122"/>
            <a:ext cx="422386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rPr>
              <a:t>The surface charge </a:t>
            </a:r>
            <a:r>
              <a:rPr kumimoji="0" lang="fr-FR" sz="1800" b="0" i="0" u="none" strike="noStrike" kern="1200" cap="none" spc="0" normalizeH="0" baseline="0" noProof="0" dirty="0" err="1">
                <a:ln>
                  <a:noFill/>
                </a:ln>
                <a:solidFill>
                  <a:srgbClr val="5B9BD5"/>
                </a:solidFill>
                <a:effectLst/>
                <a:uLnTx/>
                <a:uFillTx/>
                <a:latin typeface="Calibri" panose="020F0502020204030204"/>
                <a:ea typeface="+mn-ea"/>
                <a:cs typeface="+mn-cs"/>
              </a:rPr>
              <a:t>is</a:t>
            </a:r>
            <a:r>
              <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rPr>
              <a:t> set to </a:t>
            </a:r>
            <a:r>
              <a:rPr kumimoji="0" lang="fr-FR" sz="1800" b="0" i="0" u="none" strike="noStrike" kern="1200" cap="none" spc="0" normalizeH="0" baseline="0" noProof="0" dirty="0" err="1">
                <a:ln>
                  <a:noFill/>
                </a:ln>
                <a:solidFill>
                  <a:srgbClr val="5B9BD5"/>
                </a:solidFill>
                <a:effectLst/>
                <a:uLnTx/>
                <a:uFillTx/>
                <a:latin typeface="Calibri" panose="020F0502020204030204"/>
                <a:ea typeface="+mn-ea"/>
                <a:cs typeface="+mn-cs"/>
              </a:rPr>
              <a:t>zero</a:t>
            </a:r>
            <a:endPar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endParaRPr>
          </a:p>
        </p:txBody>
      </p:sp>
      <p:cxnSp>
        <p:nvCxnSpPr>
          <p:cNvPr id="13" name="Connecteur droit avec flèche 12"/>
          <p:cNvCxnSpPr>
            <a:stCxn id="12" idx="1"/>
          </p:cNvCxnSpPr>
          <p:nvPr/>
        </p:nvCxnSpPr>
        <p:spPr>
          <a:xfrm flipH="1">
            <a:off x="3017520" y="4422788"/>
            <a:ext cx="1902620"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5021740" y="3484127"/>
            <a:ext cx="4223860"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srgbClr val="5B9BD5"/>
                </a:solidFill>
                <a:effectLst/>
                <a:uLnTx/>
                <a:uFillTx/>
                <a:latin typeface="Calibri" panose="020F0502020204030204"/>
                <a:ea typeface="+mn-ea"/>
                <a:cs typeface="+mn-cs"/>
              </a:rPr>
              <a:t>Fake</a:t>
            </a:r>
            <a:r>
              <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srgbClr val="5B9BD5"/>
                </a:solidFill>
                <a:effectLst/>
                <a:uLnTx/>
                <a:uFillTx/>
                <a:latin typeface="Calibri" panose="020F0502020204030204"/>
                <a:ea typeface="+mn-ea"/>
                <a:cs typeface="+mn-cs"/>
              </a:rPr>
              <a:t>mineral</a:t>
            </a:r>
            <a:r>
              <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srgbClr val="5B9BD5"/>
                </a:solidFill>
                <a:effectLst/>
                <a:uLnTx/>
                <a:uFillTx/>
                <a:latin typeface="Calibri" panose="020F0502020204030204"/>
                <a:ea typeface="+mn-ea"/>
                <a:cs typeface="+mn-cs"/>
              </a:rPr>
              <a:t>with</a:t>
            </a:r>
            <a:r>
              <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srgbClr val="5B9BD5"/>
                </a:solidFill>
                <a:effectLst/>
                <a:uLnTx/>
                <a:uFillTx/>
                <a:latin typeface="Calibri" panose="020F0502020204030204"/>
                <a:ea typeface="+mn-ea"/>
                <a:cs typeface="+mn-cs"/>
              </a:rPr>
              <a:t>very</a:t>
            </a:r>
            <a:r>
              <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srgbClr val="5B9BD5"/>
                </a:solidFill>
                <a:effectLst/>
                <a:uLnTx/>
                <a:uFillTx/>
                <a:latin typeface="Calibri" panose="020F0502020204030204"/>
                <a:ea typeface="+mn-ea"/>
                <a:cs typeface="+mn-cs"/>
              </a:rPr>
              <a:t>low</a:t>
            </a:r>
            <a:r>
              <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srgbClr val="5B9BD5"/>
                </a:solidFill>
                <a:effectLst/>
                <a:uLnTx/>
                <a:uFillTx/>
                <a:latin typeface="Calibri" panose="020F0502020204030204"/>
                <a:ea typeface="+mn-ea"/>
                <a:cs typeface="+mn-cs"/>
              </a:rPr>
              <a:t>solubility</a:t>
            </a:r>
            <a:r>
              <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srgbClr val="5B9BD5"/>
                </a:solidFill>
                <a:effectLst/>
                <a:uLnTx/>
                <a:uFillTx/>
                <a:latin typeface="Calibri" panose="020F0502020204030204"/>
                <a:ea typeface="+mn-ea"/>
                <a:cs typeface="+mn-cs"/>
              </a:rPr>
              <a:t>that</a:t>
            </a:r>
            <a:r>
              <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srgbClr val="5B9BD5"/>
                </a:solidFill>
                <a:effectLst/>
                <a:uLnTx/>
                <a:uFillTx/>
                <a:latin typeface="Calibri" panose="020F0502020204030204"/>
                <a:ea typeface="+mn-ea"/>
                <a:cs typeface="+mn-cs"/>
              </a:rPr>
              <a:t>bears</a:t>
            </a:r>
            <a:r>
              <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rPr>
              <a:t> the surface</a:t>
            </a:r>
          </a:p>
        </p:txBody>
      </p:sp>
      <p:cxnSp>
        <p:nvCxnSpPr>
          <p:cNvPr id="18" name="Connecteur droit avec flèche 17"/>
          <p:cNvCxnSpPr>
            <a:stCxn id="17" idx="1"/>
          </p:cNvCxnSpPr>
          <p:nvPr/>
        </p:nvCxnSpPr>
        <p:spPr>
          <a:xfrm flipH="1">
            <a:off x="2082800" y="3807293"/>
            <a:ext cx="2938940" cy="394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4696620" y="2260750"/>
            <a:ext cx="4223860"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rPr>
              <a:t>Background </a:t>
            </a:r>
            <a:r>
              <a:rPr kumimoji="0" lang="fr-FR" sz="1800" b="0" i="0" u="none" strike="noStrike" kern="1200" cap="none" spc="0" normalizeH="0" baseline="0" noProof="0" dirty="0" err="1">
                <a:ln>
                  <a:noFill/>
                </a:ln>
                <a:solidFill>
                  <a:srgbClr val="5B9BD5"/>
                </a:solidFill>
                <a:effectLst/>
                <a:uLnTx/>
                <a:uFillTx/>
                <a:latin typeface="Calibri" panose="020F0502020204030204"/>
                <a:ea typeface="+mn-ea"/>
                <a:cs typeface="+mn-cs"/>
              </a:rPr>
              <a:t>electrolyte</a:t>
            </a:r>
            <a:r>
              <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rPr>
              <a:t> concentration </a:t>
            </a:r>
            <a:r>
              <a:rPr kumimoji="0" lang="fr-FR" sz="1800" b="0" i="0" u="none" strike="noStrike" kern="1200" cap="none" spc="0" normalizeH="0" baseline="0" noProof="0" dirty="0" err="1">
                <a:ln>
                  <a:noFill/>
                </a:ln>
                <a:solidFill>
                  <a:srgbClr val="5B9BD5"/>
                </a:solidFill>
                <a:effectLst/>
                <a:uLnTx/>
                <a:uFillTx/>
                <a:latin typeface="Calibri" panose="020F0502020204030204"/>
                <a:ea typeface="+mn-ea"/>
                <a:cs typeface="+mn-cs"/>
              </a:rPr>
              <a:t>is</a:t>
            </a:r>
            <a:r>
              <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rPr>
              <a:t> high </a:t>
            </a:r>
            <a:r>
              <a:rPr kumimoji="0" lang="fr-FR" sz="1800" b="0" i="0" u="none" strike="noStrike" kern="1200" cap="none" spc="0" normalizeH="0" baseline="0" noProof="0" dirty="0" err="1">
                <a:ln>
                  <a:noFill/>
                </a:ln>
                <a:solidFill>
                  <a:srgbClr val="5B9BD5"/>
                </a:solidFill>
                <a:effectLst/>
                <a:uLnTx/>
                <a:uFillTx/>
                <a:latin typeface="Calibri" panose="020F0502020204030204"/>
                <a:ea typeface="+mn-ea"/>
                <a:cs typeface="+mn-cs"/>
              </a:rPr>
              <a:t>compared</a:t>
            </a:r>
            <a:r>
              <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rPr>
              <a:t> to the concentration of the </a:t>
            </a:r>
            <a:r>
              <a:rPr kumimoji="0" lang="fr-FR" sz="1800" b="0" i="0" u="none" strike="noStrike" kern="1200" cap="none" spc="0" normalizeH="0" baseline="0" noProof="0" dirty="0" err="1">
                <a:ln>
                  <a:noFill/>
                </a:ln>
                <a:solidFill>
                  <a:srgbClr val="5B9BD5"/>
                </a:solidFill>
                <a:effectLst/>
                <a:uLnTx/>
                <a:uFillTx/>
                <a:latin typeface="Calibri" panose="020F0502020204030204"/>
                <a:ea typeface="+mn-ea"/>
                <a:cs typeface="+mn-cs"/>
              </a:rPr>
              <a:t>tracers</a:t>
            </a:r>
            <a:r>
              <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rPr>
              <a:t>. </a:t>
            </a:r>
          </a:p>
        </p:txBody>
      </p:sp>
      <p:cxnSp>
        <p:nvCxnSpPr>
          <p:cNvPr id="23" name="Connecteur droit avec flèche 22"/>
          <p:cNvCxnSpPr>
            <a:stCxn id="22" idx="1"/>
          </p:cNvCxnSpPr>
          <p:nvPr/>
        </p:nvCxnSpPr>
        <p:spPr>
          <a:xfrm flipH="1">
            <a:off x="1757680" y="2722415"/>
            <a:ext cx="2938940" cy="256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eur droit avec flèche 28"/>
          <p:cNvCxnSpPr>
            <a:stCxn id="22" idx="1"/>
          </p:cNvCxnSpPr>
          <p:nvPr/>
        </p:nvCxnSpPr>
        <p:spPr>
          <a:xfrm flipH="1">
            <a:off x="1645920" y="2722415"/>
            <a:ext cx="3050700" cy="914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4266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264160" y="101600"/>
            <a:ext cx="5138971"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2800" b="0" i="0" u="none" strike="noStrike" kern="1200" cap="none" spc="0" normalizeH="0" baseline="0" noProof="0" dirty="0" err="1">
                <a:ln>
                  <a:noFill/>
                </a:ln>
                <a:solidFill>
                  <a:prstClr val="black"/>
                </a:solidFill>
                <a:effectLst/>
                <a:uLnTx/>
                <a:uFillTx/>
                <a:latin typeface="Calibri" panose="020F0502020204030204"/>
                <a:ea typeface="+mn-ea"/>
                <a:cs typeface="+mn-cs"/>
              </a:rPr>
              <a:t>Chemistry</a:t>
            </a:r>
            <a:r>
              <a:rPr kumimoji="0" lang="fr-FR" sz="2800" b="0" i="0" u="none" strike="noStrike" kern="1200" cap="none" spc="0" normalizeH="0" baseline="0" noProof="0" dirty="0">
                <a:ln>
                  <a:noFill/>
                </a:ln>
                <a:solidFill>
                  <a:prstClr val="black"/>
                </a:solidFill>
                <a:effectLst/>
                <a:uLnTx/>
                <a:uFillTx/>
                <a:latin typeface="Calibri" panose="020F0502020204030204"/>
                <a:ea typeface="+mn-ea"/>
                <a:cs typeface="+mn-cs"/>
              </a:rPr>
              <a:t>, surfaces, DL </a:t>
            </a:r>
            <a:r>
              <a:rPr kumimoji="0" lang="fr-FR" sz="2800" b="0" i="0" u="none" strike="noStrike" kern="1200" cap="none" spc="0" normalizeH="0" baseline="0" noProof="0" dirty="0" err="1">
                <a:ln>
                  <a:noFill/>
                </a:ln>
                <a:solidFill>
                  <a:prstClr val="black"/>
                </a:solidFill>
                <a:effectLst/>
                <a:uLnTx/>
                <a:uFillTx/>
                <a:latin typeface="Calibri" panose="020F0502020204030204"/>
                <a:ea typeface="+mn-ea"/>
                <a:cs typeface="+mn-cs"/>
              </a:rPr>
              <a:t>properties</a:t>
            </a:r>
            <a:endParaRPr kumimoji="0" lang="fr-FR"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2"/>
          <p:cNvSpPr/>
          <p:nvPr/>
        </p:nvSpPr>
        <p:spPr>
          <a:xfrm>
            <a:off x="264160" y="1563481"/>
            <a:ext cx="4238392" cy="40849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FF0000"/>
                </a:solidFill>
                <a:effectLst/>
                <a:uLnTx/>
                <a:uFillTx/>
                <a:latin typeface="Calibri" panose="020F0502020204030204"/>
                <a:ea typeface="+mn-ea"/>
                <a:cs typeface="+mn-cs"/>
              </a:rPr>
              <a:t>Condition Clay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err="1">
                <a:ln>
                  <a:noFill/>
                </a:ln>
                <a:solidFill>
                  <a:prstClr val="black"/>
                </a:solidFill>
                <a:effectLst/>
                <a:uLnTx/>
                <a:uFillTx/>
                <a:latin typeface="Calibri" panose="020F0502020204030204"/>
                <a:ea typeface="+mn-ea"/>
                <a:cs typeface="+mn-cs"/>
              </a:rPr>
              <a:t>temperature</a:t>
            </a: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25.0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err="1">
                <a:ln>
                  <a:noFill/>
                </a:ln>
                <a:solidFill>
                  <a:prstClr val="black"/>
                </a:solidFill>
                <a:effectLst/>
                <a:uLnTx/>
                <a:uFillTx/>
                <a:latin typeface="Calibri" panose="020F0502020204030204"/>
                <a:ea typeface="+mn-ea"/>
                <a:cs typeface="+mn-cs"/>
              </a:rPr>
              <a:t>units</a:t>
            </a: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fr-FR" sz="1400" b="0" i="0" u="none" strike="noStrike" kern="1200" cap="none" spc="0" normalizeH="0" baseline="0" noProof="0" dirty="0" err="1">
                <a:ln>
                  <a:noFill/>
                </a:ln>
                <a:solidFill>
                  <a:prstClr val="black"/>
                </a:solidFill>
                <a:effectLst/>
                <a:uLnTx/>
                <a:uFillTx/>
                <a:latin typeface="Calibri" panose="020F0502020204030204"/>
                <a:ea typeface="+mn-ea"/>
                <a:cs typeface="+mn-cs"/>
              </a:rPr>
              <a:t>mmol</a:t>
            </a: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/kg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H2O               55.5</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pH                7</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Na+               100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Cl-               charge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Br-               1e-27</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Ca++              1e-27</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err="1">
                <a:ln>
                  <a:noFill/>
                </a:ln>
                <a:solidFill>
                  <a:prstClr val="black"/>
                </a:solidFill>
                <a:effectLst/>
                <a:uLnTx/>
                <a:uFillTx/>
                <a:latin typeface="Calibri" panose="020F0502020204030204"/>
                <a:ea typeface="+mn-ea"/>
                <a:cs typeface="+mn-cs"/>
              </a:rPr>
              <a:t>Hto</a:t>
            </a: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1e-27</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err="1">
                <a:ln>
                  <a:noFill/>
                </a:ln>
                <a:solidFill>
                  <a:prstClr val="black"/>
                </a:solidFill>
                <a:effectLst/>
                <a:uLnTx/>
                <a:uFillTx/>
                <a:latin typeface="Calibri" panose="020F0502020204030204"/>
                <a:ea typeface="+mn-ea"/>
                <a:cs typeface="+mn-cs"/>
              </a:rPr>
              <a:t>Bogus</a:t>
            </a: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fr-FR" sz="1400" b="0" i="0" u="none" strike="noStrike" kern="1200" cap="none" spc="0" normalizeH="0" baseline="0" noProof="0" dirty="0" err="1">
                <a:ln>
                  <a:noFill/>
                </a:ln>
                <a:solidFill>
                  <a:prstClr val="black"/>
                </a:solidFill>
                <a:effectLst/>
                <a:uLnTx/>
                <a:uFillTx/>
                <a:latin typeface="Calibri" panose="020F0502020204030204"/>
                <a:ea typeface="+mn-ea"/>
                <a:cs typeface="+mn-cs"/>
              </a:rPr>
              <a:t>Bogusite</a:t>
            </a:r>
            <a:endPar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err="1">
                <a:ln>
                  <a:noFill/>
                </a:ln>
                <a:solidFill>
                  <a:prstClr val="black"/>
                </a:solidFill>
                <a:effectLst/>
                <a:uLnTx/>
                <a:uFillTx/>
                <a:latin typeface="Calibri" panose="020F0502020204030204"/>
                <a:ea typeface="+mn-ea"/>
                <a:cs typeface="+mn-cs"/>
              </a:rPr>
              <a:t>Bogusite</a:t>
            </a: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3.1416e-8    </a:t>
            </a:r>
            <a:r>
              <a:rPr kumimoji="0" lang="fr-FR" sz="1400" b="0" i="0" u="none" strike="noStrike" kern="1200" cap="none" spc="0" normalizeH="0" baseline="0" noProof="0" dirty="0" err="1">
                <a:ln>
                  <a:noFill/>
                </a:ln>
                <a:solidFill>
                  <a:prstClr val="black"/>
                </a:solidFill>
                <a:effectLst/>
                <a:uLnTx/>
                <a:uFillTx/>
                <a:latin typeface="Calibri" panose="020F0502020204030204"/>
                <a:ea typeface="+mn-ea"/>
                <a:cs typeface="+mn-cs"/>
              </a:rPr>
              <a:t>specific_surface_area</a:t>
            </a: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750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&gt;</a:t>
            </a:r>
            <a:r>
              <a:rPr kumimoji="0" lang="fr-FR" sz="1400" b="0" i="0" u="none" strike="noStrike" kern="1200" cap="none" spc="0" normalizeH="0" baseline="0" noProof="0" dirty="0" err="1">
                <a:ln>
                  <a:noFill/>
                </a:ln>
                <a:solidFill>
                  <a:prstClr val="black"/>
                </a:solidFill>
                <a:effectLst/>
                <a:uLnTx/>
                <a:uFillTx/>
                <a:latin typeface="Calibri" panose="020F0502020204030204"/>
                <a:ea typeface="+mn-ea"/>
                <a:cs typeface="+mn-cs"/>
              </a:rPr>
              <a:t>montmor</a:t>
            </a: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1.2e-99</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err="1">
                <a:ln>
                  <a:noFill/>
                </a:ln>
                <a:solidFill>
                  <a:prstClr val="black"/>
                </a:solidFill>
                <a:effectLst/>
                <a:uLnTx/>
                <a:uFillTx/>
                <a:latin typeface="Calibri" panose="020F0502020204030204"/>
                <a:ea typeface="+mn-ea"/>
                <a:cs typeface="+mn-cs"/>
              </a:rPr>
              <a:t>set_porosity</a:t>
            </a: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5.655e-8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err="1">
                <a:ln>
                  <a:noFill/>
                </a:ln>
                <a:solidFill>
                  <a:prstClr val="black"/>
                </a:solidFill>
                <a:effectLst/>
                <a:uLnTx/>
                <a:uFillTx/>
                <a:latin typeface="Calibri" panose="020F0502020204030204"/>
                <a:ea typeface="+mn-ea"/>
                <a:cs typeface="+mn-cs"/>
              </a:rPr>
              <a:t>set_microporosity</a:t>
            </a: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5.0895e-7</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END</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ZoneTexte 7"/>
          <p:cNvSpPr txBox="1"/>
          <p:nvPr/>
        </p:nvSpPr>
        <p:spPr>
          <a:xfrm>
            <a:off x="4696620" y="4956264"/>
            <a:ext cx="4223860" cy="175432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srgbClr val="5B9BD5"/>
                </a:solidFill>
                <a:effectLst/>
                <a:uLnTx/>
                <a:uFillTx/>
                <a:latin typeface="Calibri" panose="020F0502020204030204"/>
                <a:ea typeface="+mn-ea"/>
                <a:cs typeface="+mn-cs"/>
              </a:rPr>
              <a:t>Redefinition</a:t>
            </a:r>
            <a:r>
              <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rPr>
              <a:t> of the </a:t>
            </a:r>
            <a:r>
              <a:rPr kumimoji="0" lang="fr-FR" sz="1800" b="0" i="0" u="none" strike="noStrike" kern="1200" cap="none" spc="0" normalizeH="0" baseline="0" noProof="0" dirty="0" err="1">
                <a:ln>
                  <a:noFill/>
                </a:ln>
                <a:solidFill>
                  <a:srgbClr val="5B9BD5"/>
                </a:solidFill>
                <a:effectLst/>
                <a:uLnTx/>
                <a:uFillTx/>
                <a:latin typeface="Calibri" panose="020F0502020204030204"/>
                <a:ea typeface="+mn-ea"/>
                <a:cs typeface="+mn-cs"/>
              </a:rPr>
              <a:t>the</a:t>
            </a:r>
            <a:r>
              <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srgbClr val="5B9BD5"/>
                </a:solidFill>
                <a:effectLst/>
                <a:uLnTx/>
                <a:uFillTx/>
                <a:latin typeface="Calibri" panose="020F0502020204030204"/>
                <a:ea typeface="+mn-ea"/>
                <a:cs typeface="+mn-cs"/>
              </a:rPr>
              <a:t>bulk</a:t>
            </a:r>
            <a:r>
              <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rPr>
              <a:t> vs DL </a:t>
            </a:r>
            <a:r>
              <a:rPr kumimoji="0" lang="fr-FR" sz="1800" b="0" i="0" u="none" strike="noStrike" kern="1200" cap="none" spc="0" normalizeH="0" baseline="0" noProof="0" dirty="0" err="1">
                <a:ln>
                  <a:noFill/>
                </a:ln>
                <a:solidFill>
                  <a:srgbClr val="5B9BD5"/>
                </a:solidFill>
                <a:effectLst/>
                <a:uLnTx/>
                <a:uFillTx/>
                <a:latin typeface="Calibri" panose="020F0502020204030204"/>
                <a:ea typeface="+mn-ea"/>
                <a:cs typeface="+mn-cs"/>
              </a:rPr>
              <a:t>porosity</a:t>
            </a:r>
            <a:r>
              <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rPr>
              <a:t> for </a:t>
            </a:r>
            <a:r>
              <a:rPr kumimoji="0" lang="fr-FR" sz="1800" b="0" i="0" u="none" strike="noStrike" kern="1200" cap="none" spc="0" normalizeH="0" baseline="0" noProof="0" dirty="0" err="1">
                <a:ln>
                  <a:noFill/>
                </a:ln>
                <a:solidFill>
                  <a:srgbClr val="5B9BD5"/>
                </a:solidFill>
                <a:effectLst/>
                <a:uLnTx/>
                <a:uFillTx/>
                <a:latin typeface="Calibri" panose="020F0502020204030204"/>
                <a:ea typeface="+mn-ea"/>
                <a:cs typeface="+mn-cs"/>
              </a:rPr>
              <a:t>each</a:t>
            </a:r>
            <a:r>
              <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rPr>
              <a:t> of the </a:t>
            </a:r>
            <a:r>
              <a:rPr kumimoji="0" lang="fr-FR" sz="1800" b="0" i="0" u="none" strike="noStrike" kern="1200" cap="none" spc="0" normalizeH="0" baseline="0" noProof="0" dirty="0" err="1">
                <a:ln>
                  <a:noFill/>
                </a:ln>
                <a:solidFill>
                  <a:srgbClr val="5B9BD5"/>
                </a:solidFill>
                <a:effectLst/>
                <a:uLnTx/>
                <a:uFillTx/>
                <a:latin typeface="Calibri" panose="020F0502020204030204"/>
                <a:ea typeface="+mn-ea"/>
                <a:cs typeface="+mn-cs"/>
              </a:rPr>
              <a:t>domains</a:t>
            </a:r>
            <a:endPar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srgbClr val="5B9BD5"/>
                </a:solidFill>
                <a:effectLst/>
                <a:uLnTx/>
                <a:uFillTx/>
                <a:latin typeface="Calibri" panose="020F0502020204030204"/>
                <a:ea typeface="+mn-ea"/>
                <a:cs typeface="+mn-cs"/>
              </a:rPr>
              <a:t>See</a:t>
            </a:r>
            <a:r>
              <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srgbClr val="5B9BD5"/>
                </a:solidFill>
                <a:effectLst/>
                <a:uLnTx/>
                <a:uFillTx/>
                <a:latin typeface="Calibri" panose="020F0502020204030204"/>
                <a:ea typeface="+mn-ea"/>
                <a:cs typeface="+mn-cs"/>
              </a:rPr>
              <a:t>explanation</a:t>
            </a:r>
            <a:r>
              <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rPr>
              <a:t> in input files for </a:t>
            </a:r>
            <a:r>
              <a:rPr kumimoji="0" lang="fr-FR" sz="1800" b="0" i="0" u="none" strike="noStrike" kern="1200" cap="none" spc="0" normalizeH="0" baseline="0" noProof="0" dirty="0" err="1">
                <a:ln>
                  <a:noFill/>
                </a:ln>
                <a:solidFill>
                  <a:srgbClr val="5B9BD5"/>
                </a:solidFill>
                <a:effectLst/>
                <a:uLnTx/>
                <a:uFillTx/>
                <a:latin typeface="Calibri" panose="020F0502020204030204"/>
                <a:ea typeface="+mn-ea"/>
                <a:cs typeface="+mn-cs"/>
              </a:rPr>
              <a:t>calculation</a:t>
            </a:r>
            <a:r>
              <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rPr>
              <a:t> of </a:t>
            </a:r>
            <a:r>
              <a:rPr kumimoji="0" lang="fr-FR" sz="1800" b="0" i="0" u="none" strike="noStrike" kern="1200" cap="none" spc="0" normalizeH="0" baseline="0" noProof="0" dirty="0" err="1">
                <a:ln>
                  <a:noFill/>
                </a:ln>
                <a:solidFill>
                  <a:srgbClr val="5B9BD5"/>
                </a:solidFill>
                <a:effectLst/>
                <a:uLnTx/>
                <a:uFillTx/>
                <a:latin typeface="Calibri" panose="020F0502020204030204"/>
                <a:ea typeface="+mn-ea"/>
                <a:cs typeface="+mn-cs"/>
              </a:rPr>
              <a:t>these</a:t>
            </a:r>
            <a:r>
              <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rPr>
              <a:t> values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srgbClr val="5B9BD5"/>
                </a:solidFill>
                <a:effectLst/>
                <a:uLnTx/>
                <a:uFillTx/>
                <a:latin typeface="Calibri" panose="020F0502020204030204"/>
                <a:ea typeface="+mn-ea"/>
                <a:cs typeface="+mn-cs"/>
              </a:rPr>
              <a:t>Here</a:t>
            </a:r>
            <a:r>
              <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srgbClr val="5B9BD5"/>
                </a:solidFill>
                <a:effectLst/>
                <a:uLnTx/>
                <a:uFillTx/>
                <a:latin typeface="Calibri" panose="020F0502020204030204"/>
                <a:ea typeface="+mn-ea"/>
                <a:cs typeface="+mn-cs"/>
              </a:rPr>
              <a:t>bulk</a:t>
            </a:r>
            <a:r>
              <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srgbClr val="5B9BD5"/>
                </a:solidFill>
                <a:effectLst/>
                <a:uLnTx/>
                <a:uFillTx/>
                <a:latin typeface="Calibri" panose="020F0502020204030204"/>
                <a:ea typeface="+mn-ea"/>
                <a:cs typeface="+mn-cs"/>
              </a:rPr>
              <a:t>porosity</a:t>
            </a:r>
            <a:r>
              <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srgbClr val="5B9BD5"/>
                </a:solidFill>
                <a:effectLst/>
                <a:uLnTx/>
                <a:uFillTx/>
                <a:latin typeface="Calibri" panose="020F0502020204030204"/>
                <a:ea typeface="+mn-ea"/>
                <a:cs typeface="+mn-cs"/>
              </a:rPr>
              <a:t>is</a:t>
            </a:r>
            <a:r>
              <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rPr>
              <a:t> 10 % of the total </a:t>
            </a:r>
            <a:r>
              <a:rPr kumimoji="0" lang="fr-FR" sz="1800" b="0" i="0" u="none" strike="noStrike" kern="1200" cap="none" spc="0" normalizeH="0" baseline="0" noProof="0" dirty="0" err="1">
                <a:ln>
                  <a:noFill/>
                </a:ln>
                <a:solidFill>
                  <a:srgbClr val="5B9BD5"/>
                </a:solidFill>
                <a:effectLst/>
                <a:uLnTx/>
                <a:uFillTx/>
                <a:latin typeface="Calibri" panose="020F0502020204030204"/>
                <a:ea typeface="+mn-ea"/>
                <a:cs typeface="+mn-cs"/>
              </a:rPr>
              <a:t>porosity</a:t>
            </a:r>
            <a:endPar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endParaRPr>
          </a:p>
        </p:txBody>
      </p:sp>
      <p:cxnSp>
        <p:nvCxnSpPr>
          <p:cNvPr id="5" name="Connecteur droit avec flèche 4"/>
          <p:cNvCxnSpPr>
            <a:stCxn id="8" idx="1"/>
          </p:cNvCxnSpPr>
          <p:nvPr/>
        </p:nvCxnSpPr>
        <p:spPr>
          <a:xfrm flipH="1" flipV="1">
            <a:off x="2384386" y="4745622"/>
            <a:ext cx="2312234" cy="1087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a:off x="4920140" y="4238122"/>
            <a:ext cx="422386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rPr>
              <a:t>The surface charge </a:t>
            </a:r>
            <a:r>
              <a:rPr kumimoji="0" lang="fr-FR" sz="1800" b="0" i="0" u="none" strike="noStrike" kern="1200" cap="none" spc="0" normalizeH="0" baseline="0" noProof="0" dirty="0" err="1">
                <a:ln>
                  <a:noFill/>
                </a:ln>
                <a:solidFill>
                  <a:srgbClr val="5B9BD5"/>
                </a:solidFill>
                <a:effectLst/>
                <a:uLnTx/>
                <a:uFillTx/>
                <a:latin typeface="Calibri" panose="020F0502020204030204"/>
                <a:ea typeface="+mn-ea"/>
                <a:cs typeface="+mn-cs"/>
              </a:rPr>
              <a:t>is</a:t>
            </a:r>
            <a:r>
              <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rPr>
              <a:t> set to </a:t>
            </a:r>
            <a:r>
              <a:rPr kumimoji="0" lang="fr-FR" sz="1800" b="0" i="0" u="none" strike="noStrike" kern="1200" cap="none" spc="0" normalizeH="0" baseline="0" noProof="0" dirty="0" err="1">
                <a:ln>
                  <a:noFill/>
                </a:ln>
                <a:solidFill>
                  <a:srgbClr val="5B9BD5"/>
                </a:solidFill>
                <a:effectLst/>
                <a:uLnTx/>
                <a:uFillTx/>
                <a:latin typeface="Calibri" panose="020F0502020204030204"/>
                <a:ea typeface="+mn-ea"/>
                <a:cs typeface="+mn-cs"/>
              </a:rPr>
              <a:t>zero</a:t>
            </a:r>
            <a:endPar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endParaRPr>
          </a:p>
        </p:txBody>
      </p:sp>
      <p:cxnSp>
        <p:nvCxnSpPr>
          <p:cNvPr id="13" name="Connecteur droit avec flèche 12"/>
          <p:cNvCxnSpPr>
            <a:stCxn id="12" idx="1"/>
          </p:cNvCxnSpPr>
          <p:nvPr/>
        </p:nvCxnSpPr>
        <p:spPr>
          <a:xfrm flipH="1">
            <a:off x="2082800" y="4422788"/>
            <a:ext cx="2837340" cy="36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5021740" y="3484127"/>
            <a:ext cx="4223860"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srgbClr val="5B9BD5"/>
                </a:solidFill>
                <a:effectLst/>
                <a:uLnTx/>
                <a:uFillTx/>
                <a:latin typeface="Calibri" panose="020F0502020204030204"/>
                <a:ea typeface="+mn-ea"/>
                <a:cs typeface="+mn-cs"/>
              </a:rPr>
              <a:t>Fake</a:t>
            </a:r>
            <a:r>
              <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srgbClr val="5B9BD5"/>
                </a:solidFill>
                <a:effectLst/>
                <a:uLnTx/>
                <a:uFillTx/>
                <a:latin typeface="Calibri" panose="020F0502020204030204"/>
                <a:ea typeface="+mn-ea"/>
                <a:cs typeface="+mn-cs"/>
              </a:rPr>
              <a:t>mineral</a:t>
            </a:r>
            <a:r>
              <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srgbClr val="5B9BD5"/>
                </a:solidFill>
                <a:effectLst/>
                <a:uLnTx/>
                <a:uFillTx/>
                <a:latin typeface="Calibri" panose="020F0502020204030204"/>
                <a:ea typeface="+mn-ea"/>
                <a:cs typeface="+mn-cs"/>
              </a:rPr>
              <a:t>with</a:t>
            </a:r>
            <a:r>
              <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srgbClr val="5B9BD5"/>
                </a:solidFill>
                <a:effectLst/>
                <a:uLnTx/>
                <a:uFillTx/>
                <a:latin typeface="Calibri" panose="020F0502020204030204"/>
                <a:ea typeface="+mn-ea"/>
                <a:cs typeface="+mn-cs"/>
              </a:rPr>
              <a:t>very</a:t>
            </a:r>
            <a:r>
              <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srgbClr val="5B9BD5"/>
                </a:solidFill>
                <a:effectLst/>
                <a:uLnTx/>
                <a:uFillTx/>
                <a:latin typeface="Calibri" panose="020F0502020204030204"/>
                <a:ea typeface="+mn-ea"/>
                <a:cs typeface="+mn-cs"/>
              </a:rPr>
              <a:t>low</a:t>
            </a:r>
            <a:r>
              <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srgbClr val="5B9BD5"/>
                </a:solidFill>
                <a:effectLst/>
                <a:uLnTx/>
                <a:uFillTx/>
                <a:latin typeface="Calibri" panose="020F0502020204030204"/>
                <a:ea typeface="+mn-ea"/>
                <a:cs typeface="+mn-cs"/>
              </a:rPr>
              <a:t>solubility</a:t>
            </a:r>
            <a:r>
              <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srgbClr val="5B9BD5"/>
                </a:solidFill>
                <a:effectLst/>
                <a:uLnTx/>
                <a:uFillTx/>
                <a:latin typeface="Calibri" panose="020F0502020204030204"/>
                <a:ea typeface="+mn-ea"/>
                <a:cs typeface="+mn-cs"/>
              </a:rPr>
              <a:t>that</a:t>
            </a:r>
            <a:r>
              <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srgbClr val="5B9BD5"/>
                </a:solidFill>
                <a:effectLst/>
                <a:uLnTx/>
                <a:uFillTx/>
                <a:latin typeface="Calibri" panose="020F0502020204030204"/>
                <a:ea typeface="+mn-ea"/>
                <a:cs typeface="+mn-cs"/>
              </a:rPr>
              <a:t>bears</a:t>
            </a:r>
            <a:r>
              <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rPr>
              <a:t> the surface</a:t>
            </a:r>
          </a:p>
        </p:txBody>
      </p:sp>
      <p:cxnSp>
        <p:nvCxnSpPr>
          <p:cNvPr id="18" name="Connecteur droit avec flèche 17"/>
          <p:cNvCxnSpPr>
            <a:stCxn id="17" idx="1"/>
          </p:cNvCxnSpPr>
          <p:nvPr/>
        </p:nvCxnSpPr>
        <p:spPr>
          <a:xfrm flipH="1">
            <a:off x="2082800" y="3807293"/>
            <a:ext cx="2938940" cy="394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4605180" y="2442821"/>
            <a:ext cx="464042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rPr>
              <a:t>Constant background </a:t>
            </a:r>
            <a:r>
              <a:rPr kumimoji="0" lang="fr-FR" sz="1800" b="0" i="0" u="none" strike="noStrike" kern="1200" cap="none" spc="0" normalizeH="0" baseline="0" noProof="0" dirty="0" err="1">
                <a:ln>
                  <a:noFill/>
                </a:ln>
                <a:solidFill>
                  <a:srgbClr val="5B9BD5"/>
                </a:solidFill>
                <a:effectLst/>
                <a:uLnTx/>
                <a:uFillTx/>
                <a:latin typeface="Calibri" panose="020F0502020204030204"/>
                <a:ea typeface="+mn-ea"/>
                <a:cs typeface="+mn-cs"/>
              </a:rPr>
              <a:t>electrolyte</a:t>
            </a:r>
            <a:r>
              <a:rPr kumimoji="0" lang="fr-FR" sz="1800" b="0" i="0" u="none" strike="noStrike" kern="1200" cap="none" spc="0" normalizeH="0" baseline="0" noProof="0" dirty="0">
                <a:ln>
                  <a:noFill/>
                </a:ln>
                <a:solidFill>
                  <a:srgbClr val="5B9BD5"/>
                </a:solidFill>
                <a:effectLst/>
                <a:uLnTx/>
                <a:uFillTx/>
                <a:latin typeface="Calibri" panose="020F0502020204030204"/>
                <a:ea typeface="+mn-ea"/>
                <a:cs typeface="+mn-cs"/>
              </a:rPr>
              <a:t> concentration </a:t>
            </a:r>
          </a:p>
        </p:txBody>
      </p:sp>
      <p:cxnSp>
        <p:nvCxnSpPr>
          <p:cNvPr id="23" name="Connecteur droit avec flèche 22"/>
          <p:cNvCxnSpPr>
            <a:stCxn id="22" idx="1"/>
          </p:cNvCxnSpPr>
          <p:nvPr/>
        </p:nvCxnSpPr>
        <p:spPr>
          <a:xfrm flipH="1">
            <a:off x="1757680" y="2722415"/>
            <a:ext cx="2938940" cy="256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889795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1196047" y="1062785"/>
            <a:ext cx="6751905" cy="4732430"/>
          </a:xfrm>
          <a:prstGeom prst="rect">
            <a:avLst/>
          </a:prstGeom>
        </p:spPr>
      </p:pic>
      <p:sp>
        <p:nvSpPr>
          <p:cNvPr id="2" name="ZoneTexte 1"/>
          <p:cNvSpPr txBox="1"/>
          <p:nvPr/>
        </p:nvSpPr>
        <p:spPr>
          <a:xfrm>
            <a:off x="264160" y="101600"/>
            <a:ext cx="1225144"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2800" b="0" i="0" u="none" strike="noStrike" kern="1200" cap="none" spc="0" normalizeH="0" baseline="0" noProof="0" dirty="0" err="1">
                <a:ln>
                  <a:noFill/>
                </a:ln>
                <a:solidFill>
                  <a:prstClr val="black"/>
                </a:solidFill>
                <a:effectLst/>
                <a:uLnTx/>
                <a:uFillTx/>
                <a:latin typeface="Calibri" panose="020F0502020204030204"/>
                <a:ea typeface="+mn-ea"/>
                <a:cs typeface="+mn-cs"/>
              </a:rPr>
              <a:t>Results</a:t>
            </a:r>
            <a:endParaRPr kumimoji="0" lang="fr-FR"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ZoneTexte 6"/>
          <p:cNvSpPr txBox="1"/>
          <p:nvPr/>
        </p:nvSpPr>
        <p:spPr>
          <a:xfrm>
            <a:off x="1887679" y="801175"/>
            <a:ext cx="5517985"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2800" b="0" i="0" u="none" strike="noStrike" kern="1200" cap="none" spc="0" normalizeH="0" baseline="0" noProof="0" dirty="0">
                <a:ln>
                  <a:noFill/>
                </a:ln>
                <a:solidFill>
                  <a:prstClr val="black"/>
                </a:solidFill>
                <a:effectLst/>
                <a:uLnTx/>
                <a:uFillTx/>
                <a:latin typeface="Calibri" panose="020F0502020204030204"/>
                <a:ea typeface="+mn-ea"/>
                <a:cs typeface="+mn-cs"/>
              </a:rPr>
              <a:t>Concentration in the </a:t>
            </a:r>
            <a:r>
              <a:rPr kumimoji="0" lang="fr-FR" sz="2800" b="0" i="0" u="none" strike="noStrike" kern="1200" cap="none" spc="0" normalizeH="0" baseline="0" noProof="0" dirty="0" err="1">
                <a:ln>
                  <a:noFill/>
                </a:ln>
                <a:solidFill>
                  <a:prstClr val="black"/>
                </a:solidFill>
                <a:effectLst/>
                <a:uLnTx/>
                <a:uFillTx/>
                <a:latin typeface="Calibri" panose="020F0502020204030204"/>
                <a:ea typeface="+mn-ea"/>
                <a:cs typeface="+mn-cs"/>
              </a:rPr>
              <a:t>outlet</a:t>
            </a:r>
            <a:r>
              <a:rPr kumimoji="0" lang="fr-FR"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fr-FR" sz="2800" b="0" i="0" u="none" strike="noStrike" kern="1200" cap="none" spc="0" normalizeH="0" baseline="0" noProof="0" dirty="0" err="1">
                <a:ln>
                  <a:noFill/>
                </a:ln>
                <a:solidFill>
                  <a:prstClr val="black"/>
                </a:solidFill>
                <a:effectLst/>
                <a:uLnTx/>
                <a:uFillTx/>
                <a:latin typeface="Calibri" panose="020F0502020204030204"/>
                <a:ea typeface="+mn-ea"/>
                <a:cs typeface="+mn-cs"/>
              </a:rPr>
              <a:t>reservoir</a:t>
            </a:r>
            <a:endParaRPr kumimoji="0" lang="fr-FR"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ZoneTexte 8"/>
          <p:cNvSpPr txBox="1"/>
          <p:nvPr/>
        </p:nvSpPr>
        <p:spPr>
          <a:xfrm>
            <a:off x="1016000" y="5923280"/>
            <a:ext cx="787074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Why</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do the Br and HTO concentrations </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increase</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faster</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than</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the Ca concentration?</a:t>
            </a:r>
          </a:p>
        </p:txBody>
      </p:sp>
    </p:spTree>
    <p:extLst>
      <p:ext uri="{BB962C8B-B14F-4D97-AF65-F5344CB8AC3E}">
        <p14:creationId xmlns:p14="http://schemas.microsoft.com/office/powerpoint/2010/main" val="650126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8" name="Rectangle 8"/>
          <p:cNvSpPr>
            <a:spLocks noGrp="1" noChangeArrowheads="1"/>
          </p:cNvSpPr>
          <p:nvPr>
            <p:ph type="title"/>
          </p:nvPr>
        </p:nvSpPr>
        <p:spPr>
          <a:xfrm>
            <a:off x="457200" y="127795"/>
            <a:ext cx="8229600" cy="1143000"/>
          </a:xfrm>
        </p:spPr>
        <p:txBody>
          <a:bodyPr>
            <a:normAutofit/>
          </a:bodyPr>
          <a:lstStyle/>
          <a:p>
            <a:r>
              <a:rPr lang="en-US" altLang="en-US" sz="4000" b="1" dirty="0" err="1"/>
              <a:t>Macrodispersion</a:t>
            </a:r>
            <a:endParaRPr lang="en-US" altLang="en-US" sz="4000" b="1" dirty="0"/>
          </a:p>
        </p:txBody>
      </p:sp>
      <p:pic>
        <p:nvPicPr>
          <p:cNvPr id="189444" name="Picture 4" descr="Tracer"/>
          <p:cNvPicPr>
            <a:picLocks noGrp="1" noChangeAspect="1" noChangeArrowheads="1"/>
          </p:cNvPicPr>
          <p:nvPr>
            <p:ph sz="half" idx="1"/>
          </p:nvPr>
        </p:nvPicPr>
        <p:blipFill rotWithShape="1">
          <a:blip r:embed="rId3">
            <a:extLst>
              <a:ext uri="{28A0092B-C50C-407E-A947-70E740481C1C}">
                <a14:useLocalDpi xmlns:a14="http://schemas.microsoft.com/office/drawing/2010/main" val="0"/>
              </a:ext>
            </a:extLst>
          </a:blip>
          <a:srcRect l="2953" t="9629" r="10383" b="2619"/>
          <a:stretch/>
        </p:blipFill>
        <p:spPr>
          <a:xfrm>
            <a:off x="130629" y="2187575"/>
            <a:ext cx="3834332" cy="34575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9447" name="Picture 7" descr="DispersionShow"/>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4556125" y="2338388"/>
            <a:ext cx="4127500" cy="3397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9450" name="Text Box 10"/>
          <p:cNvSpPr txBox="1">
            <a:spLocks noChangeArrowheads="1"/>
          </p:cNvSpPr>
          <p:nvPr/>
        </p:nvSpPr>
        <p:spPr bwMode="auto">
          <a:xfrm>
            <a:off x="1184249" y="5722937"/>
            <a:ext cx="1574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Flow Direction</a:t>
            </a:r>
          </a:p>
        </p:txBody>
      </p:sp>
      <p:sp>
        <p:nvSpPr>
          <p:cNvPr id="189451" name="Line 11"/>
          <p:cNvSpPr>
            <a:spLocks noChangeShapeType="1"/>
          </p:cNvSpPr>
          <p:nvPr/>
        </p:nvSpPr>
        <p:spPr bwMode="auto">
          <a:xfrm>
            <a:off x="541338" y="6089650"/>
            <a:ext cx="2827337"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9452" name="Text Box 12"/>
          <p:cNvSpPr txBox="1">
            <a:spLocks noChangeArrowheads="1"/>
          </p:cNvSpPr>
          <p:nvPr/>
        </p:nvSpPr>
        <p:spPr bwMode="auto">
          <a:xfrm>
            <a:off x="450850" y="1758950"/>
            <a:ext cx="2660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Tracer Concentration Field</a:t>
            </a:r>
          </a:p>
        </p:txBody>
      </p:sp>
      <p:sp>
        <p:nvSpPr>
          <p:cNvPr id="189453" name="Text Box 13"/>
          <p:cNvSpPr txBox="1">
            <a:spLocks noChangeArrowheads="1"/>
          </p:cNvSpPr>
          <p:nvPr/>
        </p:nvSpPr>
        <p:spPr bwMode="auto">
          <a:xfrm>
            <a:off x="4883150" y="1552575"/>
            <a:ext cx="34401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dirty="0"/>
              <a:t>Comparison of 2D Heterogeneous Case and 1D Homogeneous Case</a:t>
            </a:r>
          </a:p>
        </p:txBody>
      </p:sp>
      <p:sp>
        <p:nvSpPr>
          <p:cNvPr id="189454" name="Line 14"/>
          <p:cNvSpPr>
            <a:spLocks noChangeShapeType="1"/>
          </p:cNvSpPr>
          <p:nvPr/>
        </p:nvSpPr>
        <p:spPr bwMode="auto">
          <a:xfrm>
            <a:off x="2955925" y="2109788"/>
            <a:ext cx="7938" cy="3597275"/>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9455" name="Text Box 15"/>
          <p:cNvSpPr txBox="1">
            <a:spLocks noChangeArrowheads="1"/>
          </p:cNvSpPr>
          <p:nvPr/>
        </p:nvSpPr>
        <p:spPr bwMode="auto">
          <a:xfrm>
            <a:off x="3330575" y="2109788"/>
            <a:ext cx="9080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chemeClr val="hlink"/>
                </a:solidFill>
              </a:rPr>
              <a:t>Capture</a:t>
            </a:r>
          </a:p>
          <a:p>
            <a:r>
              <a:rPr lang="en-US" altLang="en-US">
                <a:solidFill>
                  <a:schemeClr val="hlink"/>
                </a:solidFill>
              </a:rPr>
              <a:t>Plane</a:t>
            </a:r>
          </a:p>
        </p:txBody>
      </p:sp>
      <p:sp>
        <p:nvSpPr>
          <p:cNvPr id="189456" name="Line 16"/>
          <p:cNvSpPr>
            <a:spLocks noChangeShapeType="1"/>
          </p:cNvSpPr>
          <p:nvPr/>
        </p:nvSpPr>
        <p:spPr bwMode="auto">
          <a:xfrm flipH="1">
            <a:off x="3001963" y="2492375"/>
            <a:ext cx="366712" cy="319088"/>
          </a:xfrm>
          <a:prstGeom prst="line">
            <a:avLst/>
          </a:prstGeom>
          <a:noFill/>
          <a:ln w="127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174174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9453"/>
                                        </p:tgtEl>
                                        <p:attrNameLst>
                                          <p:attrName>style.visibility</p:attrName>
                                        </p:attrNameLst>
                                      </p:cBhvr>
                                      <p:to>
                                        <p:strVal val="visible"/>
                                      </p:to>
                                    </p:set>
                                    <p:anim calcmode="lin" valueType="num">
                                      <p:cBhvr additive="base">
                                        <p:cTn id="7" dur="500" fill="hold"/>
                                        <p:tgtEl>
                                          <p:spTgt spid="189453"/>
                                        </p:tgtEl>
                                        <p:attrNameLst>
                                          <p:attrName>ppt_x</p:attrName>
                                        </p:attrNameLst>
                                      </p:cBhvr>
                                      <p:tavLst>
                                        <p:tav tm="0">
                                          <p:val>
                                            <p:strVal val="#ppt_x"/>
                                          </p:val>
                                        </p:tav>
                                        <p:tav tm="100000">
                                          <p:val>
                                            <p:strVal val="#ppt_x"/>
                                          </p:val>
                                        </p:tav>
                                      </p:tavLst>
                                    </p:anim>
                                    <p:anim calcmode="lin" valueType="num">
                                      <p:cBhvr additive="base">
                                        <p:cTn id="8" dur="500" fill="hold"/>
                                        <p:tgtEl>
                                          <p:spTgt spid="18945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9447"/>
                                        </p:tgtEl>
                                        <p:attrNameLst>
                                          <p:attrName>style.visibility</p:attrName>
                                        </p:attrNameLst>
                                      </p:cBhvr>
                                      <p:to>
                                        <p:strVal val="visible"/>
                                      </p:to>
                                    </p:set>
                                    <p:anim calcmode="lin" valueType="num">
                                      <p:cBhvr additive="base">
                                        <p:cTn id="11" dur="500" fill="hold"/>
                                        <p:tgtEl>
                                          <p:spTgt spid="189447"/>
                                        </p:tgtEl>
                                        <p:attrNameLst>
                                          <p:attrName>ppt_x</p:attrName>
                                        </p:attrNameLst>
                                      </p:cBhvr>
                                      <p:tavLst>
                                        <p:tav tm="0">
                                          <p:val>
                                            <p:strVal val="#ppt_x"/>
                                          </p:val>
                                        </p:tav>
                                        <p:tav tm="100000">
                                          <p:val>
                                            <p:strVal val="#ppt_x"/>
                                          </p:val>
                                        </p:tav>
                                      </p:tavLst>
                                    </p:anim>
                                    <p:anim calcmode="lin" valueType="num">
                                      <p:cBhvr additive="base">
                                        <p:cTn id="12" dur="500" fill="hold"/>
                                        <p:tgtEl>
                                          <p:spTgt spid="1894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53"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521619" y="1062785"/>
            <a:ext cx="8100762" cy="4732430"/>
          </a:xfrm>
          <a:prstGeom prst="rect">
            <a:avLst/>
          </a:prstGeom>
        </p:spPr>
      </p:pic>
      <p:sp>
        <p:nvSpPr>
          <p:cNvPr id="2" name="ZoneTexte 1"/>
          <p:cNvSpPr txBox="1"/>
          <p:nvPr/>
        </p:nvSpPr>
        <p:spPr>
          <a:xfrm>
            <a:off x="264160" y="101600"/>
            <a:ext cx="1225144"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2800" b="0" i="0" u="none" strike="noStrike" kern="1200" cap="none" spc="0" normalizeH="0" baseline="0" noProof="0" dirty="0" err="1">
                <a:ln>
                  <a:noFill/>
                </a:ln>
                <a:solidFill>
                  <a:prstClr val="black"/>
                </a:solidFill>
                <a:effectLst/>
                <a:uLnTx/>
                <a:uFillTx/>
                <a:latin typeface="Calibri" panose="020F0502020204030204"/>
                <a:ea typeface="+mn-ea"/>
                <a:cs typeface="+mn-cs"/>
              </a:rPr>
              <a:t>Results</a:t>
            </a:r>
            <a:endParaRPr kumimoji="0" lang="fr-FR"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ZoneTexte 6"/>
          <p:cNvSpPr txBox="1"/>
          <p:nvPr/>
        </p:nvSpPr>
        <p:spPr>
          <a:xfrm>
            <a:off x="264160" y="801175"/>
            <a:ext cx="8745086"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err="1">
                <a:ln>
                  <a:noFill/>
                </a:ln>
                <a:solidFill>
                  <a:prstClr val="black"/>
                </a:solidFill>
                <a:effectLst/>
                <a:uLnTx/>
                <a:uFillTx/>
                <a:latin typeface="Calibri" panose="020F0502020204030204"/>
                <a:ea typeface="+mn-ea"/>
                <a:cs typeface="+mn-cs"/>
              </a:rPr>
              <a:t>Increase</a:t>
            </a:r>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 the surface charge in the </a:t>
            </a:r>
            <a:r>
              <a:rPr kumimoji="0" lang="fr-FR" sz="2400" b="0" i="0" u="none" strike="noStrike" kern="1200" cap="none" spc="0" normalizeH="0" baseline="0" noProof="0" dirty="0" err="1">
                <a:ln>
                  <a:noFill/>
                </a:ln>
                <a:solidFill>
                  <a:prstClr val="black"/>
                </a:solidFill>
                <a:effectLst/>
                <a:uLnTx/>
                <a:uFillTx/>
                <a:latin typeface="Calibri" panose="020F0502020204030204"/>
                <a:ea typeface="+mn-ea"/>
                <a:cs typeface="+mn-cs"/>
              </a:rPr>
              <a:t>clay</a:t>
            </a:r>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 plug to 0.9 mol charge/kg </a:t>
            </a:r>
            <a:r>
              <a:rPr kumimoji="0" lang="fr-FR" sz="2400" b="0" i="0" u="none" strike="noStrike" kern="1200" cap="none" spc="0" normalizeH="0" baseline="0" noProof="0" dirty="0" err="1">
                <a:ln>
                  <a:noFill/>
                </a:ln>
                <a:solidFill>
                  <a:prstClr val="black"/>
                </a:solidFill>
                <a:effectLst/>
                <a:uLnTx/>
                <a:uFillTx/>
                <a:latin typeface="Calibri" panose="020F0502020204030204"/>
                <a:ea typeface="+mn-ea"/>
                <a:cs typeface="+mn-cs"/>
              </a:rPr>
              <a:t>clay</a:t>
            </a:r>
            <a:endPar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ZoneTexte 8"/>
          <p:cNvSpPr txBox="1"/>
          <p:nvPr/>
        </p:nvSpPr>
        <p:spPr>
          <a:xfrm>
            <a:off x="972110" y="5990046"/>
            <a:ext cx="7329186"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2800" b="0" i="0" u="none" strike="noStrike" kern="1200" cap="none" spc="0" normalizeH="0" baseline="0" noProof="0" dirty="0" err="1">
                <a:ln>
                  <a:noFill/>
                </a:ln>
                <a:solidFill>
                  <a:prstClr val="black"/>
                </a:solidFill>
                <a:effectLst/>
                <a:uLnTx/>
                <a:uFillTx/>
                <a:latin typeface="Calibri" panose="020F0502020204030204"/>
                <a:ea typeface="+mn-ea"/>
                <a:cs typeface="+mn-cs"/>
              </a:rPr>
              <a:t>What</a:t>
            </a:r>
            <a:r>
              <a:rPr kumimoji="0" lang="fr-FR"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fr-FR" sz="2800" b="0" i="0" u="none" strike="noStrike" kern="1200" cap="none" spc="0" normalizeH="0" baseline="0" noProof="0" dirty="0" err="1">
                <a:ln>
                  <a:noFill/>
                </a:ln>
                <a:solidFill>
                  <a:prstClr val="black"/>
                </a:solidFill>
                <a:effectLst/>
                <a:uLnTx/>
                <a:uFillTx/>
                <a:latin typeface="Calibri" panose="020F0502020204030204"/>
                <a:ea typeface="+mn-ea"/>
                <a:cs typeface="+mn-cs"/>
              </a:rPr>
              <a:t>is</a:t>
            </a:r>
            <a:r>
              <a:rPr kumimoji="0" lang="fr-FR" sz="2800" b="0" i="0" u="none" strike="noStrike" kern="1200" cap="none" spc="0" normalizeH="0" baseline="0" noProof="0" dirty="0">
                <a:ln>
                  <a:noFill/>
                </a:ln>
                <a:solidFill>
                  <a:prstClr val="black"/>
                </a:solidFill>
                <a:effectLst/>
                <a:uLnTx/>
                <a:uFillTx/>
                <a:latin typeface="Calibri" panose="020F0502020204030204"/>
                <a:ea typeface="+mn-ea"/>
                <a:cs typeface="+mn-cs"/>
              </a:rPr>
              <a:t> the </a:t>
            </a:r>
            <a:r>
              <a:rPr kumimoji="0" lang="fr-FR" sz="2800" b="0" i="0" u="none" strike="noStrike" kern="1200" cap="none" spc="0" normalizeH="0" baseline="0" noProof="0" dirty="0" err="1">
                <a:ln>
                  <a:noFill/>
                </a:ln>
                <a:solidFill>
                  <a:prstClr val="black"/>
                </a:solidFill>
                <a:effectLst/>
                <a:uLnTx/>
                <a:uFillTx/>
                <a:latin typeface="Calibri" panose="020F0502020204030204"/>
                <a:ea typeface="+mn-ea"/>
                <a:cs typeface="+mn-cs"/>
              </a:rPr>
              <a:t>species</a:t>
            </a:r>
            <a:r>
              <a:rPr kumimoji="0" lang="fr-FR"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fr-FR" sz="2800" b="0" i="0" u="none" strike="noStrike" kern="1200" cap="none" spc="0" normalizeH="0" baseline="0" noProof="0" dirty="0" err="1">
                <a:ln>
                  <a:noFill/>
                </a:ln>
                <a:solidFill>
                  <a:prstClr val="black"/>
                </a:solidFill>
                <a:effectLst/>
                <a:uLnTx/>
                <a:uFillTx/>
                <a:latin typeface="Calibri" panose="020F0502020204030204"/>
                <a:ea typeface="+mn-ea"/>
                <a:cs typeface="+mn-cs"/>
              </a:rPr>
              <a:t>that</a:t>
            </a:r>
            <a:r>
              <a:rPr kumimoji="0" lang="fr-FR" sz="2800" b="0" i="0" u="none" strike="noStrike" kern="1200" cap="none" spc="0" normalizeH="0" baseline="0" noProof="0" dirty="0">
                <a:ln>
                  <a:noFill/>
                </a:ln>
                <a:solidFill>
                  <a:prstClr val="black"/>
                </a:solidFill>
                <a:effectLst/>
                <a:uLnTx/>
                <a:uFillTx/>
                <a:latin typeface="Calibri" panose="020F0502020204030204"/>
                <a:ea typeface="+mn-ea"/>
                <a:cs typeface="+mn-cs"/>
              </a:rPr>
              <a:t> diffuse the </a:t>
            </a:r>
            <a:r>
              <a:rPr kumimoji="0" lang="fr-FR" sz="2800" b="0" i="0" u="none" strike="noStrike" kern="1200" cap="none" spc="0" normalizeH="0" baseline="0" noProof="0" dirty="0" err="1">
                <a:ln>
                  <a:noFill/>
                </a:ln>
                <a:solidFill>
                  <a:prstClr val="black"/>
                </a:solidFill>
                <a:effectLst/>
                <a:uLnTx/>
                <a:uFillTx/>
                <a:latin typeface="Calibri" panose="020F0502020204030204"/>
                <a:ea typeface="+mn-ea"/>
                <a:cs typeface="+mn-cs"/>
              </a:rPr>
              <a:t>fastest</a:t>
            </a:r>
            <a:r>
              <a:rPr kumimoji="0" lang="fr-FR"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fr-FR" sz="2800" b="0" i="0" u="none" strike="noStrike" kern="1200" cap="none" spc="0" normalizeH="0" baseline="0" noProof="0" dirty="0" err="1">
                <a:ln>
                  <a:noFill/>
                </a:ln>
                <a:solidFill>
                  <a:prstClr val="black"/>
                </a:solidFill>
                <a:effectLst/>
                <a:uLnTx/>
                <a:uFillTx/>
                <a:latin typeface="Calibri" panose="020F0502020204030204"/>
                <a:ea typeface="+mn-ea"/>
                <a:cs typeface="+mn-cs"/>
              </a:rPr>
              <a:t>now</a:t>
            </a:r>
            <a:r>
              <a:rPr kumimoji="0" lang="fr-FR" sz="2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42082715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264160" y="101600"/>
            <a:ext cx="1225144"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2800" b="0" i="0" u="none" strike="noStrike" kern="1200" cap="none" spc="0" normalizeH="0" baseline="0" noProof="0" dirty="0" err="1">
                <a:ln>
                  <a:noFill/>
                </a:ln>
                <a:solidFill>
                  <a:prstClr val="black"/>
                </a:solidFill>
                <a:effectLst/>
                <a:uLnTx/>
                <a:uFillTx/>
                <a:latin typeface="Calibri" panose="020F0502020204030204"/>
                <a:ea typeface="+mn-ea"/>
                <a:cs typeface="+mn-cs"/>
              </a:rPr>
              <a:t>Results</a:t>
            </a:r>
            <a:endParaRPr kumimoji="0" lang="fr-FR"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ZoneTexte 6"/>
          <p:cNvSpPr txBox="1"/>
          <p:nvPr/>
        </p:nvSpPr>
        <p:spPr>
          <a:xfrm>
            <a:off x="264160" y="801175"/>
            <a:ext cx="4721036" cy="144655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err="1">
                <a:ln>
                  <a:noFill/>
                </a:ln>
                <a:solidFill>
                  <a:prstClr val="black"/>
                </a:solidFill>
                <a:effectLst/>
                <a:uLnTx/>
                <a:uFillTx/>
                <a:latin typeface="Calibri" panose="020F0502020204030204"/>
                <a:ea typeface="+mn-ea"/>
                <a:cs typeface="+mn-cs"/>
              </a:rPr>
              <a:t>Add</a:t>
            </a:r>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 surface complexation </a:t>
            </a:r>
            <a:r>
              <a:rPr kumimoji="0" lang="fr-FR" sz="2400" b="0" i="0" u="none" strike="noStrike" kern="1200" cap="none" spc="0" normalizeH="0" baseline="0" noProof="0" dirty="0" err="1">
                <a:ln>
                  <a:noFill/>
                </a:ln>
                <a:solidFill>
                  <a:prstClr val="black"/>
                </a:solidFill>
                <a:effectLst/>
                <a:uLnTx/>
                <a:uFillTx/>
                <a:latin typeface="Calibri" panose="020F0502020204030204"/>
                <a:ea typeface="+mn-ea"/>
                <a:cs typeface="+mn-cs"/>
              </a:rPr>
              <a:t>reactions</a:t>
            </a:r>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prstClr val="black"/>
                </a:solidFill>
                <a:effectLst/>
                <a:uLnTx/>
                <a:uFillTx/>
                <a:latin typeface="Calibri" panose="020F0502020204030204"/>
                <a:ea typeface="+mn-ea"/>
                <a:cs typeface="+mn-cs"/>
              </a:rPr>
              <a:t>&gt;</a:t>
            </a:r>
            <a:r>
              <a:rPr kumimoji="0" lang="fr-FR" sz="2000" b="0" i="0" u="none" strike="noStrike" kern="1200" cap="none" spc="0" normalizeH="0" baseline="0" noProof="0" dirty="0" err="1">
                <a:ln>
                  <a:noFill/>
                </a:ln>
                <a:solidFill>
                  <a:prstClr val="black"/>
                </a:solidFill>
                <a:effectLst/>
                <a:uLnTx/>
                <a:uFillTx/>
                <a:latin typeface="Calibri" panose="020F0502020204030204"/>
                <a:ea typeface="+mn-ea"/>
                <a:cs typeface="+mn-cs"/>
              </a:rPr>
              <a:t>montmor</a:t>
            </a:r>
            <a:r>
              <a:rPr kumimoji="0" lang="fr-FR" sz="2000" b="0" i="0" u="none" strike="noStrike" kern="1200" cap="none" spc="0" normalizeH="0" baseline="0" noProof="0" dirty="0">
                <a:ln>
                  <a:noFill/>
                </a:ln>
                <a:solidFill>
                  <a:prstClr val="black"/>
                </a:solidFill>
                <a:effectLst/>
                <a:uLnTx/>
                <a:uFillTx/>
                <a:latin typeface="Calibri" panose="020F0502020204030204"/>
                <a:ea typeface="+mn-ea"/>
                <a:cs typeface="+mn-cs"/>
              </a:rPr>
              <a:t>- + Na+ = &gt;</a:t>
            </a:r>
            <a:r>
              <a:rPr kumimoji="0" lang="fr-FR" sz="2000" b="0" i="0" u="none" strike="noStrike" kern="1200" cap="none" spc="0" normalizeH="0" baseline="0" noProof="0" dirty="0" err="1">
                <a:ln>
                  <a:noFill/>
                </a:ln>
                <a:solidFill>
                  <a:prstClr val="black"/>
                </a:solidFill>
                <a:effectLst/>
                <a:uLnTx/>
                <a:uFillTx/>
                <a:latin typeface="Calibri" panose="020F0502020204030204"/>
                <a:ea typeface="+mn-ea"/>
                <a:cs typeface="+mn-cs"/>
              </a:rPr>
              <a:t>montmorNa</a:t>
            </a:r>
            <a:endParaRPr kumimoji="0" lang="fr-FR"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prstClr val="black"/>
                </a:solidFill>
                <a:effectLst/>
                <a:uLnTx/>
                <a:uFillTx/>
                <a:latin typeface="Calibri" panose="020F0502020204030204"/>
                <a:ea typeface="+mn-ea"/>
                <a:cs typeface="+mn-cs"/>
              </a:rPr>
              <a:t>2 &gt;</a:t>
            </a:r>
            <a:r>
              <a:rPr kumimoji="0" lang="fr-FR" sz="2000" b="0" i="0" u="none" strike="noStrike" kern="1200" cap="none" spc="0" normalizeH="0" baseline="0" noProof="0" dirty="0" err="1">
                <a:ln>
                  <a:noFill/>
                </a:ln>
                <a:solidFill>
                  <a:prstClr val="black"/>
                </a:solidFill>
                <a:effectLst/>
                <a:uLnTx/>
                <a:uFillTx/>
                <a:latin typeface="Calibri" panose="020F0502020204030204"/>
                <a:ea typeface="+mn-ea"/>
                <a:cs typeface="+mn-cs"/>
              </a:rPr>
              <a:t>montmor</a:t>
            </a:r>
            <a:r>
              <a:rPr kumimoji="0" lang="fr-FR" sz="2000" b="0" i="0" u="none" strike="noStrike" kern="1200" cap="none" spc="0" normalizeH="0" baseline="0" noProof="0" dirty="0">
                <a:ln>
                  <a:noFill/>
                </a:ln>
                <a:solidFill>
                  <a:prstClr val="black"/>
                </a:solidFill>
                <a:effectLst/>
                <a:uLnTx/>
                <a:uFillTx/>
                <a:latin typeface="Calibri" panose="020F0502020204030204"/>
                <a:ea typeface="+mn-ea"/>
                <a:cs typeface="+mn-cs"/>
              </a:rPr>
              <a:t>- + Ca+2 = &gt; &gt;montmor2Ca </a:t>
            </a:r>
          </a:p>
        </p:txBody>
      </p:sp>
      <p:sp>
        <p:nvSpPr>
          <p:cNvPr id="6" name="Rectangle 5"/>
          <p:cNvSpPr/>
          <p:nvPr/>
        </p:nvSpPr>
        <p:spPr>
          <a:xfrm>
            <a:off x="264160" y="3102153"/>
            <a:ext cx="8592457" cy="1200329"/>
          </a:xfrm>
          <a:prstGeom prst="rect">
            <a:avLst/>
          </a:prstGeom>
          <a:ln>
            <a:solidFill>
              <a:schemeClr val="tx1"/>
            </a:solid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Begin surface complexation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'&gt;montmorNa' 2 1.0 'Na+' 1.0 '&gt;montmor-'  -0.5  -0.5  -0.5  -0.5  -0.5  -0.5  -0.5  -0.5</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a:ln>
                  <a:noFill/>
                </a:ln>
                <a:solidFill>
                  <a:prstClr val="black"/>
                </a:solidFill>
                <a:effectLst/>
                <a:uLnTx/>
                <a:uFillTx/>
                <a:latin typeface="Calibri" panose="020F0502020204030204"/>
                <a:ea typeface="+mn-ea"/>
                <a:cs typeface="+mn-cs"/>
              </a:rPr>
              <a:t>'&gt;montmor2Ca' 2 1.0 'Ca++' 2.0 '&gt;montmor-'  -1  -1  -1  -1  -1  -1  -1  -1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a:ln>
                  <a:noFill/>
                </a:ln>
                <a:solidFill>
                  <a:prstClr val="black"/>
                </a:solidFill>
                <a:effectLst/>
                <a:uLnTx/>
                <a:uFillTx/>
                <a:latin typeface="Calibri" panose="020F0502020204030204"/>
                <a:ea typeface="+mn-ea"/>
                <a:cs typeface="+mn-cs"/>
              </a:rPr>
              <a:t>End </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of surface complexation</a:t>
            </a:r>
          </a:p>
        </p:txBody>
      </p:sp>
      <p:sp>
        <p:nvSpPr>
          <p:cNvPr id="10" name="ZoneTexte 9"/>
          <p:cNvSpPr txBox="1"/>
          <p:nvPr/>
        </p:nvSpPr>
        <p:spPr>
          <a:xfrm>
            <a:off x="264160" y="2595154"/>
            <a:ext cx="133228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In </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database</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1" name="Rectangle 10"/>
          <p:cNvSpPr/>
          <p:nvPr/>
        </p:nvSpPr>
        <p:spPr>
          <a:xfrm>
            <a:off x="264160" y="4964112"/>
            <a:ext cx="4572000" cy="1477328"/>
          </a:xfrm>
          <a:prstGeom prst="rect">
            <a:avLst/>
          </a:prstGeom>
          <a:ln>
            <a:solidFill>
              <a:schemeClr val="tx1"/>
            </a:solidFill>
          </a:ln>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Begin surface complexation </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parameters</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&gt;</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montmor</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-1.0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&gt;</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montmorNa</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0.0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&gt;montmor2Ca      0.0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End surface complexation </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parameters</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84977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264160" y="101600"/>
            <a:ext cx="1225144"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2800" b="0" i="0" u="none" strike="noStrike" kern="1200" cap="none" spc="0" normalizeH="0" baseline="0" noProof="0" dirty="0" err="1">
                <a:ln>
                  <a:noFill/>
                </a:ln>
                <a:solidFill>
                  <a:prstClr val="black"/>
                </a:solidFill>
                <a:effectLst/>
                <a:uLnTx/>
                <a:uFillTx/>
                <a:latin typeface="Calibri" panose="020F0502020204030204"/>
                <a:ea typeface="+mn-ea"/>
                <a:cs typeface="+mn-cs"/>
              </a:rPr>
              <a:t>Results</a:t>
            </a:r>
            <a:endParaRPr kumimoji="0" lang="fr-FR"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ZoneTexte 6"/>
          <p:cNvSpPr txBox="1"/>
          <p:nvPr/>
        </p:nvSpPr>
        <p:spPr>
          <a:xfrm>
            <a:off x="264160" y="801175"/>
            <a:ext cx="4721036" cy="144655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err="1">
                <a:ln>
                  <a:noFill/>
                </a:ln>
                <a:solidFill>
                  <a:prstClr val="black"/>
                </a:solidFill>
                <a:effectLst/>
                <a:uLnTx/>
                <a:uFillTx/>
                <a:latin typeface="Calibri" panose="020F0502020204030204"/>
                <a:ea typeface="+mn-ea"/>
                <a:cs typeface="+mn-cs"/>
              </a:rPr>
              <a:t>Add</a:t>
            </a:r>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 surface complexation </a:t>
            </a:r>
            <a:r>
              <a:rPr kumimoji="0" lang="fr-FR" sz="2400" b="0" i="0" u="none" strike="noStrike" kern="1200" cap="none" spc="0" normalizeH="0" baseline="0" noProof="0" dirty="0" err="1">
                <a:ln>
                  <a:noFill/>
                </a:ln>
                <a:solidFill>
                  <a:prstClr val="black"/>
                </a:solidFill>
                <a:effectLst/>
                <a:uLnTx/>
                <a:uFillTx/>
                <a:latin typeface="Calibri" panose="020F0502020204030204"/>
                <a:ea typeface="+mn-ea"/>
                <a:cs typeface="+mn-cs"/>
              </a:rPr>
              <a:t>reactions</a:t>
            </a:r>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prstClr val="black"/>
                </a:solidFill>
                <a:effectLst/>
                <a:uLnTx/>
                <a:uFillTx/>
                <a:latin typeface="Calibri" panose="020F0502020204030204"/>
                <a:ea typeface="+mn-ea"/>
                <a:cs typeface="+mn-cs"/>
              </a:rPr>
              <a:t>&gt;</a:t>
            </a:r>
            <a:r>
              <a:rPr kumimoji="0" lang="fr-FR" sz="2000" b="0" i="0" u="none" strike="noStrike" kern="1200" cap="none" spc="0" normalizeH="0" baseline="0" noProof="0" dirty="0" err="1">
                <a:ln>
                  <a:noFill/>
                </a:ln>
                <a:solidFill>
                  <a:prstClr val="black"/>
                </a:solidFill>
                <a:effectLst/>
                <a:uLnTx/>
                <a:uFillTx/>
                <a:latin typeface="Calibri" panose="020F0502020204030204"/>
                <a:ea typeface="+mn-ea"/>
                <a:cs typeface="+mn-cs"/>
              </a:rPr>
              <a:t>montmor</a:t>
            </a:r>
            <a:r>
              <a:rPr kumimoji="0" lang="fr-FR" sz="2000" b="0" i="0" u="none" strike="noStrike" kern="1200" cap="none" spc="0" normalizeH="0" baseline="0" noProof="0" dirty="0">
                <a:ln>
                  <a:noFill/>
                </a:ln>
                <a:solidFill>
                  <a:prstClr val="black"/>
                </a:solidFill>
                <a:effectLst/>
                <a:uLnTx/>
                <a:uFillTx/>
                <a:latin typeface="Calibri" panose="020F0502020204030204"/>
                <a:ea typeface="+mn-ea"/>
                <a:cs typeface="+mn-cs"/>
              </a:rPr>
              <a:t>- + Na+ = &gt;</a:t>
            </a:r>
            <a:r>
              <a:rPr kumimoji="0" lang="fr-FR" sz="2000" b="0" i="0" u="none" strike="noStrike" kern="1200" cap="none" spc="0" normalizeH="0" baseline="0" noProof="0" dirty="0" err="1">
                <a:ln>
                  <a:noFill/>
                </a:ln>
                <a:solidFill>
                  <a:prstClr val="black"/>
                </a:solidFill>
                <a:effectLst/>
                <a:uLnTx/>
                <a:uFillTx/>
                <a:latin typeface="Calibri" panose="020F0502020204030204"/>
                <a:ea typeface="+mn-ea"/>
                <a:cs typeface="+mn-cs"/>
              </a:rPr>
              <a:t>montmorNa</a:t>
            </a:r>
            <a:endParaRPr kumimoji="0" lang="fr-FR"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prstClr val="black"/>
                </a:solidFill>
                <a:effectLst/>
                <a:uLnTx/>
                <a:uFillTx/>
                <a:latin typeface="Calibri" panose="020F0502020204030204"/>
                <a:ea typeface="+mn-ea"/>
                <a:cs typeface="+mn-cs"/>
              </a:rPr>
              <a:t>2 &gt;</a:t>
            </a:r>
            <a:r>
              <a:rPr kumimoji="0" lang="fr-FR" sz="2000" b="0" i="0" u="none" strike="noStrike" kern="1200" cap="none" spc="0" normalizeH="0" baseline="0" noProof="0" dirty="0" err="1">
                <a:ln>
                  <a:noFill/>
                </a:ln>
                <a:solidFill>
                  <a:prstClr val="black"/>
                </a:solidFill>
                <a:effectLst/>
                <a:uLnTx/>
                <a:uFillTx/>
                <a:latin typeface="Calibri" panose="020F0502020204030204"/>
                <a:ea typeface="+mn-ea"/>
                <a:cs typeface="+mn-cs"/>
              </a:rPr>
              <a:t>montmor</a:t>
            </a:r>
            <a:r>
              <a:rPr kumimoji="0" lang="fr-FR" sz="2000" b="0" i="0" u="none" strike="noStrike" kern="1200" cap="none" spc="0" normalizeH="0" baseline="0" noProof="0" dirty="0">
                <a:ln>
                  <a:noFill/>
                </a:ln>
                <a:solidFill>
                  <a:prstClr val="black"/>
                </a:solidFill>
                <a:effectLst/>
                <a:uLnTx/>
                <a:uFillTx/>
                <a:latin typeface="Calibri" panose="020F0502020204030204"/>
                <a:ea typeface="+mn-ea"/>
                <a:cs typeface="+mn-cs"/>
              </a:rPr>
              <a:t>- + Ca+2 = &gt; &gt;montmor2Ca </a:t>
            </a:r>
          </a:p>
        </p:txBody>
      </p:sp>
      <p:pic>
        <p:nvPicPr>
          <p:cNvPr id="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37101"/>
          <a:stretch/>
        </p:blipFill>
        <p:spPr bwMode="auto">
          <a:xfrm>
            <a:off x="4985196" y="1047888"/>
            <a:ext cx="3740935" cy="2870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ZoneTexte 2"/>
          <p:cNvSpPr txBox="1"/>
          <p:nvPr/>
        </p:nvSpPr>
        <p:spPr>
          <a:xfrm>
            <a:off x="264160" y="2505166"/>
            <a:ext cx="4065451"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The surface charge </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is</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partly</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compensated</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in the Stern layer (</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with</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no diffusion of </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sorbed</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species</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The </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remaining</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charge </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is</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compensated</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in the diffuse layer</a:t>
            </a:r>
          </a:p>
        </p:txBody>
      </p:sp>
      <p:sp>
        <p:nvSpPr>
          <p:cNvPr id="4" name="Rectangle 3"/>
          <p:cNvSpPr/>
          <p:nvPr/>
        </p:nvSpPr>
        <p:spPr>
          <a:xfrm>
            <a:off x="164506" y="4974043"/>
            <a:ext cx="4165105" cy="1169551"/>
          </a:xfrm>
          <a:prstGeom prst="rect">
            <a:avLst/>
          </a:prstGeom>
          <a:ln>
            <a:solidFill>
              <a:schemeClr val="tx1"/>
            </a:solid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Total Charge in DDL (mol/m^3)  =  5.6548800E-04</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Total </a:t>
            </a:r>
            <a:r>
              <a:rPr kumimoji="0" lang="fr-FR" sz="1400" b="0" i="0" u="none" strike="noStrike" kern="1200" cap="none" spc="0" normalizeH="0" baseline="0" noProof="0" dirty="0" err="1">
                <a:ln>
                  <a:noFill/>
                </a:ln>
                <a:solidFill>
                  <a:prstClr val="black"/>
                </a:solidFill>
                <a:effectLst/>
                <a:uLnTx/>
                <a:uFillTx/>
                <a:latin typeface="Calibri" panose="020F0502020204030204"/>
                <a:ea typeface="+mn-ea"/>
                <a:cs typeface="+mn-cs"/>
              </a:rPr>
              <a:t>Fixed</a:t>
            </a: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Charge (mol/m^3)   = -5.6548800E-04</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fr-FR" sz="1400" b="0" i="0" u="none" strike="noStrike" kern="1200" cap="none" spc="0" normalizeH="0" baseline="0" noProof="0" dirty="0" err="1">
                <a:ln>
                  <a:noFill/>
                </a:ln>
                <a:solidFill>
                  <a:prstClr val="black"/>
                </a:solidFill>
                <a:effectLst/>
                <a:uLnTx/>
                <a:uFillTx/>
                <a:latin typeface="Calibri" panose="020F0502020204030204"/>
                <a:ea typeface="+mn-ea"/>
                <a:cs typeface="+mn-cs"/>
              </a:rPr>
              <a:t>Microporosity</a:t>
            </a: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   1.470300000000000E-007</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fr-FR" sz="1400" b="0" i="0" u="none" strike="noStrike" kern="1200" cap="none" spc="0" normalizeH="0" baseline="0" noProof="0" dirty="0" err="1">
                <a:ln>
                  <a:noFill/>
                </a:ln>
                <a:solidFill>
                  <a:prstClr val="black"/>
                </a:solidFill>
                <a:effectLst/>
                <a:uLnTx/>
                <a:uFillTx/>
                <a:latin typeface="Calibri" panose="020F0502020204030204"/>
                <a:ea typeface="+mn-ea"/>
                <a:cs typeface="+mn-cs"/>
              </a:rPr>
              <a:t>DonnanPotential</a:t>
            </a: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  -9.386105664921650E-002</a:t>
            </a:r>
          </a:p>
        </p:txBody>
      </p:sp>
      <p:sp>
        <p:nvSpPr>
          <p:cNvPr id="8" name="ZoneTexte 7"/>
          <p:cNvSpPr txBox="1"/>
          <p:nvPr/>
        </p:nvSpPr>
        <p:spPr>
          <a:xfrm>
            <a:off x="1281350" y="4511041"/>
            <a:ext cx="203106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No surface </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complex</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Rectangle 8"/>
          <p:cNvSpPr/>
          <p:nvPr/>
        </p:nvSpPr>
        <p:spPr>
          <a:xfrm>
            <a:off x="4845363" y="4974042"/>
            <a:ext cx="4165105" cy="1169551"/>
          </a:xfrm>
          <a:prstGeom prst="rect">
            <a:avLst/>
          </a:prstGeom>
          <a:ln>
            <a:solidFill>
              <a:schemeClr val="tx1"/>
            </a:solid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Total Charge in DDL (mol/m^3)  =  2.8973120E-04</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Total </a:t>
            </a:r>
            <a:r>
              <a:rPr kumimoji="0" lang="fr-FR" sz="1400" b="0" i="0" u="none" strike="noStrike" kern="1200" cap="none" spc="0" normalizeH="0" baseline="0" noProof="0" dirty="0" err="1">
                <a:ln>
                  <a:noFill/>
                </a:ln>
                <a:solidFill>
                  <a:prstClr val="black"/>
                </a:solidFill>
                <a:effectLst/>
                <a:uLnTx/>
                <a:uFillTx/>
                <a:latin typeface="Calibri" panose="020F0502020204030204"/>
                <a:ea typeface="+mn-ea"/>
                <a:cs typeface="+mn-cs"/>
              </a:rPr>
              <a:t>Fixed</a:t>
            </a: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Charge (mol/m^3)   = -2.8973120E-04</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fr-FR" sz="1400" b="0" i="0" u="none" strike="noStrike" kern="1200" cap="none" spc="0" normalizeH="0" baseline="0" noProof="0" dirty="0" err="1">
                <a:ln>
                  <a:noFill/>
                </a:ln>
                <a:solidFill>
                  <a:prstClr val="black"/>
                </a:solidFill>
                <a:effectLst/>
                <a:uLnTx/>
                <a:uFillTx/>
                <a:latin typeface="Calibri" panose="020F0502020204030204"/>
                <a:ea typeface="+mn-ea"/>
                <a:cs typeface="+mn-cs"/>
              </a:rPr>
              <a:t>Microporosity</a:t>
            </a: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   1.470300000000000E-007</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fr-FR" sz="1400" b="0" i="0" u="none" strike="noStrike" kern="1200" cap="none" spc="0" normalizeH="0" baseline="0" noProof="0" dirty="0" err="1">
                <a:ln>
                  <a:noFill/>
                </a:ln>
                <a:solidFill>
                  <a:prstClr val="black"/>
                </a:solidFill>
                <a:effectLst/>
                <a:uLnTx/>
                <a:uFillTx/>
                <a:latin typeface="Calibri" panose="020F0502020204030204"/>
                <a:ea typeface="+mn-ea"/>
                <a:cs typeface="+mn-cs"/>
              </a:rPr>
              <a:t>DonnanPotential</a:t>
            </a: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  -7.672779885055225E-002</a:t>
            </a:r>
          </a:p>
        </p:txBody>
      </p:sp>
      <p:sp>
        <p:nvSpPr>
          <p:cNvPr id="10" name="ZoneTexte 9"/>
          <p:cNvSpPr txBox="1"/>
          <p:nvPr/>
        </p:nvSpPr>
        <p:spPr>
          <a:xfrm>
            <a:off x="5753201" y="4511041"/>
            <a:ext cx="241611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With</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surface complexes</a:t>
            </a:r>
          </a:p>
        </p:txBody>
      </p:sp>
    </p:spTree>
    <p:extLst>
      <p:ext uri="{BB962C8B-B14F-4D97-AF65-F5344CB8AC3E}">
        <p14:creationId xmlns:p14="http://schemas.microsoft.com/office/powerpoint/2010/main" val="3719235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521619" y="1062785"/>
            <a:ext cx="8100762" cy="4732430"/>
          </a:xfrm>
          <a:prstGeom prst="rect">
            <a:avLst/>
          </a:prstGeom>
        </p:spPr>
      </p:pic>
      <p:sp>
        <p:nvSpPr>
          <p:cNvPr id="2" name="ZoneTexte 1"/>
          <p:cNvSpPr txBox="1"/>
          <p:nvPr/>
        </p:nvSpPr>
        <p:spPr>
          <a:xfrm>
            <a:off x="264160" y="101600"/>
            <a:ext cx="1225144"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2800" b="0" i="0" u="none" strike="noStrike" kern="1200" cap="none" spc="0" normalizeH="0" baseline="0" noProof="0" dirty="0" err="1">
                <a:ln>
                  <a:noFill/>
                </a:ln>
                <a:solidFill>
                  <a:prstClr val="black"/>
                </a:solidFill>
                <a:effectLst/>
                <a:uLnTx/>
                <a:uFillTx/>
                <a:latin typeface="Calibri" panose="020F0502020204030204"/>
                <a:ea typeface="+mn-ea"/>
                <a:cs typeface="+mn-cs"/>
              </a:rPr>
              <a:t>Results</a:t>
            </a:r>
            <a:endParaRPr kumimoji="0" lang="fr-FR"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ZoneTexte 6"/>
          <p:cNvSpPr txBox="1"/>
          <p:nvPr/>
        </p:nvSpPr>
        <p:spPr>
          <a:xfrm>
            <a:off x="264160" y="801175"/>
            <a:ext cx="4721036"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err="1">
                <a:ln>
                  <a:noFill/>
                </a:ln>
                <a:solidFill>
                  <a:prstClr val="black"/>
                </a:solidFill>
                <a:effectLst/>
                <a:uLnTx/>
                <a:uFillTx/>
                <a:latin typeface="Calibri" panose="020F0502020204030204"/>
                <a:ea typeface="+mn-ea"/>
                <a:cs typeface="+mn-cs"/>
              </a:rPr>
              <a:t>Add</a:t>
            </a:r>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 surface complexation </a:t>
            </a:r>
            <a:r>
              <a:rPr kumimoji="0" lang="fr-FR" sz="2400" b="0" i="0" u="none" strike="noStrike" kern="1200" cap="none" spc="0" normalizeH="0" baseline="0" noProof="0" dirty="0" err="1">
                <a:ln>
                  <a:noFill/>
                </a:ln>
                <a:solidFill>
                  <a:prstClr val="black"/>
                </a:solidFill>
                <a:effectLst/>
                <a:uLnTx/>
                <a:uFillTx/>
                <a:latin typeface="Calibri" panose="020F0502020204030204"/>
                <a:ea typeface="+mn-ea"/>
                <a:cs typeface="+mn-cs"/>
              </a:rPr>
              <a:t>reactions</a:t>
            </a:r>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9" name="ZoneTexte 8"/>
          <p:cNvSpPr txBox="1"/>
          <p:nvPr/>
        </p:nvSpPr>
        <p:spPr>
          <a:xfrm>
            <a:off x="264160" y="5963920"/>
            <a:ext cx="8784046" cy="95410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2800" b="0" i="0" u="none" strike="noStrike" kern="1200" cap="none" spc="0" normalizeH="0" baseline="0" noProof="0" dirty="0" err="1">
                <a:ln>
                  <a:noFill/>
                </a:ln>
                <a:solidFill>
                  <a:prstClr val="black"/>
                </a:solidFill>
                <a:effectLst/>
                <a:uLnTx/>
                <a:uFillTx/>
                <a:latin typeface="Calibri" panose="020F0502020204030204"/>
                <a:ea typeface="+mn-ea"/>
                <a:cs typeface="+mn-cs"/>
              </a:rPr>
              <a:t>What</a:t>
            </a:r>
            <a:r>
              <a:rPr kumimoji="0" lang="fr-FR"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fr-FR" sz="2800" b="0" i="0" u="none" strike="noStrike" kern="1200" cap="none" spc="0" normalizeH="0" baseline="0" noProof="0" dirty="0" err="1">
                <a:ln>
                  <a:noFill/>
                </a:ln>
                <a:solidFill>
                  <a:prstClr val="black"/>
                </a:solidFill>
                <a:effectLst/>
                <a:uLnTx/>
                <a:uFillTx/>
                <a:latin typeface="Calibri" panose="020F0502020204030204"/>
                <a:ea typeface="+mn-ea"/>
                <a:cs typeface="+mn-cs"/>
              </a:rPr>
              <a:t>is</a:t>
            </a:r>
            <a:r>
              <a:rPr kumimoji="0" lang="fr-FR" sz="2800" b="0" i="0" u="none" strike="noStrike" kern="1200" cap="none" spc="0" normalizeH="0" baseline="0" noProof="0" dirty="0">
                <a:ln>
                  <a:noFill/>
                </a:ln>
                <a:solidFill>
                  <a:prstClr val="black"/>
                </a:solidFill>
                <a:effectLst/>
                <a:uLnTx/>
                <a:uFillTx/>
                <a:latin typeface="Calibri" panose="020F0502020204030204"/>
                <a:ea typeface="+mn-ea"/>
                <a:cs typeface="+mn-cs"/>
              </a:rPr>
              <a:t> the </a:t>
            </a:r>
            <a:r>
              <a:rPr kumimoji="0" lang="fr-FR" sz="2800" b="0" i="0" u="none" strike="noStrike" kern="1200" cap="none" spc="0" normalizeH="0" baseline="0" noProof="0" dirty="0" err="1">
                <a:ln>
                  <a:noFill/>
                </a:ln>
                <a:solidFill>
                  <a:prstClr val="black"/>
                </a:solidFill>
                <a:effectLst/>
                <a:uLnTx/>
                <a:uFillTx/>
                <a:latin typeface="Calibri" panose="020F0502020204030204"/>
                <a:ea typeface="+mn-ea"/>
                <a:cs typeface="+mn-cs"/>
              </a:rPr>
              <a:t>effect</a:t>
            </a:r>
            <a:r>
              <a:rPr kumimoji="0" lang="fr-FR" sz="2800" b="0" i="0" u="none" strike="noStrike" kern="1200" cap="none" spc="0" normalizeH="0" baseline="0" noProof="0" dirty="0">
                <a:ln>
                  <a:noFill/>
                </a:ln>
                <a:solidFill>
                  <a:prstClr val="black"/>
                </a:solidFill>
                <a:effectLst/>
                <a:uLnTx/>
                <a:uFillTx/>
                <a:latin typeface="Calibri" panose="020F0502020204030204"/>
                <a:ea typeface="+mn-ea"/>
                <a:cs typeface="+mn-cs"/>
              </a:rPr>
              <a:t> of Na and Ca surface complexation on Br and Ca diffusion?</a:t>
            </a:r>
          </a:p>
        </p:txBody>
      </p:sp>
    </p:spTree>
    <p:extLst>
      <p:ext uri="{BB962C8B-B14F-4D97-AF65-F5344CB8AC3E}">
        <p14:creationId xmlns:p14="http://schemas.microsoft.com/office/powerpoint/2010/main" val="161818669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521619" y="1062785"/>
            <a:ext cx="8100762" cy="4732430"/>
          </a:xfrm>
          <a:prstGeom prst="rect">
            <a:avLst/>
          </a:prstGeom>
        </p:spPr>
      </p:pic>
      <p:sp>
        <p:nvSpPr>
          <p:cNvPr id="3" name="ZoneTexte 2"/>
          <p:cNvSpPr txBox="1"/>
          <p:nvPr/>
        </p:nvSpPr>
        <p:spPr>
          <a:xfrm>
            <a:off x="521619" y="487680"/>
            <a:ext cx="18473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ZoneTexte 3"/>
          <p:cNvSpPr txBox="1"/>
          <p:nvPr/>
        </p:nvSpPr>
        <p:spPr>
          <a:xfrm>
            <a:off x="264160" y="101600"/>
            <a:ext cx="1572995"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2800" b="0" i="0" u="none" strike="noStrike" kern="1200" cap="none" spc="0" normalizeH="0" baseline="0" noProof="0" dirty="0" err="1">
                <a:ln>
                  <a:noFill/>
                </a:ln>
                <a:solidFill>
                  <a:prstClr val="black"/>
                </a:solidFill>
                <a:effectLst/>
                <a:uLnTx/>
                <a:uFillTx/>
                <a:latin typeface="Calibri" panose="020F0502020204030204"/>
                <a:ea typeface="+mn-ea"/>
                <a:cs typeface="+mn-cs"/>
              </a:rPr>
              <a:t>Summary</a:t>
            </a:r>
            <a:endParaRPr kumimoji="0" lang="fr-FR"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792806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FC9E3B-3E3A-4918-8811-F0AF10B46F12}"/>
              </a:ext>
            </a:extLst>
          </p:cNvPr>
          <p:cNvSpPr txBox="1"/>
          <p:nvPr/>
        </p:nvSpPr>
        <p:spPr>
          <a:xfrm>
            <a:off x="929167" y="2490572"/>
            <a:ext cx="7593027" cy="1754326"/>
          </a:xfrm>
          <a:prstGeom prst="rect">
            <a:avLst/>
          </a:prstGeom>
          <a:noFill/>
        </p:spPr>
        <p:txBody>
          <a:bodyPr wrap="square" rtlCol="0">
            <a:spAutoFit/>
          </a:bodyPr>
          <a:lstStyle/>
          <a:p>
            <a:pPr algn="ctr"/>
            <a:r>
              <a:rPr lang="en-US" sz="5400" b="1" dirty="0">
                <a:solidFill>
                  <a:srgbClr val="0070C0"/>
                </a:solidFill>
              </a:rPr>
              <a:t>INVERSE MODELING WITH PEST-CRUNCH</a:t>
            </a:r>
          </a:p>
        </p:txBody>
      </p:sp>
    </p:spTree>
    <p:extLst>
      <p:ext uri="{BB962C8B-B14F-4D97-AF65-F5344CB8AC3E}">
        <p14:creationId xmlns:p14="http://schemas.microsoft.com/office/powerpoint/2010/main" val="12075056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03557-BFBB-4056-98C2-923F064CD09C}"/>
              </a:ext>
            </a:extLst>
          </p:cNvPr>
          <p:cNvSpPr txBox="1">
            <a:spLocks/>
          </p:cNvSpPr>
          <p:nvPr/>
        </p:nvSpPr>
        <p:spPr>
          <a:xfrm>
            <a:off x="53789" y="103449"/>
            <a:ext cx="8936530" cy="730827"/>
          </a:xfrm>
          <a:prstGeom prst="rect">
            <a:avLst/>
          </a:prstGeom>
        </p:spPr>
        <p:txBody>
          <a:bodyPr>
            <a:normAutofit fontScale="85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dirty="0"/>
              <a:t>Exercise 12: Inverse Modeling with PEST-</a:t>
            </a:r>
            <a:r>
              <a:rPr lang="en-US" sz="3600" b="1" dirty="0" err="1"/>
              <a:t>CrunchTope</a:t>
            </a:r>
            <a:endParaRPr lang="en-US" sz="3600" b="1" dirty="0"/>
          </a:p>
        </p:txBody>
      </p:sp>
      <p:sp>
        <p:nvSpPr>
          <p:cNvPr id="3" name="Rectangle 2">
            <a:extLst>
              <a:ext uri="{FF2B5EF4-FFF2-40B4-BE49-F238E27FC236}">
                <a16:creationId xmlns:a16="http://schemas.microsoft.com/office/drawing/2014/main" id="{405C20F3-5B54-4FEA-A075-34DF79402922}"/>
              </a:ext>
            </a:extLst>
          </p:cNvPr>
          <p:cNvSpPr/>
          <p:nvPr/>
        </p:nvSpPr>
        <p:spPr>
          <a:xfrm>
            <a:off x="2007517" y="2178700"/>
            <a:ext cx="4790863" cy="400110"/>
          </a:xfrm>
          <a:prstGeom prst="rect">
            <a:avLst/>
          </a:prstGeom>
        </p:spPr>
        <p:txBody>
          <a:bodyPr wrap="none">
            <a:spAutoFit/>
          </a:bodyPr>
          <a:lstStyle/>
          <a:p>
            <a:r>
              <a:rPr lang="en-US" sz="2000" b="1" dirty="0">
                <a:solidFill>
                  <a:srgbClr val="FF0000"/>
                </a:solidFill>
              </a:rPr>
              <a:t>http://www.pesthomepage.org/Home.php</a:t>
            </a:r>
          </a:p>
        </p:txBody>
      </p:sp>
      <p:sp>
        <p:nvSpPr>
          <p:cNvPr id="4" name="TextBox 3">
            <a:extLst>
              <a:ext uri="{FF2B5EF4-FFF2-40B4-BE49-F238E27FC236}">
                <a16:creationId xmlns:a16="http://schemas.microsoft.com/office/drawing/2014/main" id="{5ADD49F8-CA0C-43B4-8222-D167585E9D36}"/>
              </a:ext>
            </a:extLst>
          </p:cNvPr>
          <p:cNvSpPr txBox="1"/>
          <p:nvPr/>
        </p:nvSpPr>
        <p:spPr>
          <a:xfrm>
            <a:off x="1060395" y="924045"/>
            <a:ext cx="6685109" cy="830997"/>
          </a:xfrm>
          <a:prstGeom prst="rect">
            <a:avLst/>
          </a:prstGeom>
          <a:noFill/>
          <a:ln>
            <a:solidFill>
              <a:schemeClr val="accent1"/>
            </a:solidFill>
          </a:ln>
        </p:spPr>
        <p:txBody>
          <a:bodyPr wrap="square" rtlCol="0">
            <a:spAutoFit/>
          </a:bodyPr>
          <a:lstStyle/>
          <a:p>
            <a:pPr algn="ctr"/>
            <a:r>
              <a:rPr lang="en-US" sz="2400" b="1" dirty="0">
                <a:solidFill>
                  <a:schemeClr val="tx2"/>
                </a:solidFill>
              </a:rPr>
              <a:t>Use PEST together with </a:t>
            </a:r>
            <a:r>
              <a:rPr lang="en-US" sz="2400" b="1" dirty="0" err="1">
                <a:solidFill>
                  <a:schemeClr val="tx2"/>
                </a:solidFill>
              </a:rPr>
              <a:t>CrunchTope</a:t>
            </a:r>
            <a:r>
              <a:rPr lang="en-US" sz="2400" b="1" dirty="0">
                <a:solidFill>
                  <a:schemeClr val="tx2"/>
                </a:solidFill>
              </a:rPr>
              <a:t> for inverse modeling and sensitivity analysis</a:t>
            </a:r>
          </a:p>
        </p:txBody>
      </p:sp>
      <p:pic>
        <p:nvPicPr>
          <p:cNvPr id="5" name="Picture 4">
            <a:extLst>
              <a:ext uri="{FF2B5EF4-FFF2-40B4-BE49-F238E27FC236}">
                <a16:creationId xmlns:a16="http://schemas.microsoft.com/office/drawing/2014/main" id="{8AC6FA7E-0E4B-4BA0-B5FE-375B5EA6DD6E}"/>
              </a:ext>
            </a:extLst>
          </p:cNvPr>
          <p:cNvPicPr>
            <a:picLocks noChangeAspect="1"/>
          </p:cNvPicPr>
          <p:nvPr/>
        </p:nvPicPr>
        <p:blipFill>
          <a:blip r:embed="rId2"/>
          <a:stretch>
            <a:fillRect/>
          </a:stretch>
        </p:blipFill>
        <p:spPr>
          <a:xfrm>
            <a:off x="6560177" y="3995697"/>
            <a:ext cx="2430142" cy="2024831"/>
          </a:xfrm>
          <a:prstGeom prst="rect">
            <a:avLst/>
          </a:prstGeom>
        </p:spPr>
      </p:pic>
      <p:pic>
        <p:nvPicPr>
          <p:cNvPr id="7" name="Picture 6">
            <a:extLst>
              <a:ext uri="{FF2B5EF4-FFF2-40B4-BE49-F238E27FC236}">
                <a16:creationId xmlns:a16="http://schemas.microsoft.com/office/drawing/2014/main" id="{C77810C7-BE2C-4E93-894B-96921B2D92F7}"/>
              </a:ext>
            </a:extLst>
          </p:cNvPr>
          <p:cNvPicPr>
            <a:picLocks noChangeAspect="1"/>
          </p:cNvPicPr>
          <p:nvPr/>
        </p:nvPicPr>
        <p:blipFill>
          <a:blip r:embed="rId3"/>
          <a:stretch>
            <a:fillRect/>
          </a:stretch>
        </p:blipFill>
        <p:spPr>
          <a:xfrm>
            <a:off x="453397" y="3872838"/>
            <a:ext cx="6054979" cy="2375963"/>
          </a:xfrm>
          <a:prstGeom prst="rect">
            <a:avLst/>
          </a:prstGeom>
        </p:spPr>
      </p:pic>
      <p:sp>
        <p:nvSpPr>
          <p:cNvPr id="8" name="TextBox 7">
            <a:extLst>
              <a:ext uri="{FF2B5EF4-FFF2-40B4-BE49-F238E27FC236}">
                <a16:creationId xmlns:a16="http://schemas.microsoft.com/office/drawing/2014/main" id="{A62958CA-FD11-448F-A357-1ED2E96CC945}"/>
              </a:ext>
            </a:extLst>
          </p:cNvPr>
          <p:cNvSpPr txBox="1"/>
          <p:nvPr/>
        </p:nvSpPr>
        <p:spPr>
          <a:xfrm>
            <a:off x="7514987" y="3995697"/>
            <a:ext cx="906716" cy="461665"/>
          </a:xfrm>
          <a:prstGeom prst="rect">
            <a:avLst/>
          </a:prstGeom>
          <a:noFill/>
        </p:spPr>
        <p:txBody>
          <a:bodyPr wrap="square" rtlCol="0">
            <a:spAutoFit/>
          </a:bodyPr>
          <a:lstStyle/>
          <a:p>
            <a:r>
              <a:rPr lang="en-US" sz="2400" b="1" dirty="0"/>
              <a:t>PEST</a:t>
            </a:r>
          </a:p>
        </p:txBody>
      </p:sp>
    </p:spTree>
    <p:extLst>
      <p:ext uri="{BB962C8B-B14F-4D97-AF65-F5344CB8AC3E}">
        <p14:creationId xmlns:p14="http://schemas.microsoft.com/office/powerpoint/2010/main" val="240447505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536EE8-9735-41B1-ABBD-17A3A13863E9}"/>
              </a:ext>
            </a:extLst>
          </p:cNvPr>
          <p:cNvSpPr/>
          <p:nvPr/>
        </p:nvSpPr>
        <p:spPr>
          <a:xfrm>
            <a:off x="472568" y="1204328"/>
            <a:ext cx="3922699" cy="3754874"/>
          </a:xfrm>
          <a:prstGeom prst="rect">
            <a:avLst/>
          </a:prstGeom>
          <a:ln>
            <a:solidFill>
              <a:schemeClr val="tx1"/>
            </a:solidFill>
          </a:ln>
        </p:spPr>
        <p:txBody>
          <a:bodyPr wrap="square">
            <a:spAutoFit/>
          </a:bodyPr>
          <a:lstStyle/>
          <a:p>
            <a:r>
              <a:rPr lang="en-US" sz="1400" dirty="0" err="1"/>
              <a:t>pcf</a:t>
            </a:r>
            <a:r>
              <a:rPr lang="en-US" sz="1400" dirty="0"/>
              <a:t> </a:t>
            </a:r>
          </a:p>
          <a:p>
            <a:r>
              <a:rPr lang="en-US" sz="1400" dirty="0"/>
              <a:t>* control data</a:t>
            </a:r>
          </a:p>
          <a:p>
            <a:r>
              <a:rPr lang="en-US" sz="1400" dirty="0"/>
              <a:t>restart estimation</a:t>
            </a:r>
          </a:p>
          <a:p>
            <a:r>
              <a:rPr lang="en-US" sz="1400" dirty="0">
                <a:solidFill>
                  <a:srgbClr val="FF0000"/>
                </a:solidFill>
              </a:rPr>
              <a:t>4</a:t>
            </a:r>
            <a:r>
              <a:rPr lang="en-US" sz="1400" dirty="0"/>
              <a:t> </a:t>
            </a:r>
            <a:r>
              <a:rPr lang="en-US" sz="1400" dirty="0">
                <a:solidFill>
                  <a:srgbClr val="00B050"/>
                </a:solidFill>
              </a:rPr>
              <a:t>165</a:t>
            </a:r>
            <a:r>
              <a:rPr lang="en-US" sz="1400" dirty="0"/>
              <a:t> 1 0 1</a:t>
            </a:r>
          </a:p>
          <a:p>
            <a:r>
              <a:rPr lang="en-US" sz="1400" dirty="0"/>
              <a:t>1 1 double point 1 0 0</a:t>
            </a:r>
          </a:p>
          <a:p>
            <a:r>
              <a:rPr lang="en-US" sz="1400" dirty="0"/>
              <a:t>5.0 2.0 0.1 0.005 10</a:t>
            </a:r>
          </a:p>
          <a:p>
            <a:r>
              <a:rPr lang="en-US" sz="1400" dirty="0"/>
              <a:t>3.0 3.0  0.001</a:t>
            </a:r>
          </a:p>
          <a:p>
            <a:r>
              <a:rPr lang="en-US" sz="1400" dirty="0"/>
              <a:t>0.01</a:t>
            </a:r>
          </a:p>
          <a:p>
            <a:r>
              <a:rPr lang="en-US" sz="1400" dirty="0"/>
              <a:t>50 .005 4 4 .010 5</a:t>
            </a:r>
          </a:p>
          <a:p>
            <a:r>
              <a:rPr lang="en-US" sz="1400" dirty="0"/>
              <a:t>1 1 1</a:t>
            </a:r>
          </a:p>
          <a:p>
            <a:r>
              <a:rPr lang="en-US" sz="1400" dirty="0"/>
              <a:t>* group definitions and derivative data</a:t>
            </a:r>
          </a:p>
          <a:p>
            <a:r>
              <a:rPr lang="en-US" sz="1400" dirty="0"/>
              <a:t>all  relative  0.01 0.0 switch 1.0 </a:t>
            </a:r>
            <a:r>
              <a:rPr lang="en-US" sz="1400" dirty="0" err="1"/>
              <a:t>best_fit</a:t>
            </a:r>
            <a:endParaRPr lang="en-US" sz="1400" dirty="0"/>
          </a:p>
          <a:p>
            <a:r>
              <a:rPr lang="en-US" sz="1400" dirty="0"/>
              <a:t>* parameter data</a:t>
            </a:r>
          </a:p>
          <a:p>
            <a:r>
              <a:rPr lang="en-US" sz="1400" dirty="0">
                <a:solidFill>
                  <a:srgbClr val="FF0000"/>
                </a:solidFill>
              </a:rPr>
              <a:t>k2a</a:t>
            </a:r>
            <a:r>
              <a:rPr lang="en-US" sz="1400" dirty="0"/>
              <a:t>   none  relative  0.20000  -2.0  4.0  all 1.0 0. 1</a:t>
            </a:r>
          </a:p>
          <a:p>
            <a:r>
              <a:rPr lang="en-US" sz="1400" dirty="0">
                <a:solidFill>
                  <a:srgbClr val="FF0000"/>
                </a:solidFill>
              </a:rPr>
              <a:t>k2b</a:t>
            </a:r>
            <a:r>
              <a:rPr lang="en-US" sz="1400" dirty="0"/>
              <a:t>   none  relative  0.20000  -2.0  4.0  all 1.0 0. 1</a:t>
            </a:r>
          </a:p>
          <a:p>
            <a:r>
              <a:rPr lang="en-US" sz="1400" dirty="0">
                <a:solidFill>
                  <a:srgbClr val="FF0000"/>
                </a:solidFill>
              </a:rPr>
              <a:t>k2c</a:t>
            </a:r>
            <a:r>
              <a:rPr lang="en-US" sz="1400" dirty="0"/>
              <a:t>   none  relative  0.20000  -2.0  4.0  all 1.0 0. 1</a:t>
            </a:r>
          </a:p>
          <a:p>
            <a:r>
              <a:rPr lang="en-US" sz="1400" dirty="0">
                <a:solidFill>
                  <a:srgbClr val="FF0000"/>
                </a:solidFill>
              </a:rPr>
              <a:t>k2d</a:t>
            </a:r>
            <a:r>
              <a:rPr lang="en-US" sz="1400" dirty="0"/>
              <a:t>   none  relative  0.20000  -2.0  4.0  all 1.0 0. 1</a:t>
            </a:r>
          </a:p>
        </p:txBody>
      </p:sp>
      <p:sp>
        <p:nvSpPr>
          <p:cNvPr id="3" name="TextBox 2">
            <a:extLst>
              <a:ext uri="{FF2B5EF4-FFF2-40B4-BE49-F238E27FC236}">
                <a16:creationId xmlns:a16="http://schemas.microsoft.com/office/drawing/2014/main" id="{ECCC8331-D029-4520-940A-E7691DFF99B2}"/>
              </a:ext>
            </a:extLst>
          </p:cNvPr>
          <p:cNvSpPr txBox="1"/>
          <p:nvPr/>
        </p:nvSpPr>
        <p:spPr>
          <a:xfrm>
            <a:off x="3327562" y="834996"/>
            <a:ext cx="2251707" cy="369332"/>
          </a:xfrm>
          <a:prstGeom prst="rect">
            <a:avLst/>
          </a:prstGeom>
          <a:noFill/>
        </p:spPr>
        <p:txBody>
          <a:bodyPr wrap="none" rtlCol="0">
            <a:spAutoFit/>
          </a:bodyPr>
          <a:lstStyle/>
          <a:p>
            <a:r>
              <a:rPr lang="en-US" b="1" dirty="0">
                <a:solidFill>
                  <a:schemeClr val="tx2"/>
                </a:solidFill>
              </a:rPr>
              <a:t>BatchNoGmin.pst File</a:t>
            </a:r>
          </a:p>
        </p:txBody>
      </p:sp>
      <p:sp>
        <p:nvSpPr>
          <p:cNvPr id="4" name="TextBox 3">
            <a:extLst>
              <a:ext uri="{FF2B5EF4-FFF2-40B4-BE49-F238E27FC236}">
                <a16:creationId xmlns:a16="http://schemas.microsoft.com/office/drawing/2014/main" id="{829ED269-891A-46D1-9609-2917421A4B93}"/>
              </a:ext>
            </a:extLst>
          </p:cNvPr>
          <p:cNvSpPr txBox="1"/>
          <p:nvPr/>
        </p:nvSpPr>
        <p:spPr>
          <a:xfrm>
            <a:off x="1702012" y="1220105"/>
            <a:ext cx="2706382" cy="307777"/>
          </a:xfrm>
          <a:prstGeom prst="rect">
            <a:avLst/>
          </a:prstGeom>
          <a:noFill/>
          <a:ln>
            <a:solidFill>
              <a:srgbClr val="FF0000"/>
            </a:solidFill>
          </a:ln>
        </p:spPr>
        <p:txBody>
          <a:bodyPr wrap="none" rtlCol="0">
            <a:spAutoFit/>
          </a:bodyPr>
          <a:lstStyle/>
          <a:p>
            <a:r>
              <a:rPr lang="en-US" sz="1400" dirty="0">
                <a:solidFill>
                  <a:srgbClr val="FF0000"/>
                </a:solidFill>
              </a:rPr>
              <a:t>Number of parameters to be fitted</a:t>
            </a:r>
          </a:p>
        </p:txBody>
      </p:sp>
      <p:sp>
        <p:nvSpPr>
          <p:cNvPr id="5" name="TextBox 4">
            <a:extLst>
              <a:ext uri="{FF2B5EF4-FFF2-40B4-BE49-F238E27FC236}">
                <a16:creationId xmlns:a16="http://schemas.microsoft.com/office/drawing/2014/main" id="{138F5606-0AC5-41AD-9773-25E354AAE2CF}"/>
              </a:ext>
            </a:extLst>
          </p:cNvPr>
          <p:cNvSpPr txBox="1"/>
          <p:nvPr/>
        </p:nvSpPr>
        <p:spPr>
          <a:xfrm>
            <a:off x="2433917" y="2005325"/>
            <a:ext cx="1952458" cy="307777"/>
          </a:xfrm>
          <a:prstGeom prst="rect">
            <a:avLst/>
          </a:prstGeom>
          <a:noFill/>
          <a:ln>
            <a:solidFill>
              <a:srgbClr val="00B050"/>
            </a:solidFill>
          </a:ln>
        </p:spPr>
        <p:txBody>
          <a:bodyPr wrap="none" rtlCol="0">
            <a:spAutoFit/>
          </a:bodyPr>
          <a:lstStyle/>
          <a:p>
            <a:r>
              <a:rPr lang="en-US" sz="1400" dirty="0">
                <a:solidFill>
                  <a:srgbClr val="00B050"/>
                </a:solidFill>
              </a:rPr>
              <a:t>Number of observations</a:t>
            </a:r>
          </a:p>
        </p:txBody>
      </p:sp>
      <p:cxnSp>
        <p:nvCxnSpPr>
          <p:cNvPr id="7" name="Straight Arrow Connector 6">
            <a:extLst>
              <a:ext uri="{FF2B5EF4-FFF2-40B4-BE49-F238E27FC236}">
                <a16:creationId xmlns:a16="http://schemas.microsoft.com/office/drawing/2014/main" id="{AD79A9AC-6E4E-4B77-8E5B-560FB10E1610}"/>
              </a:ext>
            </a:extLst>
          </p:cNvPr>
          <p:cNvCxnSpPr/>
          <p:nvPr/>
        </p:nvCxnSpPr>
        <p:spPr>
          <a:xfrm flipH="1">
            <a:off x="683878" y="1443049"/>
            <a:ext cx="806824" cy="47744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334CFD38-7CCC-4131-894E-511999F6D3BC}"/>
              </a:ext>
            </a:extLst>
          </p:cNvPr>
          <p:cNvCxnSpPr>
            <a:cxnSpLocks/>
          </p:cNvCxnSpPr>
          <p:nvPr/>
        </p:nvCxnSpPr>
        <p:spPr>
          <a:xfrm flipH="1" flipV="1">
            <a:off x="836278" y="2065207"/>
            <a:ext cx="1588747" cy="8632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55CCDDF-7EFE-4AE2-9E11-271F64FDA789}"/>
              </a:ext>
            </a:extLst>
          </p:cNvPr>
          <p:cNvSpPr txBox="1"/>
          <p:nvPr/>
        </p:nvSpPr>
        <p:spPr>
          <a:xfrm>
            <a:off x="2204128" y="3757969"/>
            <a:ext cx="1015984" cy="307777"/>
          </a:xfrm>
          <a:prstGeom prst="rect">
            <a:avLst/>
          </a:prstGeom>
          <a:noFill/>
          <a:ln>
            <a:noFill/>
          </a:ln>
        </p:spPr>
        <p:txBody>
          <a:bodyPr wrap="none" rtlCol="0">
            <a:spAutoFit/>
          </a:bodyPr>
          <a:lstStyle/>
          <a:p>
            <a:r>
              <a:rPr lang="en-US" sz="1400" dirty="0">
                <a:solidFill>
                  <a:srgbClr val="FF0000"/>
                </a:solidFill>
              </a:rPr>
              <a:t>Parameters</a:t>
            </a:r>
          </a:p>
        </p:txBody>
      </p:sp>
      <p:sp>
        <p:nvSpPr>
          <p:cNvPr id="12" name="Rectangle 11">
            <a:extLst>
              <a:ext uri="{FF2B5EF4-FFF2-40B4-BE49-F238E27FC236}">
                <a16:creationId xmlns:a16="http://schemas.microsoft.com/office/drawing/2014/main" id="{01E9D4E4-E29A-4AE6-9ADC-2DC5415C0524}"/>
              </a:ext>
            </a:extLst>
          </p:cNvPr>
          <p:cNvSpPr/>
          <p:nvPr/>
        </p:nvSpPr>
        <p:spPr>
          <a:xfrm>
            <a:off x="4791018" y="4200310"/>
            <a:ext cx="3997078" cy="1169551"/>
          </a:xfrm>
          <a:prstGeom prst="rect">
            <a:avLst/>
          </a:prstGeom>
          <a:ln>
            <a:solidFill>
              <a:schemeClr val="tx1"/>
            </a:solidFill>
          </a:ln>
        </p:spPr>
        <p:txBody>
          <a:bodyPr wrap="square">
            <a:spAutoFit/>
          </a:bodyPr>
          <a:lstStyle/>
          <a:p>
            <a:r>
              <a:rPr lang="en-US" sz="1400" dirty="0"/>
              <a:t>* model command line </a:t>
            </a:r>
          </a:p>
          <a:p>
            <a:r>
              <a:rPr lang="en-US" sz="1400" dirty="0" err="1"/>
              <a:t>CrunchTope</a:t>
            </a:r>
            <a:endParaRPr lang="en-US" sz="1400" dirty="0"/>
          </a:p>
          <a:p>
            <a:r>
              <a:rPr lang="en-US" sz="1400" dirty="0"/>
              <a:t>* model input/output</a:t>
            </a:r>
          </a:p>
          <a:p>
            <a:r>
              <a:rPr lang="en-US" sz="1400" dirty="0">
                <a:solidFill>
                  <a:srgbClr val="FF0000"/>
                </a:solidFill>
              </a:rPr>
              <a:t>datacom-</a:t>
            </a:r>
            <a:r>
              <a:rPr lang="en-US" sz="1400" dirty="0" err="1">
                <a:solidFill>
                  <a:srgbClr val="FF0000"/>
                </a:solidFill>
              </a:rPr>
              <a:t>SrExchange.tpl</a:t>
            </a:r>
            <a:r>
              <a:rPr lang="en-US" sz="1400" dirty="0">
                <a:solidFill>
                  <a:srgbClr val="FF0000"/>
                </a:solidFill>
              </a:rPr>
              <a:t>   </a:t>
            </a:r>
            <a:r>
              <a:rPr lang="en-US" sz="1400" dirty="0"/>
              <a:t>datacom-</a:t>
            </a:r>
            <a:r>
              <a:rPr lang="en-US" sz="1400" dirty="0" err="1"/>
              <a:t>SrExchange.dbs</a:t>
            </a:r>
            <a:endParaRPr lang="en-US" sz="1400" dirty="0"/>
          </a:p>
          <a:p>
            <a:r>
              <a:rPr lang="en-US" sz="1400" dirty="0" err="1">
                <a:solidFill>
                  <a:srgbClr val="00B050"/>
                </a:solidFill>
              </a:rPr>
              <a:t>PestExchange.ins</a:t>
            </a:r>
            <a:r>
              <a:rPr lang="en-US" sz="1400" dirty="0">
                <a:solidFill>
                  <a:srgbClr val="00B050"/>
                </a:solidFill>
              </a:rPr>
              <a:t>   </a:t>
            </a:r>
            <a:r>
              <a:rPr lang="en-US" sz="1400" dirty="0" err="1">
                <a:solidFill>
                  <a:srgbClr val="0070C0"/>
                </a:solidFill>
              </a:rPr>
              <a:t>PestExchange.out</a:t>
            </a:r>
            <a:endParaRPr lang="en-US" sz="1400" dirty="0">
              <a:solidFill>
                <a:srgbClr val="0070C0"/>
              </a:solidFill>
            </a:endParaRPr>
          </a:p>
        </p:txBody>
      </p:sp>
      <p:sp>
        <p:nvSpPr>
          <p:cNvPr id="13" name="Rectangle 12">
            <a:extLst>
              <a:ext uri="{FF2B5EF4-FFF2-40B4-BE49-F238E27FC236}">
                <a16:creationId xmlns:a16="http://schemas.microsoft.com/office/drawing/2014/main" id="{3A6DC0D0-042A-4642-9146-C8BCECDA1DF6}"/>
              </a:ext>
            </a:extLst>
          </p:cNvPr>
          <p:cNvSpPr/>
          <p:nvPr/>
        </p:nvSpPr>
        <p:spPr>
          <a:xfrm>
            <a:off x="4791018" y="1225972"/>
            <a:ext cx="3997078" cy="2893100"/>
          </a:xfrm>
          <a:prstGeom prst="rect">
            <a:avLst/>
          </a:prstGeom>
          <a:ln>
            <a:solidFill>
              <a:schemeClr val="tx1"/>
            </a:solidFill>
          </a:ln>
        </p:spPr>
        <p:txBody>
          <a:bodyPr wrap="square">
            <a:spAutoFit/>
          </a:bodyPr>
          <a:lstStyle/>
          <a:p>
            <a:r>
              <a:rPr lang="en-US" sz="1400" dirty="0"/>
              <a:t>* observation groups</a:t>
            </a:r>
          </a:p>
          <a:p>
            <a:r>
              <a:rPr lang="en-US" sz="1400" dirty="0"/>
              <a:t>group_1</a:t>
            </a:r>
          </a:p>
          <a:p>
            <a:r>
              <a:rPr lang="en-US" sz="1400" dirty="0"/>
              <a:t>* observation data</a:t>
            </a:r>
          </a:p>
          <a:p>
            <a:r>
              <a:rPr lang="en-US" sz="1400" dirty="0"/>
              <a:t>SrCa-A11  0.00  1 group_1</a:t>
            </a:r>
          </a:p>
          <a:p>
            <a:r>
              <a:rPr lang="en-US" sz="1400" dirty="0"/>
              <a:t>SrCa-A12  0.00  1 group_1</a:t>
            </a:r>
          </a:p>
          <a:p>
            <a:r>
              <a:rPr lang="en-US" sz="1400" dirty="0"/>
              <a:t>SrCa-A13  0.00  1 group_1</a:t>
            </a:r>
          </a:p>
          <a:p>
            <a:r>
              <a:rPr lang="en-US" sz="1400" dirty="0"/>
              <a:t>SrCa-A14  42.37  1 group_1</a:t>
            </a:r>
          </a:p>
          <a:p>
            <a:r>
              <a:rPr lang="en-US" sz="1400" dirty="0"/>
              <a:t>SrCa-A15  0.05  1 group_1</a:t>
            </a:r>
          </a:p>
          <a:p>
            <a:r>
              <a:rPr lang="en-US" sz="1400" dirty="0"/>
              <a:t>SrCa-A21  1.19  1 group_1</a:t>
            </a:r>
          </a:p>
          <a:p>
            <a:r>
              <a:rPr lang="en-US" sz="1400" dirty="0"/>
              <a:t>SrCa-A22  0.56  1 group_1</a:t>
            </a:r>
          </a:p>
          <a:p>
            <a:r>
              <a:rPr lang="en-US" sz="1400" dirty="0"/>
              <a:t>SrCa-A23  0.37  1 group_1</a:t>
            </a:r>
          </a:p>
          <a:p>
            <a:r>
              <a:rPr lang="en-US" sz="1400" dirty="0"/>
              <a:t>SrCa-A24  40.50  1 group_1</a:t>
            </a:r>
          </a:p>
          <a:p>
            <a:r>
              <a:rPr lang="en-US" sz="1400" dirty="0"/>
              <a:t>SrCa-A25  0.00  1 group_1</a:t>
            </a:r>
          </a:p>
        </p:txBody>
      </p:sp>
      <p:sp>
        <p:nvSpPr>
          <p:cNvPr id="14" name="Title 1">
            <a:extLst>
              <a:ext uri="{FF2B5EF4-FFF2-40B4-BE49-F238E27FC236}">
                <a16:creationId xmlns:a16="http://schemas.microsoft.com/office/drawing/2014/main" id="{D188D06D-DA35-47AE-AB4C-DB0590B0611D}"/>
              </a:ext>
            </a:extLst>
          </p:cNvPr>
          <p:cNvSpPr txBox="1">
            <a:spLocks/>
          </p:cNvSpPr>
          <p:nvPr/>
        </p:nvSpPr>
        <p:spPr>
          <a:xfrm>
            <a:off x="53789" y="103449"/>
            <a:ext cx="8936530" cy="730827"/>
          </a:xfrm>
          <a:prstGeom prst="rect">
            <a:avLst/>
          </a:prstGeom>
        </p:spPr>
        <p:txBody>
          <a:bodyPr>
            <a:normAutofit fontScale="85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dirty="0"/>
              <a:t>Exercise 12: Inverse Modeling with PEST-</a:t>
            </a:r>
            <a:r>
              <a:rPr lang="en-US" sz="3600" b="1" dirty="0" err="1"/>
              <a:t>CrunchFlow</a:t>
            </a:r>
            <a:endParaRPr lang="en-US" sz="3600" b="1" dirty="0"/>
          </a:p>
        </p:txBody>
      </p:sp>
      <p:sp>
        <p:nvSpPr>
          <p:cNvPr id="15" name="TextBox 14">
            <a:extLst>
              <a:ext uri="{FF2B5EF4-FFF2-40B4-BE49-F238E27FC236}">
                <a16:creationId xmlns:a16="http://schemas.microsoft.com/office/drawing/2014/main" id="{FDA101F2-AF33-4AD1-BA55-2F418F4B106B}"/>
              </a:ext>
            </a:extLst>
          </p:cNvPr>
          <p:cNvSpPr txBox="1"/>
          <p:nvPr/>
        </p:nvSpPr>
        <p:spPr>
          <a:xfrm>
            <a:off x="426281" y="5520247"/>
            <a:ext cx="4145719" cy="523220"/>
          </a:xfrm>
          <a:prstGeom prst="rect">
            <a:avLst/>
          </a:prstGeom>
          <a:noFill/>
          <a:ln>
            <a:solidFill>
              <a:srgbClr val="FF0000"/>
            </a:solidFill>
          </a:ln>
        </p:spPr>
        <p:txBody>
          <a:bodyPr wrap="square" rtlCol="0">
            <a:spAutoFit/>
          </a:bodyPr>
          <a:lstStyle/>
          <a:p>
            <a:r>
              <a:rPr lang="en-US" sz="1400" dirty="0">
                <a:solidFill>
                  <a:srgbClr val="FF0000"/>
                </a:solidFill>
              </a:rPr>
              <a:t>Template file for PEST so it knows where to update parameters in </a:t>
            </a:r>
            <a:r>
              <a:rPr lang="en-US" sz="1400" dirty="0" err="1">
                <a:solidFill>
                  <a:srgbClr val="FF0000"/>
                </a:solidFill>
              </a:rPr>
              <a:t>CrunchTope</a:t>
            </a:r>
            <a:r>
              <a:rPr lang="en-US" sz="1400" dirty="0">
                <a:solidFill>
                  <a:srgbClr val="FF0000"/>
                </a:solidFill>
              </a:rPr>
              <a:t> input file</a:t>
            </a:r>
          </a:p>
        </p:txBody>
      </p:sp>
      <p:cxnSp>
        <p:nvCxnSpPr>
          <p:cNvPr id="16" name="Straight Arrow Connector 15">
            <a:extLst>
              <a:ext uri="{FF2B5EF4-FFF2-40B4-BE49-F238E27FC236}">
                <a16:creationId xmlns:a16="http://schemas.microsoft.com/office/drawing/2014/main" id="{6B55468C-CA85-464E-84C3-C41140940328}"/>
              </a:ext>
            </a:extLst>
          </p:cNvPr>
          <p:cNvCxnSpPr>
            <a:cxnSpLocks/>
          </p:cNvCxnSpPr>
          <p:nvPr/>
        </p:nvCxnSpPr>
        <p:spPr>
          <a:xfrm flipV="1">
            <a:off x="3566226" y="5001004"/>
            <a:ext cx="1298667" cy="49552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4770E961-0116-4CFD-8858-BF649A1B26A3}"/>
              </a:ext>
            </a:extLst>
          </p:cNvPr>
          <p:cNvSpPr txBox="1"/>
          <p:nvPr/>
        </p:nvSpPr>
        <p:spPr>
          <a:xfrm>
            <a:off x="4879181" y="5735690"/>
            <a:ext cx="1630446" cy="307777"/>
          </a:xfrm>
          <a:prstGeom prst="rect">
            <a:avLst/>
          </a:prstGeom>
          <a:noFill/>
          <a:ln>
            <a:solidFill>
              <a:srgbClr val="00B050"/>
            </a:solidFill>
          </a:ln>
        </p:spPr>
        <p:txBody>
          <a:bodyPr wrap="none" rtlCol="0">
            <a:spAutoFit/>
          </a:bodyPr>
          <a:lstStyle/>
          <a:p>
            <a:r>
              <a:rPr lang="en-US" sz="1400" dirty="0">
                <a:solidFill>
                  <a:srgbClr val="00B050"/>
                </a:solidFill>
              </a:rPr>
              <a:t>PEST instruction file</a:t>
            </a:r>
          </a:p>
        </p:txBody>
      </p:sp>
      <p:cxnSp>
        <p:nvCxnSpPr>
          <p:cNvPr id="20" name="Straight Arrow Connector 19">
            <a:extLst>
              <a:ext uri="{FF2B5EF4-FFF2-40B4-BE49-F238E27FC236}">
                <a16:creationId xmlns:a16="http://schemas.microsoft.com/office/drawing/2014/main" id="{38171DDC-5E1A-4AB6-BF91-46715726B190}"/>
              </a:ext>
            </a:extLst>
          </p:cNvPr>
          <p:cNvCxnSpPr>
            <a:cxnSpLocks/>
          </p:cNvCxnSpPr>
          <p:nvPr/>
        </p:nvCxnSpPr>
        <p:spPr>
          <a:xfrm flipH="1" flipV="1">
            <a:off x="5579269" y="5334141"/>
            <a:ext cx="115135" cy="365829"/>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8501845F-65E3-4BF5-BB96-CCA13E51D2B0}"/>
              </a:ext>
            </a:extLst>
          </p:cNvPr>
          <p:cNvSpPr txBox="1"/>
          <p:nvPr/>
        </p:nvSpPr>
        <p:spPr>
          <a:xfrm>
            <a:off x="6816808" y="5734201"/>
            <a:ext cx="2084160" cy="307777"/>
          </a:xfrm>
          <a:prstGeom prst="rect">
            <a:avLst/>
          </a:prstGeom>
          <a:noFill/>
          <a:ln>
            <a:solidFill>
              <a:srgbClr val="0070C0"/>
            </a:solidFill>
          </a:ln>
        </p:spPr>
        <p:txBody>
          <a:bodyPr wrap="none" rtlCol="0">
            <a:spAutoFit/>
          </a:bodyPr>
          <a:lstStyle/>
          <a:p>
            <a:r>
              <a:rPr lang="en-US" sz="1400" dirty="0">
                <a:solidFill>
                  <a:srgbClr val="0070C0"/>
                </a:solidFill>
              </a:rPr>
              <a:t>Generated by </a:t>
            </a:r>
            <a:r>
              <a:rPr lang="en-US" sz="1400" dirty="0" err="1">
                <a:solidFill>
                  <a:srgbClr val="0070C0"/>
                </a:solidFill>
              </a:rPr>
              <a:t>CrunchTope</a:t>
            </a:r>
            <a:endParaRPr lang="en-US" sz="1400" dirty="0">
              <a:solidFill>
                <a:srgbClr val="0070C0"/>
              </a:solidFill>
            </a:endParaRPr>
          </a:p>
        </p:txBody>
      </p:sp>
      <p:cxnSp>
        <p:nvCxnSpPr>
          <p:cNvPr id="26" name="Straight Arrow Connector 25">
            <a:extLst>
              <a:ext uri="{FF2B5EF4-FFF2-40B4-BE49-F238E27FC236}">
                <a16:creationId xmlns:a16="http://schemas.microsoft.com/office/drawing/2014/main" id="{BF5D483A-3E03-4B59-8BC4-841212540D1A}"/>
              </a:ext>
            </a:extLst>
          </p:cNvPr>
          <p:cNvCxnSpPr>
            <a:cxnSpLocks/>
          </p:cNvCxnSpPr>
          <p:nvPr/>
        </p:nvCxnSpPr>
        <p:spPr>
          <a:xfrm flipH="1" flipV="1">
            <a:off x="6919196" y="5337332"/>
            <a:ext cx="115135" cy="365829"/>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3A11F1F9-0B0A-40CA-86DB-77FBA23C24BD}"/>
              </a:ext>
            </a:extLst>
          </p:cNvPr>
          <p:cNvSpPr txBox="1"/>
          <p:nvPr/>
        </p:nvSpPr>
        <p:spPr>
          <a:xfrm>
            <a:off x="2020642" y="6251793"/>
            <a:ext cx="5717078" cy="400110"/>
          </a:xfrm>
          <a:prstGeom prst="rect">
            <a:avLst/>
          </a:prstGeom>
          <a:noFill/>
          <a:ln>
            <a:solidFill>
              <a:srgbClr val="FFC000"/>
            </a:solidFill>
          </a:ln>
        </p:spPr>
        <p:txBody>
          <a:bodyPr wrap="none" rtlCol="0">
            <a:spAutoFit/>
          </a:bodyPr>
          <a:lstStyle/>
          <a:p>
            <a:r>
              <a:rPr lang="en-US" sz="2000" b="1" dirty="0">
                <a:solidFill>
                  <a:srgbClr val="FFC000"/>
                </a:solidFill>
              </a:rPr>
              <a:t>At command line:  </a:t>
            </a:r>
            <a:r>
              <a:rPr lang="en-US" sz="2000" b="1" dirty="0">
                <a:solidFill>
                  <a:srgbClr val="FFC000"/>
                </a:solidFill>
                <a:latin typeface="Courier New" panose="02070309020205020404" pitchFamily="49" charset="0"/>
                <a:cs typeface="Courier New" panose="02070309020205020404" pitchFamily="49" charset="0"/>
              </a:rPr>
              <a:t>i64pest BatchNoGmin.pst</a:t>
            </a:r>
          </a:p>
        </p:txBody>
      </p:sp>
    </p:spTree>
    <p:extLst>
      <p:ext uri="{BB962C8B-B14F-4D97-AF65-F5344CB8AC3E}">
        <p14:creationId xmlns:p14="http://schemas.microsoft.com/office/powerpoint/2010/main" val="2768707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5"/>
                                        </p:tgtEl>
                                        <p:attrNameLst>
                                          <p:attrName>style.visibility</p:attrName>
                                        </p:attrNameLst>
                                      </p:cBhvr>
                                      <p:to>
                                        <p:strVal val="visible"/>
                                      </p:to>
                                    </p:set>
                                    <p:anim calcmode="lin" valueType="num">
                                      <p:cBhvr additive="base">
                                        <p:cTn id="53" dur="500" fill="hold"/>
                                        <p:tgtEl>
                                          <p:spTgt spid="25"/>
                                        </p:tgtEl>
                                        <p:attrNameLst>
                                          <p:attrName>ppt_x</p:attrName>
                                        </p:attrNameLst>
                                      </p:cBhvr>
                                      <p:tavLst>
                                        <p:tav tm="0">
                                          <p:val>
                                            <p:strVal val="#ppt_x"/>
                                          </p:val>
                                        </p:tav>
                                        <p:tav tm="100000">
                                          <p:val>
                                            <p:strVal val="#ppt_x"/>
                                          </p:val>
                                        </p:tav>
                                      </p:tavLst>
                                    </p:anim>
                                    <p:anim calcmode="lin" valueType="num">
                                      <p:cBhvr additive="base">
                                        <p:cTn id="54" dur="500" fill="hold"/>
                                        <p:tgtEl>
                                          <p:spTgt spid="25"/>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26"/>
                                        </p:tgtEl>
                                        <p:attrNameLst>
                                          <p:attrName>style.visibility</p:attrName>
                                        </p:attrNameLst>
                                      </p:cBhvr>
                                      <p:to>
                                        <p:strVal val="visible"/>
                                      </p:to>
                                    </p:set>
                                    <p:anim calcmode="lin" valueType="num">
                                      <p:cBhvr additive="base">
                                        <p:cTn id="57" dur="500" fill="hold"/>
                                        <p:tgtEl>
                                          <p:spTgt spid="26"/>
                                        </p:tgtEl>
                                        <p:attrNameLst>
                                          <p:attrName>ppt_x</p:attrName>
                                        </p:attrNameLst>
                                      </p:cBhvr>
                                      <p:tavLst>
                                        <p:tav tm="0">
                                          <p:val>
                                            <p:strVal val="#ppt_x"/>
                                          </p:val>
                                        </p:tav>
                                        <p:tav tm="100000">
                                          <p:val>
                                            <p:strVal val="#ppt_x"/>
                                          </p:val>
                                        </p:tav>
                                      </p:tavLst>
                                    </p:anim>
                                    <p:anim calcmode="lin" valueType="num">
                                      <p:cBhvr additive="base">
                                        <p:cTn id="5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6"/>
                                        </p:tgtEl>
                                        <p:attrNameLst>
                                          <p:attrName>style.visibility</p:attrName>
                                        </p:attrNameLst>
                                      </p:cBhvr>
                                      <p:to>
                                        <p:strVal val="visible"/>
                                      </p:to>
                                    </p:set>
                                    <p:anim calcmode="lin" valueType="num">
                                      <p:cBhvr additive="base">
                                        <p:cTn id="63" dur="500" fill="hold"/>
                                        <p:tgtEl>
                                          <p:spTgt spid="6"/>
                                        </p:tgtEl>
                                        <p:attrNameLst>
                                          <p:attrName>ppt_x</p:attrName>
                                        </p:attrNameLst>
                                      </p:cBhvr>
                                      <p:tavLst>
                                        <p:tav tm="0">
                                          <p:val>
                                            <p:strVal val="#ppt_x"/>
                                          </p:val>
                                        </p:tav>
                                        <p:tav tm="100000">
                                          <p:val>
                                            <p:strVal val="#ppt_x"/>
                                          </p:val>
                                        </p:tav>
                                      </p:tavLst>
                                    </p:anim>
                                    <p:anim calcmode="lin" valueType="num">
                                      <p:cBhvr additive="base">
                                        <p:cTn id="6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0" grpId="0"/>
      <p:bldP spid="15" grpId="0" animBg="1"/>
      <p:bldP spid="19" grpId="0" animBg="1"/>
      <p:bldP spid="25" grpId="0" animBg="1"/>
      <p:bldP spid="6"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CC8331-D029-4520-940A-E7691DFF99B2}"/>
              </a:ext>
            </a:extLst>
          </p:cNvPr>
          <p:cNvSpPr txBox="1"/>
          <p:nvPr/>
        </p:nvSpPr>
        <p:spPr>
          <a:xfrm>
            <a:off x="767564" y="4707475"/>
            <a:ext cx="2893997" cy="369332"/>
          </a:xfrm>
          <a:prstGeom prst="rect">
            <a:avLst/>
          </a:prstGeom>
          <a:noFill/>
        </p:spPr>
        <p:txBody>
          <a:bodyPr wrap="none" rtlCol="0">
            <a:spAutoFit/>
          </a:bodyPr>
          <a:lstStyle/>
          <a:p>
            <a:r>
              <a:rPr lang="en-US" b="1" dirty="0">
                <a:solidFill>
                  <a:schemeClr val="tx2"/>
                </a:solidFill>
              </a:rPr>
              <a:t>Datacom-</a:t>
            </a:r>
            <a:r>
              <a:rPr lang="en-US" b="1" dirty="0" err="1">
                <a:solidFill>
                  <a:schemeClr val="tx2"/>
                </a:solidFill>
              </a:rPr>
              <a:t>SrExchange.tpl</a:t>
            </a:r>
            <a:r>
              <a:rPr lang="en-US" b="1" dirty="0">
                <a:solidFill>
                  <a:schemeClr val="tx2"/>
                </a:solidFill>
              </a:rPr>
              <a:t> File</a:t>
            </a:r>
          </a:p>
        </p:txBody>
      </p:sp>
      <p:cxnSp>
        <p:nvCxnSpPr>
          <p:cNvPr id="7" name="Straight Arrow Connector 6">
            <a:extLst>
              <a:ext uri="{FF2B5EF4-FFF2-40B4-BE49-F238E27FC236}">
                <a16:creationId xmlns:a16="http://schemas.microsoft.com/office/drawing/2014/main" id="{AD79A9AC-6E4E-4B77-8E5B-560FB10E1610}"/>
              </a:ext>
            </a:extLst>
          </p:cNvPr>
          <p:cNvCxnSpPr>
            <a:cxnSpLocks/>
          </p:cNvCxnSpPr>
          <p:nvPr/>
        </p:nvCxnSpPr>
        <p:spPr>
          <a:xfrm flipH="1" flipV="1">
            <a:off x="6154173" y="1649267"/>
            <a:ext cx="1096734" cy="39468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55CCDDF-7EFE-4AE2-9E11-271F64FDA789}"/>
              </a:ext>
            </a:extLst>
          </p:cNvPr>
          <p:cNvSpPr txBox="1"/>
          <p:nvPr/>
        </p:nvSpPr>
        <p:spPr>
          <a:xfrm>
            <a:off x="6400800" y="2062085"/>
            <a:ext cx="2010450" cy="1169551"/>
          </a:xfrm>
          <a:prstGeom prst="rect">
            <a:avLst/>
          </a:prstGeom>
          <a:noFill/>
          <a:ln>
            <a:solidFill>
              <a:srgbClr val="FF0000"/>
            </a:solidFill>
          </a:ln>
        </p:spPr>
        <p:txBody>
          <a:bodyPr wrap="square" rtlCol="0">
            <a:spAutoFit/>
          </a:bodyPr>
          <a:lstStyle/>
          <a:p>
            <a:r>
              <a:rPr lang="en-US" sz="1400" dirty="0">
                <a:solidFill>
                  <a:srgbClr val="FF0000"/>
                </a:solidFill>
              </a:rPr>
              <a:t>Tells PEST where to find the simulation data in </a:t>
            </a:r>
            <a:r>
              <a:rPr lang="en-US" sz="1400" dirty="0" err="1">
                <a:solidFill>
                  <a:srgbClr val="FF0000"/>
                </a:solidFill>
                <a:latin typeface="Courier New" panose="02070309020205020404" pitchFamily="49" charset="0"/>
                <a:cs typeface="Courier New" panose="02070309020205020404" pitchFamily="49" charset="0"/>
              </a:rPr>
              <a:t>PestExchange.out</a:t>
            </a:r>
            <a:r>
              <a:rPr lang="en-US" sz="1400" dirty="0">
                <a:solidFill>
                  <a:srgbClr val="FF0000"/>
                </a:solidFill>
                <a:latin typeface="Courier New" panose="02070309020205020404" pitchFamily="49" charset="0"/>
                <a:cs typeface="Courier New" panose="02070309020205020404" pitchFamily="49" charset="0"/>
              </a:rPr>
              <a:t> </a:t>
            </a:r>
            <a:r>
              <a:rPr lang="en-US" sz="1400" dirty="0">
                <a:solidFill>
                  <a:srgbClr val="FF0000"/>
                </a:solidFill>
              </a:rPr>
              <a:t>file to compare to observations</a:t>
            </a:r>
          </a:p>
        </p:txBody>
      </p:sp>
      <p:sp>
        <p:nvSpPr>
          <p:cNvPr id="6" name="Rectangle 5">
            <a:extLst>
              <a:ext uri="{FF2B5EF4-FFF2-40B4-BE49-F238E27FC236}">
                <a16:creationId xmlns:a16="http://schemas.microsoft.com/office/drawing/2014/main" id="{D5E150E2-D3E5-4A01-80B1-718C8F0D6CF9}"/>
              </a:ext>
            </a:extLst>
          </p:cNvPr>
          <p:cNvSpPr/>
          <p:nvPr/>
        </p:nvSpPr>
        <p:spPr>
          <a:xfrm>
            <a:off x="371475" y="1203840"/>
            <a:ext cx="3829050" cy="2677656"/>
          </a:xfrm>
          <a:prstGeom prst="rect">
            <a:avLst/>
          </a:prstGeom>
          <a:ln>
            <a:solidFill>
              <a:schemeClr val="tx1"/>
            </a:solidFill>
          </a:ln>
        </p:spPr>
        <p:txBody>
          <a:bodyPr wrap="square">
            <a:spAutoFit/>
          </a:bodyPr>
          <a:lstStyle/>
          <a:p>
            <a:r>
              <a:rPr lang="en-US" sz="1400" dirty="0"/>
              <a:t> Primary Species   </a:t>
            </a:r>
            <a:r>
              <a:rPr lang="en-US" sz="1400" dirty="0" err="1"/>
              <a:t>uEquiv</a:t>
            </a:r>
            <a:r>
              <a:rPr lang="en-US" sz="1400" dirty="0"/>
              <a:t>/</a:t>
            </a:r>
            <a:r>
              <a:rPr lang="en-US" sz="1400" dirty="0" err="1"/>
              <a:t>kgw</a:t>
            </a:r>
            <a:r>
              <a:rPr lang="en-US" sz="1400" dirty="0"/>
              <a:t>    </a:t>
            </a:r>
            <a:r>
              <a:rPr lang="en-US" sz="1400" dirty="0" err="1"/>
              <a:t>uEquiv</a:t>
            </a:r>
            <a:r>
              <a:rPr lang="en-US" sz="1400" dirty="0"/>
              <a:t>/g solid</a:t>
            </a:r>
          </a:p>
          <a:p>
            <a:r>
              <a:rPr lang="en-US" sz="1400" dirty="0"/>
              <a:t>Ca++               3.6555E+01    1.8278E-01</a:t>
            </a:r>
          </a:p>
          <a:p>
            <a:r>
              <a:rPr lang="en-US" sz="1400" dirty="0"/>
              <a:t>K+                    1.2860E+02    6.4298E-01</a:t>
            </a:r>
          </a:p>
          <a:p>
            <a:r>
              <a:rPr lang="en-US" sz="1400" dirty="0"/>
              <a:t>Mg++               9.7581E+00    4.8791E-02</a:t>
            </a:r>
          </a:p>
          <a:p>
            <a:r>
              <a:rPr lang="en-US" sz="1400" dirty="0"/>
              <a:t>Sr++                 8.2991E+03    4.1495E+01</a:t>
            </a:r>
          </a:p>
          <a:p>
            <a:r>
              <a:rPr lang="en-US" sz="1400" dirty="0"/>
              <a:t>Na+                  6.0143E+00    3.0071E-02</a:t>
            </a:r>
          </a:p>
          <a:p>
            <a:r>
              <a:rPr lang="en-US" sz="1400" dirty="0"/>
              <a:t> Primary Species   </a:t>
            </a:r>
            <a:r>
              <a:rPr lang="en-US" sz="1400" dirty="0" err="1"/>
              <a:t>uEquiv</a:t>
            </a:r>
            <a:r>
              <a:rPr lang="en-US" sz="1400" dirty="0"/>
              <a:t>/</a:t>
            </a:r>
            <a:r>
              <a:rPr lang="en-US" sz="1400" dirty="0" err="1"/>
              <a:t>kgw</a:t>
            </a:r>
            <a:r>
              <a:rPr lang="en-US" sz="1400" dirty="0"/>
              <a:t>    </a:t>
            </a:r>
            <a:r>
              <a:rPr lang="en-US" sz="1400" dirty="0" err="1"/>
              <a:t>uEquiv</a:t>
            </a:r>
            <a:r>
              <a:rPr lang="en-US" sz="1400" dirty="0"/>
              <a:t>/g solid</a:t>
            </a:r>
          </a:p>
          <a:p>
            <a:r>
              <a:rPr lang="en-US" sz="1400" dirty="0"/>
              <a:t>Ca++               2.2798E+02    1.1399E+00</a:t>
            </a:r>
          </a:p>
          <a:p>
            <a:r>
              <a:rPr lang="en-US" sz="1400" dirty="0"/>
              <a:t>K+                   2.0261E+02    1.0131E+00</a:t>
            </a:r>
          </a:p>
          <a:p>
            <a:r>
              <a:rPr lang="en-US" sz="1400" dirty="0"/>
              <a:t>Mg++              9.6190E+00    4.8095E-02</a:t>
            </a:r>
          </a:p>
          <a:p>
            <a:r>
              <a:rPr lang="en-US" sz="1400" dirty="0"/>
              <a:t>Sr++                8.0784E+03    4.0392E+01</a:t>
            </a:r>
          </a:p>
          <a:p>
            <a:r>
              <a:rPr lang="en-US" sz="1400" dirty="0"/>
              <a:t>Na+                 1.3673E+00    6.8364E-03</a:t>
            </a:r>
          </a:p>
        </p:txBody>
      </p:sp>
      <p:sp>
        <p:nvSpPr>
          <p:cNvPr id="9" name="Rectangle 8">
            <a:extLst>
              <a:ext uri="{FF2B5EF4-FFF2-40B4-BE49-F238E27FC236}">
                <a16:creationId xmlns:a16="http://schemas.microsoft.com/office/drawing/2014/main" id="{8BCFFE43-C767-484A-B7AC-87203D863870}"/>
              </a:ext>
            </a:extLst>
          </p:cNvPr>
          <p:cNvSpPr/>
          <p:nvPr/>
        </p:nvSpPr>
        <p:spPr>
          <a:xfrm>
            <a:off x="4733964" y="1216962"/>
            <a:ext cx="3829050" cy="2462213"/>
          </a:xfrm>
          <a:prstGeom prst="rect">
            <a:avLst/>
          </a:prstGeom>
          <a:ln>
            <a:solidFill>
              <a:schemeClr val="tx1"/>
            </a:solidFill>
          </a:ln>
        </p:spPr>
        <p:txBody>
          <a:bodyPr wrap="square">
            <a:spAutoFit/>
          </a:bodyPr>
          <a:lstStyle/>
          <a:p>
            <a:r>
              <a:rPr lang="en-US" sz="1400" dirty="0" err="1"/>
              <a:t>pif</a:t>
            </a:r>
            <a:r>
              <a:rPr lang="en-US" sz="1400" dirty="0"/>
              <a:t> @</a:t>
            </a:r>
          </a:p>
          <a:p>
            <a:r>
              <a:rPr lang="en-US" sz="1400" dirty="0"/>
              <a:t>l2 [srca-a11]34:44</a:t>
            </a:r>
          </a:p>
          <a:p>
            <a:r>
              <a:rPr lang="en-US" sz="1400" dirty="0"/>
              <a:t>l1 [srca-a12]34:44</a:t>
            </a:r>
          </a:p>
          <a:p>
            <a:r>
              <a:rPr lang="en-US" sz="1400" dirty="0"/>
              <a:t>l1 [srca-a13]34:44</a:t>
            </a:r>
          </a:p>
          <a:p>
            <a:r>
              <a:rPr lang="en-US" sz="1400" dirty="0"/>
              <a:t>l1 [srca-a14]34:44</a:t>
            </a:r>
          </a:p>
          <a:p>
            <a:r>
              <a:rPr lang="en-US" sz="1400" dirty="0"/>
              <a:t>l1 [srca-a15]34:44</a:t>
            </a:r>
          </a:p>
          <a:p>
            <a:r>
              <a:rPr lang="en-US" sz="1400" dirty="0"/>
              <a:t>l2  [srca-a21]34:44</a:t>
            </a:r>
          </a:p>
          <a:p>
            <a:r>
              <a:rPr lang="en-US" sz="1400" dirty="0"/>
              <a:t>l1 [srca-a22]34:44</a:t>
            </a:r>
          </a:p>
          <a:p>
            <a:r>
              <a:rPr lang="en-US" sz="1400" dirty="0"/>
              <a:t>l1 [srca-a23]34:44</a:t>
            </a:r>
          </a:p>
          <a:p>
            <a:r>
              <a:rPr lang="en-US" sz="1400" dirty="0"/>
              <a:t>l1 [srca-a24]34:44</a:t>
            </a:r>
          </a:p>
          <a:p>
            <a:r>
              <a:rPr lang="en-US" sz="1400" dirty="0"/>
              <a:t>l1 [srca-a25]34:44</a:t>
            </a:r>
          </a:p>
        </p:txBody>
      </p:sp>
      <p:sp>
        <p:nvSpPr>
          <p:cNvPr id="12" name="TextBox 11">
            <a:extLst>
              <a:ext uri="{FF2B5EF4-FFF2-40B4-BE49-F238E27FC236}">
                <a16:creationId xmlns:a16="http://schemas.microsoft.com/office/drawing/2014/main" id="{4BE2B79A-E2D1-4780-8219-EE7C6B6EA636}"/>
              </a:ext>
            </a:extLst>
          </p:cNvPr>
          <p:cNvSpPr txBox="1"/>
          <p:nvPr/>
        </p:nvSpPr>
        <p:spPr>
          <a:xfrm>
            <a:off x="5617880" y="840953"/>
            <a:ext cx="2198359" cy="369332"/>
          </a:xfrm>
          <a:prstGeom prst="rect">
            <a:avLst/>
          </a:prstGeom>
          <a:noFill/>
        </p:spPr>
        <p:txBody>
          <a:bodyPr wrap="none" rtlCol="0">
            <a:spAutoFit/>
          </a:bodyPr>
          <a:lstStyle/>
          <a:p>
            <a:r>
              <a:rPr lang="en-US" b="1" dirty="0" err="1">
                <a:solidFill>
                  <a:schemeClr val="tx2"/>
                </a:solidFill>
              </a:rPr>
              <a:t>PestExchange.ins</a:t>
            </a:r>
            <a:r>
              <a:rPr lang="en-US" b="1" dirty="0">
                <a:solidFill>
                  <a:schemeClr val="tx2"/>
                </a:solidFill>
              </a:rPr>
              <a:t> File</a:t>
            </a:r>
          </a:p>
        </p:txBody>
      </p:sp>
      <p:sp>
        <p:nvSpPr>
          <p:cNvPr id="13" name="TextBox 12">
            <a:extLst>
              <a:ext uri="{FF2B5EF4-FFF2-40B4-BE49-F238E27FC236}">
                <a16:creationId xmlns:a16="http://schemas.microsoft.com/office/drawing/2014/main" id="{C1170027-EDFA-478C-B078-5DCD55C73371}"/>
              </a:ext>
            </a:extLst>
          </p:cNvPr>
          <p:cNvSpPr txBox="1"/>
          <p:nvPr/>
        </p:nvSpPr>
        <p:spPr>
          <a:xfrm>
            <a:off x="371475" y="3978246"/>
            <a:ext cx="3829050" cy="523220"/>
          </a:xfrm>
          <a:prstGeom prst="rect">
            <a:avLst/>
          </a:prstGeom>
          <a:noFill/>
          <a:ln>
            <a:solidFill>
              <a:srgbClr val="FF0000"/>
            </a:solidFill>
          </a:ln>
        </p:spPr>
        <p:txBody>
          <a:bodyPr wrap="square" rtlCol="0">
            <a:spAutoFit/>
          </a:bodyPr>
          <a:lstStyle/>
          <a:p>
            <a:r>
              <a:rPr lang="en-US" sz="1400" dirty="0">
                <a:solidFill>
                  <a:srgbClr val="FF0000"/>
                </a:solidFill>
              </a:rPr>
              <a:t>Generated by </a:t>
            </a:r>
            <a:r>
              <a:rPr lang="en-US" sz="1400" dirty="0" err="1">
                <a:solidFill>
                  <a:srgbClr val="FF0000"/>
                </a:solidFill>
              </a:rPr>
              <a:t>CrunchTope</a:t>
            </a:r>
            <a:r>
              <a:rPr lang="en-US" sz="1400" dirty="0">
                <a:solidFill>
                  <a:srgbClr val="FF0000"/>
                </a:solidFill>
              </a:rPr>
              <a:t> per instructions in </a:t>
            </a:r>
            <a:r>
              <a:rPr lang="en-US" sz="1400" dirty="0">
                <a:solidFill>
                  <a:srgbClr val="FF0000"/>
                </a:solidFill>
                <a:latin typeface="Courier New" panose="02070309020205020404" pitchFamily="49" charset="0"/>
                <a:cs typeface="Courier New" panose="02070309020205020404" pitchFamily="49" charset="0"/>
              </a:rPr>
              <a:t>BatchNoGmin.in </a:t>
            </a:r>
            <a:r>
              <a:rPr lang="en-US" sz="1400" dirty="0">
                <a:solidFill>
                  <a:srgbClr val="FF0000"/>
                </a:solidFill>
              </a:rPr>
              <a:t>file</a:t>
            </a:r>
          </a:p>
        </p:txBody>
      </p:sp>
      <p:sp>
        <p:nvSpPr>
          <p:cNvPr id="14" name="Rectangle 13">
            <a:extLst>
              <a:ext uri="{FF2B5EF4-FFF2-40B4-BE49-F238E27FC236}">
                <a16:creationId xmlns:a16="http://schemas.microsoft.com/office/drawing/2014/main" id="{B50A0B61-524D-4C7C-B528-B9D761CC6088}"/>
              </a:ext>
            </a:extLst>
          </p:cNvPr>
          <p:cNvSpPr/>
          <p:nvPr/>
        </p:nvSpPr>
        <p:spPr>
          <a:xfrm>
            <a:off x="178595" y="5095919"/>
            <a:ext cx="4071937" cy="1200329"/>
          </a:xfrm>
          <a:prstGeom prst="rect">
            <a:avLst/>
          </a:prstGeom>
          <a:ln>
            <a:solidFill>
              <a:schemeClr val="tx1"/>
            </a:solidFill>
          </a:ln>
        </p:spPr>
        <p:txBody>
          <a:bodyPr wrap="square">
            <a:spAutoFit/>
          </a:bodyPr>
          <a:lstStyle/>
          <a:p>
            <a:r>
              <a:rPr lang="en-US" sz="1200" dirty="0"/>
              <a:t>'Sr-XB8814-2' 2  1.0 'Sr++' 2.0 'XB8814-2'         0.00          0.000</a:t>
            </a:r>
          </a:p>
          <a:p>
            <a:r>
              <a:rPr lang="en-US" sz="1200" dirty="0"/>
              <a:t>'Ca-XB8814-2' 2  1.0 'Ca++' 2.0 'XB8814-2'       </a:t>
            </a:r>
            <a:r>
              <a:rPr lang="en-US" sz="1200" dirty="0">
                <a:solidFill>
                  <a:srgbClr val="FF0000"/>
                </a:solidFill>
              </a:rPr>
              <a:t>#k2a      #  </a:t>
            </a:r>
            <a:r>
              <a:rPr lang="en-US" sz="1200" dirty="0"/>
              <a:t>0.000</a:t>
            </a:r>
          </a:p>
          <a:p>
            <a:r>
              <a:rPr lang="en-US" sz="1200" dirty="0"/>
              <a:t>'Na-XB8814-2' 2  1.0 'Na+' 1.0 'XB8814-2'        </a:t>
            </a:r>
            <a:r>
              <a:rPr lang="en-US" sz="1200" dirty="0">
                <a:solidFill>
                  <a:srgbClr val="FF0000"/>
                </a:solidFill>
              </a:rPr>
              <a:t>#k2b      #  </a:t>
            </a:r>
            <a:r>
              <a:rPr lang="en-US" sz="1200" dirty="0"/>
              <a:t>0.000</a:t>
            </a:r>
          </a:p>
          <a:p>
            <a:r>
              <a:rPr lang="en-US" sz="1200" dirty="0"/>
              <a:t>'Mg-XB8814-2' 2  1.0 'Mg++' 2.0 'XB8814-2'    </a:t>
            </a:r>
            <a:r>
              <a:rPr lang="en-US" sz="1200" dirty="0">
                <a:solidFill>
                  <a:srgbClr val="FF0000"/>
                </a:solidFill>
              </a:rPr>
              <a:t>#k2c      #   </a:t>
            </a:r>
            <a:r>
              <a:rPr lang="en-US" sz="1200" dirty="0"/>
              <a:t>0.000</a:t>
            </a:r>
          </a:p>
          <a:p>
            <a:r>
              <a:rPr lang="en-US" sz="1200" dirty="0"/>
              <a:t>'K-XB8814-2' 2  1.0 'K+' 1.0 'XB8814-2</a:t>
            </a:r>
            <a:r>
              <a:rPr lang="en-US" sz="1200" dirty="0">
                <a:solidFill>
                  <a:srgbClr val="FF0000"/>
                </a:solidFill>
              </a:rPr>
              <a:t>'             #k2d      #  </a:t>
            </a:r>
            <a:r>
              <a:rPr lang="en-US" sz="1200" dirty="0"/>
              <a:t>0.000</a:t>
            </a:r>
          </a:p>
          <a:p>
            <a:r>
              <a:rPr lang="en-US" sz="1200" dirty="0"/>
              <a:t>End of exchange</a:t>
            </a:r>
          </a:p>
        </p:txBody>
      </p:sp>
      <p:sp>
        <p:nvSpPr>
          <p:cNvPr id="15" name="Rectangle 14">
            <a:extLst>
              <a:ext uri="{FF2B5EF4-FFF2-40B4-BE49-F238E27FC236}">
                <a16:creationId xmlns:a16="http://schemas.microsoft.com/office/drawing/2014/main" id="{0FA4557C-24ED-4AEB-A074-E76D6DFCC264}"/>
              </a:ext>
            </a:extLst>
          </p:cNvPr>
          <p:cNvSpPr/>
          <p:nvPr/>
        </p:nvSpPr>
        <p:spPr>
          <a:xfrm>
            <a:off x="4507764" y="5095919"/>
            <a:ext cx="4382781" cy="1200329"/>
          </a:xfrm>
          <a:prstGeom prst="rect">
            <a:avLst/>
          </a:prstGeom>
          <a:ln>
            <a:solidFill>
              <a:schemeClr val="tx1"/>
            </a:solidFill>
          </a:ln>
        </p:spPr>
        <p:txBody>
          <a:bodyPr wrap="square">
            <a:spAutoFit/>
          </a:bodyPr>
          <a:lstStyle/>
          <a:p>
            <a:r>
              <a:rPr lang="en-US" sz="1200" dirty="0"/>
              <a:t>'Sr-XB8814-2' 2  1.0 'Sr++' 2.0 'XB8814-2'           0.00                  0.000</a:t>
            </a:r>
          </a:p>
          <a:p>
            <a:r>
              <a:rPr lang="en-US" sz="1200" dirty="0"/>
              <a:t>'Ca-XB8814-2' 2  1.0 'Ca++' 2.0 'XB8814-2'        .0918334263    0.000</a:t>
            </a:r>
          </a:p>
          <a:p>
            <a:r>
              <a:rPr lang="en-US" sz="1200" dirty="0"/>
              <a:t>'Na-XB8814-2' 2  1.0 'Na+' 1.0 'XB8814-2'         -.909927443     0.000</a:t>
            </a:r>
          </a:p>
          <a:p>
            <a:r>
              <a:rPr lang="en-US" sz="1200" dirty="0"/>
              <a:t>'Mg-XB8814-2' 2  1.0 'Mg++' 2.0 'XB8814-2'      .1465642933   0.000</a:t>
            </a:r>
          </a:p>
          <a:p>
            <a:r>
              <a:rPr lang="en-US" sz="1200" dirty="0"/>
              <a:t>'K-XB8814-2' 2  1.0 'K+' 1.0 'XB8814-2'               -1.88939379    0.000</a:t>
            </a:r>
          </a:p>
          <a:p>
            <a:r>
              <a:rPr lang="en-US" sz="1200" dirty="0"/>
              <a:t>End of exchange</a:t>
            </a:r>
          </a:p>
        </p:txBody>
      </p:sp>
      <p:sp>
        <p:nvSpPr>
          <p:cNvPr id="16" name="Title 1">
            <a:extLst>
              <a:ext uri="{FF2B5EF4-FFF2-40B4-BE49-F238E27FC236}">
                <a16:creationId xmlns:a16="http://schemas.microsoft.com/office/drawing/2014/main" id="{C2156605-623E-48B3-8626-D4D96167C883}"/>
              </a:ext>
            </a:extLst>
          </p:cNvPr>
          <p:cNvSpPr txBox="1">
            <a:spLocks/>
          </p:cNvSpPr>
          <p:nvPr/>
        </p:nvSpPr>
        <p:spPr>
          <a:xfrm>
            <a:off x="53789" y="103449"/>
            <a:ext cx="8936530" cy="730827"/>
          </a:xfrm>
          <a:prstGeom prst="rect">
            <a:avLst/>
          </a:prstGeom>
        </p:spPr>
        <p:txBody>
          <a:bodyPr>
            <a:normAutofit fontScale="85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dirty="0"/>
              <a:t>Exercise 12: Inverse Modeling with PEST-</a:t>
            </a:r>
            <a:r>
              <a:rPr lang="en-US" sz="3600" b="1" dirty="0" err="1"/>
              <a:t>CrunchFlow</a:t>
            </a:r>
            <a:endParaRPr lang="en-US" sz="3600" b="1" dirty="0"/>
          </a:p>
        </p:txBody>
      </p:sp>
      <p:sp>
        <p:nvSpPr>
          <p:cNvPr id="17" name="TextBox 16">
            <a:extLst>
              <a:ext uri="{FF2B5EF4-FFF2-40B4-BE49-F238E27FC236}">
                <a16:creationId xmlns:a16="http://schemas.microsoft.com/office/drawing/2014/main" id="{029BD4D4-019E-4C26-88B0-7531413F6795}"/>
              </a:ext>
            </a:extLst>
          </p:cNvPr>
          <p:cNvSpPr txBox="1"/>
          <p:nvPr/>
        </p:nvSpPr>
        <p:spPr>
          <a:xfrm>
            <a:off x="1158767" y="828039"/>
            <a:ext cx="2254463" cy="369332"/>
          </a:xfrm>
          <a:prstGeom prst="rect">
            <a:avLst/>
          </a:prstGeom>
          <a:noFill/>
        </p:spPr>
        <p:txBody>
          <a:bodyPr wrap="none" rtlCol="0">
            <a:spAutoFit/>
          </a:bodyPr>
          <a:lstStyle/>
          <a:p>
            <a:r>
              <a:rPr lang="en-US" b="1" dirty="0" err="1">
                <a:solidFill>
                  <a:schemeClr val="tx2"/>
                </a:solidFill>
              </a:rPr>
              <a:t>PestExchange.out</a:t>
            </a:r>
            <a:r>
              <a:rPr lang="en-US" b="1" dirty="0">
                <a:solidFill>
                  <a:schemeClr val="tx2"/>
                </a:solidFill>
              </a:rPr>
              <a:t> File</a:t>
            </a:r>
          </a:p>
        </p:txBody>
      </p:sp>
      <p:sp>
        <p:nvSpPr>
          <p:cNvPr id="18" name="TextBox 17">
            <a:extLst>
              <a:ext uri="{FF2B5EF4-FFF2-40B4-BE49-F238E27FC236}">
                <a16:creationId xmlns:a16="http://schemas.microsoft.com/office/drawing/2014/main" id="{DE8A3BCB-E07B-453A-B049-118D3511F7C9}"/>
              </a:ext>
            </a:extLst>
          </p:cNvPr>
          <p:cNvSpPr txBox="1"/>
          <p:nvPr/>
        </p:nvSpPr>
        <p:spPr>
          <a:xfrm>
            <a:off x="5163377" y="4707475"/>
            <a:ext cx="2977033" cy="369332"/>
          </a:xfrm>
          <a:prstGeom prst="rect">
            <a:avLst/>
          </a:prstGeom>
          <a:noFill/>
        </p:spPr>
        <p:txBody>
          <a:bodyPr wrap="none" rtlCol="0">
            <a:spAutoFit/>
          </a:bodyPr>
          <a:lstStyle/>
          <a:p>
            <a:r>
              <a:rPr lang="en-US" b="1" dirty="0">
                <a:solidFill>
                  <a:schemeClr val="tx2"/>
                </a:solidFill>
              </a:rPr>
              <a:t>Datacom-</a:t>
            </a:r>
            <a:r>
              <a:rPr lang="en-US" b="1" dirty="0" err="1">
                <a:solidFill>
                  <a:schemeClr val="tx2"/>
                </a:solidFill>
              </a:rPr>
              <a:t>SrExchange.dbs</a:t>
            </a:r>
            <a:r>
              <a:rPr lang="en-US" b="1" dirty="0">
                <a:solidFill>
                  <a:schemeClr val="tx2"/>
                </a:solidFill>
              </a:rPr>
              <a:t> File</a:t>
            </a:r>
          </a:p>
        </p:txBody>
      </p:sp>
    </p:spTree>
    <p:extLst>
      <p:ext uri="{BB962C8B-B14F-4D97-AF65-F5344CB8AC3E}">
        <p14:creationId xmlns:p14="http://schemas.microsoft.com/office/powerpoint/2010/main" val="1829933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ppt_x"/>
                                          </p:val>
                                        </p:tav>
                                        <p:tav tm="100000">
                                          <p:val>
                                            <p:strVal val="#ppt_x"/>
                                          </p:val>
                                        </p:tav>
                                      </p:tavLst>
                                    </p:anim>
                                    <p:anim calcmode="lin" valueType="num">
                                      <p:cBhvr additive="base">
                                        <p:cTn id="40" dur="500" fill="hold"/>
                                        <p:tgtEl>
                                          <p:spTgt spid="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ppt_x"/>
                                          </p:val>
                                        </p:tav>
                                        <p:tav tm="100000">
                                          <p:val>
                                            <p:strVal val="#ppt_x"/>
                                          </p:val>
                                        </p:tav>
                                      </p:tavLst>
                                    </p:anim>
                                    <p:anim calcmode="lin" valueType="num">
                                      <p:cBhvr additive="base">
                                        <p:cTn id="5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animBg="1"/>
      <p:bldP spid="6" grpId="0" animBg="1"/>
      <p:bldP spid="9" grpId="0" animBg="1"/>
      <p:bldP spid="12" grpId="0"/>
      <p:bldP spid="13" grpId="0" animBg="1"/>
      <p:bldP spid="14" grpId="0" animBg="1"/>
      <p:bldP spid="15" grpId="0" animBg="1"/>
      <p:bldP spid="17" grpId="0"/>
      <p:bldP spid="18"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CD6AC94-72E7-4904-B30A-E38347871FFE}"/>
              </a:ext>
            </a:extLst>
          </p:cNvPr>
          <p:cNvSpPr/>
          <p:nvPr/>
        </p:nvSpPr>
        <p:spPr>
          <a:xfrm>
            <a:off x="107158" y="1233190"/>
            <a:ext cx="4164806" cy="3816429"/>
          </a:xfrm>
          <a:prstGeom prst="rect">
            <a:avLst/>
          </a:prstGeom>
          <a:ln>
            <a:solidFill>
              <a:schemeClr val="tx1"/>
            </a:solidFill>
          </a:ln>
        </p:spPr>
        <p:txBody>
          <a:bodyPr wrap="square">
            <a:spAutoFit/>
          </a:bodyPr>
          <a:lstStyle/>
          <a:p>
            <a:r>
              <a:rPr lang="en-US" sz="1200" dirty="0"/>
              <a:t> OPTIMISATION RESULTS</a:t>
            </a:r>
          </a:p>
          <a:p>
            <a:endParaRPr lang="en-US" sz="1200" dirty="0"/>
          </a:p>
          <a:p>
            <a:r>
              <a:rPr lang="en-US" sz="1200" dirty="0"/>
              <a:t> Parameters -----&gt;</a:t>
            </a:r>
          </a:p>
          <a:p>
            <a:endParaRPr lang="en-US" sz="1200" dirty="0"/>
          </a:p>
          <a:p>
            <a:r>
              <a:rPr lang="en-US" sz="1200" dirty="0"/>
              <a:t> Parameter        Estimated         95% percent confidence limits</a:t>
            </a:r>
          </a:p>
          <a:p>
            <a:r>
              <a:rPr lang="en-US" sz="1200" dirty="0"/>
              <a:t>                  value             lower limit       upper limit</a:t>
            </a:r>
          </a:p>
          <a:p>
            <a:r>
              <a:rPr lang="en-US" sz="1200" dirty="0"/>
              <a:t>  </a:t>
            </a:r>
            <a:r>
              <a:rPr lang="en-US" sz="1200" dirty="0">
                <a:solidFill>
                  <a:srgbClr val="FF0000"/>
                </a:solidFill>
              </a:rPr>
              <a:t>k2a            9.183343E-02       </a:t>
            </a:r>
            <a:r>
              <a:rPr lang="en-US" sz="1200" dirty="0"/>
              <a:t>8.310404E-02      0.100563    </a:t>
            </a:r>
          </a:p>
          <a:p>
            <a:r>
              <a:rPr lang="en-US" sz="1200" dirty="0"/>
              <a:t>  </a:t>
            </a:r>
            <a:r>
              <a:rPr lang="en-US" sz="1200" dirty="0">
                <a:solidFill>
                  <a:srgbClr val="FF0000"/>
                </a:solidFill>
              </a:rPr>
              <a:t>k2b</a:t>
            </a:r>
            <a:r>
              <a:rPr lang="en-US" sz="1200" dirty="0"/>
              <a:t>           </a:t>
            </a:r>
            <a:r>
              <a:rPr lang="en-US" sz="1200" dirty="0">
                <a:solidFill>
                  <a:srgbClr val="FF0000"/>
                </a:solidFill>
              </a:rPr>
              <a:t>-0.909927           </a:t>
            </a:r>
            <a:r>
              <a:rPr lang="en-US" sz="1200" dirty="0"/>
              <a:t>-1.47566         -0.344194    </a:t>
            </a:r>
          </a:p>
          <a:p>
            <a:r>
              <a:rPr lang="en-US" sz="1200" dirty="0"/>
              <a:t>  </a:t>
            </a:r>
            <a:r>
              <a:rPr lang="en-US" sz="1200" dirty="0">
                <a:solidFill>
                  <a:srgbClr val="FF0000"/>
                </a:solidFill>
              </a:rPr>
              <a:t>k2c            0.146564           </a:t>
            </a:r>
            <a:r>
              <a:rPr lang="en-US" sz="1200" dirty="0"/>
              <a:t>0.127452          0.165677    </a:t>
            </a:r>
          </a:p>
          <a:p>
            <a:r>
              <a:rPr lang="en-US" sz="1200" dirty="0"/>
              <a:t>  </a:t>
            </a:r>
            <a:r>
              <a:rPr lang="en-US" sz="1200" dirty="0">
                <a:solidFill>
                  <a:srgbClr val="FF0000"/>
                </a:solidFill>
              </a:rPr>
              <a:t>k2d            -1.88939           </a:t>
            </a:r>
            <a:r>
              <a:rPr lang="en-US" sz="1200" dirty="0"/>
              <a:t>-1.96078          -1.81801    </a:t>
            </a:r>
          </a:p>
          <a:p>
            <a:endParaRPr lang="en-US" sz="1200" dirty="0"/>
          </a:p>
          <a:p>
            <a:r>
              <a:rPr lang="en-US" sz="1200" dirty="0"/>
              <a:t> Note: confidence limits provide only an indication of parameter uncertainty.</a:t>
            </a:r>
          </a:p>
          <a:p>
            <a:r>
              <a:rPr lang="en-US" sz="1200" dirty="0"/>
              <a:t>       They rely on a linearity assumption which  may not extend as far in </a:t>
            </a:r>
          </a:p>
          <a:p>
            <a:r>
              <a:rPr lang="en-US" sz="1200" dirty="0"/>
              <a:t>       parameter space as the confidence limits themselves - see PEST manual.</a:t>
            </a:r>
          </a:p>
          <a:p>
            <a:endParaRPr lang="en-US" sz="1200" dirty="0"/>
          </a:p>
          <a:p>
            <a:r>
              <a:rPr lang="en-US" sz="1200" dirty="0"/>
              <a:t> See file </a:t>
            </a:r>
            <a:r>
              <a:rPr lang="en-US" sz="1200" dirty="0" err="1"/>
              <a:t>batchnogmin.sen</a:t>
            </a:r>
            <a:r>
              <a:rPr lang="en-US" sz="1200" dirty="0"/>
              <a:t> for parameter sensitivities.</a:t>
            </a:r>
          </a:p>
          <a:p>
            <a:endParaRPr lang="en-US" sz="1400" dirty="0"/>
          </a:p>
        </p:txBody>
      </p:sp>
      <p:sp>
        <p:nvSpPr>
          <p:cNvPr id="4" name="Rectangle 3">
            <a:extLst>
              <a:ext uri="{FF2B5EF4-FFF2-40B4-BE49-F238E27FC236}">
                <a16:creationId xmlns:a16="http://schemas.microsoft.com/office/drawing/2014/main" id="{D63A9361-4F99-4DDF-96B0-619A64E6AE8C}"/>
              </a:ext>
            </a:extLst>
          </p:cNvPr>
          <p:cNvSpPr/>
          <p:nvPr/>
        </p:nvSpPr>
        <p:spPr>
          <a:xfrm>
            <a:off x="4336254" y="1233190"/>
            <a:ext cx="4700588" cy="2308324"/>
          </a:xfrm>
          <a:prstGeom prst="rect">
            <a:avLst/>
          </a:prstGeom>
          <a:ln>
            <a:solidFill>
              <a:schemeClr val="tx1"/>
            </a:solidFill>
          </a:ln>
        </p:spPr>
        <p:txBody>
          <a:bodyPr wrap="square">
            <a:spAutoFit/>
          </a:bodyPr>
          <a:lstStyle/>
          <a:p>
            <a:r>
              <a:rPr lang="pt-BR" sz="1200" dirty="0"/>
              <a:t> Observation            Measured       Calculated     Residual       Weight     </a:t>
            </a:r>
          </a:p>
          <a:p>
            <a:r>
              <a:rPr lang="pt-BR" sz="1200" dirty="0"/>
              <a:t>                        value          value</a:t>
            </a:r>
          </a:p>
          <a:p>
            <a:r>
              <a:rPr lang="pt-BR" sz="1200" dirty="0"/>
              <a:t> srca-a11               0.00000       0.182780      -0.182780        1.000          </a:t>
            </a:r>
          </a:p>
          <a:p>
            <a:r>
              <a:rPr lang="pt-BR" sz="1200" dirty="0"/>
              <a:t> srca-a12               0.00000       0.642980      -0.642980        1.000         </a:t>
            </a:r>
          </a:p>
          <a:p>
            <a:r>
              <a:rPr lang="pt-BR" sz="1200" dirty="0"/>
              <a:t> srca-a13               0.00000       4.879100E-02  -4.879100E-02    1.000           </a:t>
            </a:r>
          </a:p>
          <a:p>
            <a:r>
              <a:rPr lang="pt-BR" sz="1200" dirty="0"/>
              <a:t> srca-a14               42.3700        41.4950       0.875000        1.000          </a:t>
            </a:r>
          </a:p>
          <a:p>
            <a:r>
              <a:rPr lang="pt-BR" sz="1200" dirty="0"/>
              <a:t> srca-a15              5.000000E-02   3.007100E-02   1.992900E-02    1.000         </a:t>
            </a:r>
          </a:p>
          <a:p>
            <a:r>
              <a:rPr lang="pt-BR" sz="1200" dirty="0"/>
              <a:t> srca-a21               1.19000        1.13990       5.010000E-02    1.000           </a:t>
            </a:r>
          </a:p>
          <a:p>
            <a:r>
              <a:rPr lang="pt-BR" sz="1200" dirty="0"/>
              <a:t> srca-a22              0.560000        1.01310      -0.453100        1.000           </a:t>
            </a:r>
          </a:p>
          <a:p>
            <a:r>
              <a:rPr lang="pt-BR" sz="1200" dirty="0"/>
              <a:t> srca-a23              0.370000       4.809500E-02   0.321905        1.000           </a:t>
            </a:r>
          </a:p>
          <a:p>
            <a:r>
              <a:rPr lang="pt-BR" sz="1200" dirty="0"/>
              <a:t> srca-a24               40.5000        40.3920       0.108000        1.000           </a:t>
            </a:r>
          </a:p>
          <a:p>
            <a:r>
              <a:rPr lang="pt-BR" sz="1200" dirty="0"/>
              <a:t> srca-a25               0.00000       6.836400E-03  -6.836400E-03    1.000 </a:t>
            </a:r>
            <a:endParaRPr lang="en-US" sz="1200" dirty="0"/>
          </a:p>
        </p:txBody>
      </p:sp>
      <p:sp>
        <p:nvSpPr>
          <p:cNvPr id="5" name="TextBox 4">
            <a:extLst>
              <a:ext uri="{FF2B5EF4-FFF2-40B4-BE49-F238E27FC236}">
                <a16:creationId xmlns:a16="http://schemas.microsoft.com/office/drawing/2014/main" id="{618EAECC-057D-4174-AFF1-1F8A0002EF90}"/>
              </a:ext>
            </a:extLst>
          </p:cNvPr>
          <p:cNvSpPr txBox="1"/>
          <p:nvPr/>
        </p:nvSpPr>
        <p:spPr>
          <a:xfrm>
            <a:off x="3324927" y="863858"/>
            <a:ext cx="2251257" cy="369332"/>
          </a:xfrm>
          <a:prstGeom prst="rect">
            <a:avLst/>
          </a:prstGeom>
          <a:noFill/>
        </p:spPr>
        <p:txBody>
          <a:bodyPr wrap="none" rtlCol="0">
            <a:spAutoFit/>
          </a:bodyPr>
          <a:lstStyle/>
          <a:p>
            <a:r>
              <a:rPr lang="en-US" b="1" dirty="0" err="1">
                <a:solidFill>
                  <a:schemeClr val="tx2"/>
                </a:solidFill>
              </a:rPr>
              <a:t>BatchNoGmin.rec</a:t>
            </a:r>
            <a:r>
              <a:rPr lang="en-US" b="1" dirty="0">
                <a:solidFill>
                  <a:schemeClr val="tx2"/>
                </a:solidFill>
              </a:rPr>
              <a:t> File</a:t>
            </a:r>
          </a:p>
        </p:txBody>
      </p:sp>
      <p:sp>
        <p:nvSpPr>
          <p:cNvPr id="6" name="Title 1">
            <a:extLst>
              <a:ext uri="{FF2B5EF4-FFF2-40B4-BE49-F238E27FC236}">
                <a16:creationId xmlns:a16="http://schemas.microsoft.com/office/drawing/2014/main" id="{AF674D91-B0D6-4808-A351-1C83478C60D1}"/>
              </a:ext>
            </a:extLst>
          </p:cNvPr>
          <p:cNvSpPr txBox="1">
            <a:spLocks/>
          </p:cNvSpPr>
          <p:nvPr/>
        </p:nvSpPr>
        <p:spPr>
          <a:xfrm>
            <a:off x="53789" y="103449"/>
            <a:ext cx="8936530" cy="730827"/>
          </a:xfrm>
          <a:prstGeom prst="rect">
            <a:avLst/>
          </a:prstGeom>
        </p:spPr>
        <p:txBody>
          <a:bodyPr>
            <a:normAutofit fontScale="85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dirty="0"/>
              <a:t>Exercise 12: Inverse Modeling with PEST-</a:t>
            </a:r>
            <a:r>
              <a:rPr lang="en-US" sz="3600" b="1" dirty="0" err="1"/>
              <a:t>CrunchFlow</a:t>
            </a:r>
            <a:endParaRPr lang="en-US" sz="3600" b="1" dirty="0"/>
          </a:p>
        </p:txBody>
      </p:sp>
      <p:sp>
        <p:nvSpPr>
          <p:cNvPr id="7" name="TextBox 6">
            <a:extLst>
              <a:ext uri="{FF2B5EF4-FFF2-40B4-BE49-F238E27FC236}">
                <a16:creationId xmlns:a16="http://schemas.microsoft.com/office/drawing/2014/main" id="{03A8DB3A-DA38-4E74-9A67-9B616B39B9F0}"/>
              </a:ext>
            </a:extLst>
          </p:cNvPr>
          <p:cNvSpPr txBox="1"/>
          <p:nvPr/>
        </p:nvSpPr>
        <p:spPr>
          <a:xfrm>
            <a:off x="1485899" y="5639097"/>
            <a:ext cx="6659772" cy="369332"/>
          </a:xfrm>
          <a:prstGeom prst="rect">
            <a:avLst/>
          </a:prstGeom>
          <a:noFill/>
        </p:spPr>
        <p:txBody>
          <a:bodyPr wrap="none" rtlCol="0">
            <a:spAutoFit/>
          </a:bodyPr>
          <a:lstStyle/>
          <a:p>
            <a:r>
              <a:rPr lang="en-US" b="1" dirty="0">
                <a:solidFill>
                  <a:srgbClr val="FF0000"/>
                </a:solidFill>
              </a:rPr>
              <a:t>Find summary of optimization results in *.rec file generated by PEST</a:t>
            </a:r>
          </a:p>
        </p:txBody>
      </p:sp>
    </p:spTree>
    <p:extLst>
      <p:ext uri="{BB962C8B-B14F-4D97-AF65-F5344CB8AC3E}">
        <p14:creationId xmlns:p14="http://schemas.microsoft.com/office/powerpoint/2010/main" val="2320643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8" name="Rectangle 4"/>
          <p:cNvSpPr>
            <a:spLocks noGrp="1" noChangeArrowheads="1"/>
          </p:cNvSpPr>
          <p:nvPr>
            <p:ph type="title"/>
          </p:nvPr>
        </p:nvSpPr>
        <p:spPr/>
        <p:txBody>
          <a:bodyPr>
            <a:noAutofit/>
          </a:bodyPr>
          <a:lstStyle/>
          <a:p>
            <a:r>
              <a:rPr lang="en-US" altLang="en-US" sz="3600" b="1" dirty="0"/>
              <a:t>Non-Dimensional Numbers</a:t>
            </a:r>
            <a:br>
              <a:rPr lang="en-US" altLang="en-US" sz="3600" b="1" dirty="0"/>
            </a:br>
            <a:r>
              <a:rPr lang="en-US" altLang="en-US" sz="3600" b="1" dirty="0" err="1"/>
              <a:t>Péclet</a:t>
            </a:r>
            <a:r>
              <a:rPr lang="en-US" altLang="en-US" sz="3600" b="1" dirty="0"/>
              <a:t> and </a:t>
            </a:r>
            <a:r>
              <a:rPr lang="en-US" altLang="en-US" sz="3600" b="1" dirty="0" err="1"/>
              <a:t>Damköhler</a:t>
            </a:r>
            <a:endParaRPr lang="en-US" altLang="en-US" sz="3600" b="1" dirty="0"/>
          </a:p>
        </p:txBody>
      </p:sp>
      <p:sp>
        <p:nvSpPr>
          <p:cNvPr id="328710" name="Rectangle 6"/>
          <p:cNvSpPr>
            <a:spLocks noChangeArrowheads="1"/>
          </p:cNvSpPr>
          <p:nvPr/>
        </p:nvSpPr>
        <p:spPr bwMode="auto">
          <a:xfrm>
            <a:off x="0" y="3219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328709" name="Object 5"/>
          <p:cNvGraphicFramePr>
            <a:graphicFrameLocks noChangeAspect="1"/>
          </p:cNvGraphicFramePr>
          <p:nvPr>
            <p:extLst/>
          </p:nvPr>
        </p:nvGraphicFramePr>
        <p:xfrm>
          <a:off x="1791493" y="2120901"/>
          <a:ext cx="5191125" cy="884237"/>
        </p:xfrm>
        <a:graphic>
          <a:graphicData uri="http://schemas.openxmlformats.org/presentationml/2006/ole">
            <mc:AlternateContent xmlns:mc="http://schemas.openxmlformats.org/markup-compatibility/2006">
              <mc:Choice xmlns:v="urn:schemas-microsoft-com:vml" Requires="v">
                <p:oleObj spid="_x0000_s106513" name="Equation" r:id="rId4" imgW="2463800" imgH="419100" progId="Equation.DSMT4">
                  <p:embed/>
                </p:oleObj>
              </mc:Choice>
              <mc:Fallback>
                <p:oleObj name="Equation" r:id="rId4" imgW="2463800" imgH="419100" progId="Equation.DSMT4">
                  <p:embed/>
                  <p:pic>
                    <p:nvPicPr>
                      <p:cNvPr id="328709"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1493" y="2120901"/>
                        <a:ext cx="5191125" cy="884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8712" name="Rectangle 8"/>
          <p:cNvSpPr>
            <a:spLocks noChangeArrowheads="1"/>
          </p:cNvSpPr>
          <p:nvPr/>
        </p:nvSpPr>
        <p:spPr bwMode="auto">
          <a:xfrm>
            <a:off x="0" y="3219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328711" name="Object 7"/>
          <p:cNvGraphicFramePr>
            <a:graphicFrameLocks noChangeAspect="1"/>
          </p:cNvGraphicFramePr>
          <p:nvPr>
            <p:extLst/>
          </p:nvPr>
        </p:nvGraphicFramePr>
        <p:xfrm>
          <a:off x="1859643" y="3805238"/>
          <a:ext cx="5280025" cy="936625"/>
        </p:xfrm>
        <a:graphic>
          <a:graphicData uri="http://schemas.openxmlformats.org/presentationml/2006/ole">
            <mc:AlternateContent xmlns:mc="http://schemas.openxmlformats.org/markup-compatibility/2006">
              <mc:Choice xmlns:v="urn:schemas-microsoft-com:vml" Requires="v">
                <p:oleObj spid="_x0000_s106514" name="Equation" r:id="rId6" imgW="2362200" imgH="419100" progId="Equation.DSMT4">
                  <p:embed/>
                </p:oleObj>
              </mc:Choice>
              <mc:Fallback>
                <p:oleObj name="Equation" r:id="rId6" imgW="2362200" imgH="419100" progId="Equation.DSMT4">
                  <p:embed/>
                  <p:pic>
                    <p:nvPicPr>
                      <p:cNvPr id="328711"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9643" y="3805238"/>
                        <a:ext cx="5280025" cy="936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8714" name="Rectangle 10"/>
          <p:cNvSpPr>
            <a:spLocks noChangeArrowheads="1"/>
          </p:cNvSpPr>
          <p:nvPr/>
        </p:nvSpPr>
        <p:spPr bwMode="auto">
          <a:xfrm>
            <a:off x="0" y="3211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328713" name="Object 9"/>
          <p:cNvGraphicFramePr>
            <a:graphicFrameLocks noChangeAspect="1"/>
          </p:cNvGraphicFramePr>
          <p:nvPr/>
        </p:nvGraphicFramePr>
        <p:xfrm>
          <a:off x="3278188" y="5541963"/>
          <a:ext cx="1862137" cy="787400"/>
        </p:xfrm>
        <a:graphic>
          <a:graphicData uri="http://schemas.openxmlformats.org/presentationml/2006/ole">
            <mc:AlternateContent xmlns:mc="http://schemas.openxmlformats.org/markup-compatibility/2006">
              <mc:Choice xmlns:v="urn:schemas-microsoft-com:vml" Requires="v">
                <p:oleObj spid="_x0000_s106515" name="Equation" r:id="rId8" imgW="1028254" imgH="431613" progId="Equation.DSMT4">
                  <p:embed/>
                </p:oleObj>
              </mc:Choice>
              <mc:Fallback>
                <p:oleObj name="Equation" r:id="rId8" imgW="1028254" imgH="431613" progId="Equation.DSMT4">
                  <p:embed/>
                  <p:pic>
                    <p:nvPicPr>
                      <p:cNvPr id="328713"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78188" y="5541963"/>
                        <a:ext cx="1862137"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8716" name="Rectangle 12"/>
          <p:cNvSpPr>
            <a:spLocks noChangeArrowheads="1"/>
          </p:cNvSpPr>
          <p:nvPr/>
        </p:nvSpPr>
        <p:spPr bwMode="auto">
          <a:xfrm>
            <a:off x="0" y="3211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328715" name="Object 11"/>
          <p:cNvGraphicFramePr>
            <a:graphicFrameLocks noChangeAspect="1"/>
          </p:cNvGraphicFramePr>
          <p:nvPr/>
        </p:nvGraphicFramePr>
        <p:xfrm>
          <a:off x="509588" y="5459413"/>
          <a:ext cx="1747837" cy="846137"/>
        </p:xfrm>
        <a:graphic>
          <a:graphicData uri="http://schemas.openxmlformats.org/presentationml/2006/ole">
            <mc:AlternateContent xmlns:mc="http://schemas.openxmlformats.org/markup-compatibility/2006">
              <mc:Choice xmlns:v="urn:schemas-microsoft-com:vml" Requires="v">
                <p:oleObj spid="_x0000_s106516" name="Equation" r:id="rId10" imgW="901309" imgH="431613" progId="Equation.DSMT4">
                  <p:embed/>
                </p:oleObj>
              </mc:Choice>
              <mc:Fallback>
                <p:oleObj name="Equation" r:id="rId10" imgW="901309" imgH="431613" progId="Equation.DSMT4">
                  <p:embed/>
                  <p:pic>
                    <p:nvPicPr>
                      <p:cNvPr id="328715"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9588" y="5459413"/>
                        <a:ext cx="1747837" cy="846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8718" name="Rectangle 14"/>
          <p:cNvSpPr>
            <a:spLocks noChangeArrowheads="1"/>
          </p:cNvSpPr>
          <p:nvPr/>
        </p:nvSpPr>
        <p:spPr bwMode="auto">
          <a:xfrm>
            <a:off x="0" y="320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328717" name="Object 13"/>
          <p:cNvGraphicFramePr>
            <a:graphicFrameLocks noChangeAspect="1"/>
          </p:cNvGraphicFramePr>
          <p:nvPr/>
        </p:nvGraphicFramePr>
        <p:xfrm>
          <a:off x="6294438" y="5410200"/>
          <a:ext cx="2362200" cy="944563"/>
        </p:xfrm>
        <a:graphic>
          <a:graphicData uri="http://schemas.openxmlformats.org/presentationml/2006/ole">
            <mc:AlternateContent xmlns:mc="http://schemas.openxmlformats.org/markup-compatibility/2006">
              <mc:Choice xmlns:v="urn:schemas-microsoft-com:vml" Requires="v">
                <p:oleObj spid="_x0000_s106517" name="Equation" r:id="rId12" imgW="1143000" imgH="457200" progId="Equation.DSMT4">
                  <p:embed/>
                </p:oleObj>
              </mc:Choice>
              <mc:Fallback>
                <p:oleObj name="Equation" r:id="rId12" imgW="1143000" imgH="457200" progId="Equation.DSMT4">
                  <p:embed/>
                  <p:pic>
                    <p:nvPicPr>
                      <p:cNvPr id="328717" name="Object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94438" y="5410200"/>
                        <a:ext cx="2362200" cy="944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8719" name="Text Box 15"/>
          <p:cNvSpPr txBox="1">
            <a:spLocks noChangeArrowheads="1"/>
          </p:cNvSpPr>
          <p:nvPr/>
        </p:nvSpPr>
        <p:spPr bwMode="auto">
          <a:xfrm>
            <a:off x="357188" y="4948238"/>
            <a:ext cx="200747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err="1">
                <a:solidFill>
                  <a:schemeClr val="tx2"/>
                </a:solidFill>
              </a:rPr>
              <a:t>P</a:t>
            </a:r>
            <a:r>
              <a:rPr lang="en-US" altLang="en-US" sz="2400" dirty="0" err="1">
                <a:solidFill>
                  <a:schemeClr val="tx2"/>
                </a:solidFill>
                <a:cs typeface="Times New Roman" panose="02020603050405020304" pitchFamily="18" charset="0"/>
              </a:rPr>
              <a:t>é</a:t>
            </a:r>
            <a:r>
              <a:rPr lang="en-US" altLang="en-US" sz="2400" dirty="0" err="1">
                <a:solidFill>
                  <a:schemeClr val="tx2"/>
                </a:solidFill>
              </a:rPr>
              <a:t>clet</a:t>
            </a:r>
            <a:r>
              <a:rPr lang="en-US" altLang="en-US" sz="2400" dirty="0">
                <a:solidFill>
                  <a:schemeClr val="tx2"/>
                </a:solidFill>
              </a:rPr>
              <a:t> number</a:t>
            </a:r>
          </a:p>
        </p:txBody>
      </p:sp>
      <p:sp>
        <p:nvSpPr>
          <p:cNvPr id="328720" name="Text Box 16"/>
          <p:cNvSpPr txBox="1">
            <a:spLocks noChangeArrowheads="1"/>
          </p:cNvSpPr>
          <p:nvPr/>
        </p:nvSpPr>
        <p:spPr bwMode="auto">
          <a:xfrm>
            <a:off x="3017838" y="4970463"/>
            <a:ext cx="27384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err="1">
                <a:solidFill>
                  <a:schemeClr val="tx2"/>
                </a:solidFill>
              </a:rPr>
              <a:t>Damk</a:t>
            </a:r>
            <a:r>
              <a:rPr lang="en-US" altLang="en-US" sz="2400" dirty="0" err="1">
                <a:solidFill>
                  <a:schemeClr val="tx2"/>
                </a:solidFill>
                <a:cs typeface="Times New Roman" panose="02020603050405020304" pitchFamily="18" charset="0"/>
              </a:rPr>
              <a:t>ö</a:t>
            </a:r>
            <a:r>
              <a:rPr lang="en-US" altLang="en-US" sz="2400" dirty="0" err="1">
                <a:solidFill>
                  <a:schemeClr val="tx2"/>
                </a:solidFill>
              </a:rPr>
              <a:t>hler</a:t>
            </a:r>
            <a:r>
              <a:rPr lang="en-US" altLang="en-US" sz="2400" dirty="0">
                <a:solidFill>
                  <a:schemeClr val="tx2"/>
                </a:solidFill>
              </a:rPr>
              <a:t> I number</a:t>
            </a:r>
          </a:p>
        </p:txBody>
      </p:sp>
      <p:sp>
        <p:nvSpPr>
          <p:cNvPr id="328721" name="Text Box 17"/>
          <p:cNvSpPr txBox="1">
            <a:spLocks noChangeArrowheads="1"/>
          </p:cNvSpPr>
          <p:nvPr/>
        </p:nvSpPr>
        <p:spPr bwMode="auto">
          <a:xfrm>
            <a:off x="6134100" y="4956175"/>
            <a:ext cx="28400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err="1">
                <a:solidFill>
                  <a:schemeClr val="tx2"/>
                </a:solidFill>
              </a:rPr>
              <a:t>Damk</a:t>
            </a:r>
            <a:r>
              <a:rPr lang="en-US" altLang="en-US" sz="2400" dirty="0" err="1">
                <a:solidFill>
                  <a:schemeClr val="tx2"/>
                </a:solidFill>
                <a:cs typeface="Times New Roman" panose="02020603050405020304" pitchFamily="18" charset="0"/>
              </a:rPr>
              <a:t>ö</a:t>
            </a:r>
            <a:r>
              <a:rPr lang="en-US" altLang="en-US" sz="2400" dirty="0" err="1">
                <a:solidFill>
                  <a:schemeClr val="tx2"/>
                </a:solidFill>
              </a:rPr>
              <a:t>hler</a:t>
            </a:r>
            <a:r>
              <a:rPr lang="en-US" altLang="en-US" sz="2400" dirty="0">
                <a:solidFill>
                  <a:schemeClr val="tx2"/>
                </a:solidFill>
              </a:rPr>
              <a:t> II number</a:t>
            </a:r>
          </a:p>
        </p:txBody>
      </p:sp>
      <p:sp>
        <p:nvSpPr>
          <p:cNvPr id="328722" name="Text Box 18"/>
          <p:cNvSpPr txBox="1">
            <a:spLocks noChangeArrowheads="1"/>
          </p:cNvSpPr>
          <p:nvPr/>
        </p:nvSpPr>
        <p:spPr bwMode="auto">
          <a:xfrm>
            <a:off x="357188" y="3309938"/>
            <a:ext cx="83142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tx2"/>
                </a:solidFill>
              </a:rPr>
              <a:t>Non-dimensional form of advection-dispersion-reaction equation</a:t>
            </a:r>
          </a:p>
        </p:txBody>
      </p:sp>
      <p:sp>
        <p:nvSpPr>
          <p:cNvPr id="328723" name="Text Box 19"/>
          <p:cNvSpPr txBox="1">
            <a:spLocks noChangeArrowheads="1"/>
          </p:cNvSpPr>
          <p:nvPr/>
        </p:nvSpPr>
        <p:spPr bwMode="auto">
          <a:xfrm>
            <a:off x="1851025" y="1589088"/>
            <a:ext cx="513557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tx2"/>
                </a:solidFill>
              </a:rPr>
              <a:t>Advection-dispersion-reaction equation</a:t>
            </a:r>
          </a:p>
        </p:txBody>
      </p:sp>
    </p:spTree>
    <p:extLst>
      <p:ext uri="{BB962C8B-B14F-4D97-AF65-F5344CB8AC3E}">
        <p14:creationId xmlns:p14="http://schemas.microsoft.com/office/powerpoint/2010/main" val="4161236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8723"/>
                                        </p:tgtEl>
                                        <p:attrNameLst>
                                          <p:attrName>style.visibility</p:attrName>
                                        </p:attrNameLst>
                                      </p:cBhvr>
                                      <p:to>
                                        <p:strVal val="visible"/>
                                      </p:to>
                                    </p:set>
                                    <p:anim calcmode="lin" valueType="num">
                                      <p:cBhvr additive="base">
                                        <p:cTn id="7" dur="500" fill="hold"/>
                                        <p:tgtEl>
                                          <p:spTgt spid="328723"/>
                                        </p:tgtEl>
                                        <p:attrNameLst>
                                          <p:attrName>ppt_x</p:attrName>
                                        </p:attrNameLst>
                                      </p:cBhvr>
                                      <p:tavLst>
                                        <p:tav tm="0">
                                          <p:val>
                                            <p:strVal val="#ppt_x"/>
                                          </p:val>
                                        </p:tav>
                                        <p:tav tm="100000">
                                          <p:val>
                                            <p:strVal val="#ppt_x"/>
                                          </p:val>
                                        </p:tav>
                                      </p:tavLst>
                                    </p:anim>
                                    <p:anim calcmode="lin" valueType="num">
                                      <p:cBhvr additive="base">
                                        <p:cTn id="8" dur="500" fill="hold"/>
                                        <p:tgtEl>
                                          <p:spTgt spid="32872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28709"/>
                                        </p:tgtEl>
                                        <p:attrNameLst>
                                          <p:attrName>style.visibility</p:attrName>
                                        </p:attrNameLst>
                                      </p:cBhvr>
                                      <p:to>
                                        <p:strVal val="visible"/>
                                      </p:to>
                                    </p:set>
                                    <p:anim calcmode="lin" valueType="num">
                                      <p:cBhvr additive="base">
                                        <p:cTn id="11" dur="500" fill="hold"/>
                                        <p:tgtEl>
                                          <p:spTgt spid="328709"/>
                                        </p:tgtEl>
                                        <p:attrNameLst>
                                          <p:attrName>ppt_x</p:attrName>
                                        </p:attrNameLst>
                                      </p:cBhvr>
                                      <p:tavLst>
                                        <p:tav tm="0">
                                          <p:val>
                                            <p:strVal val="#ppt_x"/>
                                          </p:val>
                                        </p:tav>
                                        <p:tav tm="100000">
                                          <p:val>
                                            <p:strVal val="#ppt_x"/>
                                          </p:val>
                                        </p:tav>
                                      </p:tavLst>
                                    </p:anim>
                                    <p:anim calcmode="lin" valueType="num">
                                      <p:cBhvr additive="base">
                                        <p:cTn id="12" dur="500" fill="hold"/>
                                        <p:tgtEl>
                                          <p:spTgt spid="32870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28722"/>
                                        </p:tgtEl>
                                        <p:attrNameLst>
                                          <p:attrName>style.visibility</p:attrName>
                                        </p:attrNameLst>
                                      </p:cBhvr>
                                      <p:to>
                                        <p:strVal val="visible"/>
                                      </p:to>
                                    </p:set>
                                    <p:anim calcmode="lin" valueType="num">
                                      <p:cBhvr additive="base">
                                        <p:cTn id="17" dur="500" fill="hold"/>
                                        <p:tgtEl>
                                          <p:spTgt spid="328722"/>
                                        </p:tgtEl>
                                        <p:attrNameLst>
                                          <p:attrName>ppt_x</p:attrName>
                                        </p:attrNameLst>
                                      </p:cBhvr>
                                      <p:tavLst>
                                        <p:tav tm="0">
                                          <p:val>
                                            <p:strVal val="#ppt_x"/>
                                          </p:val>
                                        </p:tav>
                                        <p:tav tm="100000">
                                          <p:val>
                                            <p:strVal val="#ppt_x"/>
                                          </p:val>
                                        </p:tav>
                                      </p:tavLst>
                                    </p:anim>
                                    <p:anim calcmode="lin" valueType="num">
                                      <p:cBhvr additive="base">
                                        <p:cTn id="18" dur="500" fill="hold"/>
                                        <p:tgtEl>
                                          <p:spTgt spid="32872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28711"/>
                                        </p:tgtEl>
                                        <p:attrNameLst>
                                          <p:attrName>style.visibility</p:attrName>
                                        </p:attrNameLst>
                                      </p:cBhvr>
                                      <p:to>
                                        <p:strVal val="visible"/>
                                      </p:to>
                                    </p:set>
                                    <p:anim calcmode="lin" valueType="num">
                                      <p:cBhvr additive="base">
                                        <p:cTn id="21" dur="500" fill="hold"/>
                                        <p:tgtEl>
                                          <p:spTgt spid="328711"/>
                                        </p:tgtEl>
                                        <p:attrNameLst>
                                          <p:attrName>ppt_x</p:attrName>
                                        </p:attrNameLst>
                                      </p:cBhvr>
                                      <p:tavLst>
                                        <p:tav tm="0">
                                          <p:val>
                                            <p:strVal val="#ppt_x"/>
                                          </p:val>
                                        </p:tav>
                                        <p:tav tm="100000">
                                          <p:val>
                                            <p:strVal val="#ppt_x"/>
                                          </p:val>
                                        </p:tav>
                                      </p:tavLst>
                                    </p:anim>
                                    <p:anim calcmode="lin" valueType="num">
                                      <p:cBhvr additive="base">
                                        <p:cTn id="22" dur="500" fill="hold"/>
                                        <p:tgtEl>
                                          <p:spTgt spid="3287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28719"/>
                                        </p:tgtEl>
                                        <p:attrNameLst>
                                          <p:attrName>style.visibility</p:attrName>
                                        </p:attrNameLst>
                                      </p:cBhvr>
                                      <p:to>
                                        <p:strVal val="visible"/>
                                      </p:to>
                                    </p:set>
                                    <p:anim calcmode="lin" valueType="num">
                                      <p:cBhvr additive="base">
                                        <p:cTn id="27" dur="500" fill="hold"/>
                                        <p:tgtEl>
                                          <p:spTgt spid="328719"/>
                                        </p:tgtEl>
                                        <p:attrNameLst>
                                          <p:attrName>ppt_x</p:attrName>
                                        </p:attrNameLst>
                                      </p:cBhvr>
                                      <p:tavLst>
                                        <p:tav tm="0">
                                          <p:val>
                                            <p:strVal val="#ppt_x"/>
                                          </p:val>
                                        </p:tav>
                                        <p:tav tm="100000">
                                          <p:val>
                                            <p:strVal val="#ppt_x"/>
                                          </p:val>
                                        </p:tav>
                                      </p:tavLst>
                                    </p:anim>
                                    <p:anim calcmode="lin" valueType="num">
                                      <p:cBhvr additive="base">
                                        <p:cTn id="28" dur="500" fill="hold"/>
                                        <p:tgtEl>
                                          <p:spTgt spid="32871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28715"/>
                                        </p:tgtEl>
                                        <p:attrNameLst>
                                          <p:attrName>style.visibility</p:attrName>
                                        </p:attrNameLst>
                                      </p:cBhvr>
                                      <p:to>
                                        <p:strVal val="visible"/>
                                      </p:to>
                                    </p:set>
                                    <p:anim calcmode="lin" valueType="num">
                                      <p:cBhvr additive="base">
                                        <p:cTn id="31" dur="500" fill="hold"/>
                                        <p:tgtEl>
                                          <p:spTgt spid="328715"/>
                                        </p:tgtEl>
                                        <p:attrNameLst>
                                          <p:attrName>ppt_x</p:attrName>
                                        </p:attrNameLst>
                                      </p:cBhvr>
                                      <p:tavLst>
                                        <p:tav tm="0">
                                          <p:val>
                                            <p:strVal val="#ppt_x"/>
                                          </p:val>
                                        </p:tav>
                                        <p:tav tm="100000">
                                          <p:val>
                                            <p:strVal val="#ppt_x"/>
                                          </p:val>
                                        </p:tav>
                                      </p:tavLst>
                                    </p:anim>
                                    <p:anim calcmode="lin" valueType="num">
                                      <p:cBhvr additive="base">
                                        <p:cTn id="32" dur="500" fill="hold"/>
                                        <p:tgtEl>
                                          <p:spTgt spid="32871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28720"/>
                                        </p:tgtEl>
                                        <p:attrNameLst>
                                          <p:attrName>style.visibility</p:attrName>
                                        </p:attrNameLst>
                                      </p:cBhvr>
                                      <p:to>
                                        <p:strVal val="visible"/>
                                      </p:to>
                                    </p:set>
                                    <p:anim calcmode="lin" valueType="num">
                                      <p:cBhvr additive="base">
                                        <p:cTn id="37" dur="500" fill="hold"/>
                                        <p:tgtEl>
                                          <p:spTgt spid="328720"/>
                                        </p:tgtEl>
                                        <p:attrNameLst>
                                          <p:attrName>ppt_x</p:attrName>
                                        </p:attrNameLst>
                                      </p:cBhvr>
                                      <p:tavLst>
                                        <p:tav tm="0">
                                          <p:val>
                                            <p:strVal val="#ppt_x"/>
                                          </p:val>
                                        </p:tav>
                                        <p:tav tm="100000">
                                          <p:val>
                                            <p:strVal val="#ppt_x"/>
                                          </p:val>
                                        </p:tav>
                                      </p:tavLst>
                                    </p:anim>
                                    <p:anim calcmode="lin" valueType="num">
                                      <p:cBhvr additive="base">
                                        <p:cTn id="38" dur="500" fill="hold"/>
                                        <p:tgtEl>
                                          <p:spTgt spid="328720"/>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28713"/>
                                        </p:tgtEl>
                                        <p:attrNameLst>
                                          <p:attrName>style.visibility</p:attrName>
                                        </p:attrNameLst>
                                      </p:cBhvr>
                                      <p:to>
                                        <p:strVal val="visible"/>
                                      </p:to>
                                    </p:set>
                                    <p:anim calcmode="lin" valueType="num">
                                      <p:cBhvr additive="base">
                                        <p:cTn id="41" dur="500" fill="hold"/>
                                        <p:tgtEl>
                                          <p:spTgt spid="328713"/>
                                        </p:tgtEl>
                                        <p:attrNameLst>
                                          <p:attrName>ppt_x</p:attrName>
                                        </p:attrNameLst>
                                      </p:cBhvr>
                                      <p:tavLst>
                                        <p:tav tm="0">
                                          <p:val>
                                            <p:strVal val="#ppt_x"/>
                                          </p:val>
                                        </p:tav>
                                        <p:tav tm="100000">
                                          <p:val>
                                            <p:strVal val="#ppt_x"/>
                                          </p:val>
                                        </p:tav>
                                      </p:tavLst>
                                    </p:anim>
                                    <p:anim calcmode="lin" valueType="num">
                                      <p:cBhvr additive="base">
                                        <p:cTn id="42" dur="500" fill="hold"/>
                                        <p:tgtEl>
                                          <p:spTgt spid="328713"/>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28721"/>
                                        </p:tgtEl>
                                        <p:attrNameLst>
                                          <p:attrName>style.visibility</p:attrName>
                                        </p:attrNameLst>
                                      </p:cBhvr>
                                      <p:to>
                                        <p:strVal val="visible"/>
                                      </p:to>
                                    </p:set>
                                    <p:anim calcmode="lin" valueType="num">
                                      <p:cBhvr additive="base">
                                        <p:cTn id="47" dur="500" fill="hold"/>
                                        <p:tgtEl>
                                          <p:spTgt spid="328721"/>
                                        </p:tgtEl>
                                        <p:attrNameLst>
                                          <p:attrName>ppt_x</p:attrName>
                                        </p:attrNameLst>
                                      </p:cBhvr>
                                      <p:tavLst>
                                        <p:tav tm="0">
                                          <p:val>
                                            <p:strVal val="#ppt_x"/>
                                          </p:val>
                                        </p:tav>
                                        <p:tav tm="100000">
                                          <p:val>
                                            <p:strVal val="#ppt_x"/>
                                          </p:val>
                                        </p:tav>
                                      </p:tavLst>
                                    </p:anim>
                                    <p:anim calcmode="lin" valueType="num">
                                      <p:cBhvr additive="base">
                                        <p:cTn id="48" dur="500" fill="hold"/>
                                        <p:tgtEl>
                                          <p:spTgt spid="328721"/>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28717"/>
                                        </p:tgtEl>
                                        <p:attrNameLst>
                                          <p:attrName>style.visibility</p:attrName>
                                        </p:attrNameLst>
                                      </p:cBhvr>
                                      <p:to>
                                        <p:strVal val="visible"/>
                                      </p:to>
                                    </p:set>
                                    <p:anim calcmode="lin" valueType="num">
                                      <p:cBhvr additive="base">
                                        <p:cTn id="51" dur="500" fill="hold"/>
                                        <p:tgtEl>
                                          <p:spTgt spid="328717"/>
                                        </p:tgtEl>
                                        <p:attrNameLst>
                                          <p:attrName>ppt_x</p:attrName>
                                        </p:attrNameLst>
                                      </p:cBhvr>
                                      <p:tavLst>
                                        <p:tav tm="0">
                                          <p:val>
                                            <p:strVal val="#ppt_x"/>
                                          </p:val>
                                        </p:tav>
                                        <p:tav tm="100000">
                                          <p:val>
                                            <p:strVal val="#ppt_x"/>
                                          </p:val>
                                        </p:tav>
                                      </p:tavLst>
                                    </p:anim>
                                    <p:anim calcmode="lin" valueType="num">
                                      <p:cBhvr additive="base">
                                        <p:cTn id="52" dur="500" fill="hold"/>
                                        <p:tgtEl>
                                          <p:spTgt spid="3287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19" grpId="0"/>
      <p:bldP spid="328720" grpId="0"/>
      <p:bldP spid="328721" grpId="0"/>
      <p:bldP spid="328722" grpId="0"/>
      <p:bldP spid="32872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FC9E3B-3E3A-4918-8811-F0AF10B46F12}"/>
              </a:ext>
            </a:extLst>
          </p:cNvPr>
          <p:cNvSpPr txBox="1"/>
          <p:nvPr/>
        </p:nvSpPr>
        <p:spPr>
          <a:xfrm>
            <a:off x="929167" y="2490572"/>
            <a:ext cx="7593027" cy="923330"/>
          </a:xfrm>
          <a:prstGeom prst="rect">
            <a:avLst/>
          </a:prstGeom>
          <a:noFill/>
        </p:spPr>
        <p:txBody>
          <a:bodyPr wrap="square" rtlCol="0">
            <a:spAutoFit/>
          </a:bodyPr>
          <a:lstStyle/>
          <a:p>
            <a:pPr algn="ctr"/>
            <a:r>
              <a:rPr lang="en-US" sz="5400" b="1" dirty="0">
                <a:solidFill>
                  <a:srgbClr val="0070C0"/>
                </a:solidFill>
              </a:rPr>
              <a:t>Numerical Approach</a:t>
            </a:r>
          </a:p>
        </p:txBody>
      </p:sp>
    </p:spTree>
    <p:extLst>
      <p:ext uri="{BB962C8B-B14F-4D97-AF65-F5344CB8AC3E}">
        <p14:creationId xmlns:p14="http://schemas.microsoft.com/office/powerpoint/2010/main" val="322587540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1009887532"/>
              </p:ext>
            </p:extLst>
          </p:nvPr>
        </p:nvGraphicFramePr>
        <p:xfrm>
          <a:off x="1352550" y="2917825"/>
          <a:ext cx="6869113" cy="788988"/>
        </p:xfrm>
        <a:graphic>
          <a:graphicData uri="http://schemas.openxmlformats.org/presentationml/2006/ole">
            <mc:AlternateContent xmlns:mc="http://schemas.openxmlformats.org/markup-compatibility/2006">
              <mc:Choice xmlns:v="urn:schemas-microsoft-com:vml" Requires="v">
                <p:oleObj spid="_x0000_s90382" name="Equation" r:id="rId3" imgW="4203360" imgH="482400" progId="Equation.DSMT4">
                  <p:embed/>
                </p:oleObj>
              </mc:Choice>
              <mc:Fallback>
                <p:oleObj name="Equation" r:id="rId3" imgW="4203360" imgH="482400" progId="Equation.DSMT4">
                  <p:embed/>
                  <p:pic>
                    <p:nvPicPr>
                      <p:cNvPr id="3" name="Object 2"/>
                      <p:cNvPicPr/>
                      <p:nvPr/>
                    </p:nvPicPr>
                    <p:blipFill>
                      <a:blip r:embed="rId4"/>
                      <a:stretch>
                        <a:fillRect/>
                      </a:stretch>
                    </p:blipFill>
                    <p:spPr>
                      <a:xfrm>
                        <a:off x="1352550" y="2917825"/>
                        <a:ext cx="6869113" cy="788988"/>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3396125973"/>
              </p:ext>
            </p:extLst>
          </p:nvPr>
        </p:nvGraphicFramePr>
        <p:xfrm>
          <a:off x="3928263" y="4857362"/>
          <a:ext cx="1250962" cy="615553"/>
        </p:xfrm>
        <a:graphic>
          <a:graphicData uri="http://schemas.openxmlformats.org/presentationml/2006/ole">
            <mc:AlternateContent xmlns:mc="http://schemas.openxmlformats.org/markup-compatibility/2006">
              <mc:Choice xmlns:v="urn:schemas-microsoft-com:vml" Requires="v">
                <p:oleObj spid="_x0000_s90383" name="Equation" r:id="rId5" imgW="799920" imgH="393480" progId="Equation.DSMT4">
                  <p:embed/>
                </p:oleObj>
              </mc:Choice>
              <mc:Fallback>
                <p:oleObj name="Equation" r:id="rId5" imgW="799920" imgH="393480" progId="Equation.DSMT4">
                  <p:embed/>
                  <p:pic>
                    <p:nvPicPr>
                      <p:cNvPr id="4" name="Object 3"/>
                      <p:cNvPicPr/>
                      <p:nvPr/>
                    </p:nvPicPr>
                    <p:blipFill>
                      <a:blip r:embed="rId6"/>
                      <a:stretch>
                        <a:fillRect/>
                      </a:stretch>
                    </p:blipFill>
                    <p:spPr>
                      <a:xfrm>
                        <a:off x="3928263" y="4857362"/>
                        <a:ext cx="1250962" cy="615553"/>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4058813778"/>
              </p:ext>
            </p:extLst>
          </p:nvPr>
        </p:nvGraphicFramePr>
        <p:xfrm>
          <a:off x="876300" y="5613779"/>
          <a:ext cx="7354888" cy="833437"/>
        </p:xfrm>
        <a:graphic>
          <a:graphicData uri="http://schemas.openxmlformats.org/presentationml/2006/ole">
            <mc:AlternateContent xmlns:mc="http://schemas.openxmlformats.org/markup-compatibility/2006">
              <mc:Choice xmlns:v="urn:schemas-microsoft-com:vml" Requires="v">
                <p:oleObj spid="_x0000_s90384" name="Equation" r:id="rId7" imgW="4267080" imgH="482400" progId="Equation.DSMT4">
                  <p:embed/>
                </p:oleObj>
              </mc:Choice>
              <mc:Fallback>
                <p:oleObj name="Equation" r:id="rId7" imgW="4267080" imgH="482400" progId="Equation.DSMT4">
                  <p:embed/>
                  <p:pic>
                    <p:nvPicPr>
                      <p:cNvPr id="5" name="Object 4"/>
                      <p:cNvPicPr/>
                      <p:nvPr/>
                    </p:nvPicPr>
                    <p:blipFill>
                      <a:blip r:embed="rId8"/>
                      <a:stretch>
                        <a:fillRect/>
                      </a:stretch>
                    </p:blipFill>
                    <p:spPr>
                      <a:xfrm>
                        <a:off x="876300" y="5613779"/>
                        <a:ext cx="7354888" cy="833437"/>
                      </a:xfrm>
                      <a:prstGeom prst="rect">
                        <a:avLst/>
                      </a:prstGeom>
                    </p:spPr>
                  </p:pic>
                </p:oleObj>
              </mc:Fallback>
            </mc:AlternateContent>
          </a:graphicData>
        </a:graphic>
      </p:graphicFrame>
      <p:sp>
        <p:nvSpPr>
          <p:cNvPr id="6" name="TextBox 5"/>
          <p:cNvSpPr txBox="1"/>
          <p:nvPr/>
        </p:nvSpPr>
        <p:spPr>
          <a:xfrm>
            <a:off x="235325" y="2266004"/>
            <a:ext cx="8779711" cy="369332"/>
          </a:xfrm>
          <a:prstGeom prst="rect">
            <a:avLst/>
          </a:prstGeom>
          <a:noFill/>
        </p:spPr>
        <p:txBody>
          <a:bodyPr wrap="none" rtlCol="0">
            <a:spAutoFit/>
          </a:bodyPr>
          <a:lstStyle/>
          <a:p>
            <a:pPr defTabSz="685800"/>
            <a:r>
              <a:rPr lang="en-US" dirty="0">
                <a:solidFill>
                  <a:prstClr val="black"/>
                </a:solidFill>
                <a:latin typeface="Calibri" panose="020F0502020204030204"/>
              </a:rPr>
              <a:t>The derivative of the total concentration with respect to the primary species concentrations</a:t>
            </a:r>
          </a:p>
        </p:txBody>
      </p:sp>
      <p:sp>
        <p:nvSpPr>
          <p:cNvPr id="7" name="TextBox 6"/>
          <p:cNvSpPr txBox="1"/>
          <p:nvPr/>
        </p:nvSpPr>
        <p:spPr>
          <a:xfrm>
            <a:off x="342900" y="4093662"/>
            <a:ext cx="8472486" cy="646331"/>
          </a:xfrm>
          <a:prstGeom prst="rect">
            <a:avLst/>
          </a:prstGeom>
          <a:noFill/>
        </p:spPr>
        <p:txBody>
          <a:bodyPr wrap="square" rtlCol="0">
            <a:spAutoFit/>
          </a:bodyPr>
          <a:lstStyle/>
          <a:p>
            <a:pPr algn="ctr" defTabSz="685800"/>
            <a:r>
              <a:rPr lang="en-US" dirty="0">
                <a:solidFill>
                  <a:prstClr val="black"/>
                </a:solidFill>
                <a:latin typeface="Calibri" panose="020F0502020204030204"/>
              </a:rPr>
              <a:t>Or using the logarithms of the concentrations as the primary unknowns (which scales the Jacobian matrix, making it numerically more tractable)</a:t>
            </a:r>
          </a:p>
        </p:txBody>
      </p:sp>
      <p:graphicFrame>
        <p:nvGraphicFramePr>
          <p:cNvPr id="8" name="Object 7"/>
          <p:cNvGraphicFramePr>
            <a:graphicFrameLocks noChangeAspect="1"/>
          </p:cNvGraphicFramePr>
          <p:nvPr>
            <p:extLst>
              <p:ext uri="{D42A27DB-BD31-4B8C-83A1-F6EECF244321}">
                <p14:modId xmlns:p14="http://schemas.microsoft.com/office/powerpoint/2010/main" val="1162761739"/>
              </p:ext>
            </p:extLst>
          </p:nvPr>
        </p:nvGraphicFramePr>
        <p:xfrm>
          <a:off x="2582863" y="1296988"/>
          <a:ext cx="4406900" cy="733425"/>
        </p:xfrm>
        <a:graphic>
          <a:graphicData uri="http://schemas.openxmlformats.org/presentationml/2006/ole">
            <mc:AlternateContent xmlns:mc="http://schemas.openxmlformats.org/markup-compatibility/2006">
              <mc:Choice xmlns:v="urn:schemas-microsoft-com:vml" Requires="v">
                <p:oleObj spid="_x0000_s90385" name="Equation" r:id="rId9" imgW="2666880" imgH="444240" progId="Equation.DSMT4">
                  <p:embed/>
                </p:oleObj>
              </mc:Choice>
              <mc:Fallback>
                <p:oleObj name="Equation" r:id="rId9" imgW="2666880" imgH="444240" progId="Equation.DSMT4">
                  <p:embed/>
                  <p:pic>
                    <p:nvPicPr>
                      <p:cNvPr id="8" name="Object 7"/>
                      <p:cNvPicPr/>
                      <p:nvPr/>
                    </p:nvPicPr>
                    <p:blipFill>
                      <a:blip r:embed="rId10"/>
                      <a:stretch>
                        <a:fillRect/>
                      </a:stretch>
                    </p:blipFill>
                    <p:spPr>
                      <a:xfrm>
                        <a:off x="2582863" y="1296988"/>
                        <a:ext cx="4406900" cy="733425"/>
                      </a:xfrm>
                      <a:prstGeom prst="rect">
                        <a:avLst/>
                      </a:prstGeom>
                    </p:spPr>
                  </p:pic>
                </p:oleObj>
              </mc:Fallback>
            </mc:AlternateContent>
          </a:graphicData>
        </a:graphic>
      </p:graphicFrame>
      <p:sp>
        <p:nvSpPr>
          <p:cNvPr id="2" name="TextBox 1"/>
          <p:cNvSpPr txBox="1"/>
          <p:nvPr/>
        </p:nvSpPr>
        <p:spPr>
          <a:xfrm>
            <a:off x="1974463" y="319310"/>
            <a:ext cx="5799216" cy="584775"/>
          </a:xfrm>
          <a:prstGeom prst="rect">
            <a:avLst/>
          </a:prstGeom>
          <a:noFill/>
        </p:spPr>
        <p:txBody>
          <a:bodyPr wrap="none" rtlCol="0">
            <a:spAutoFit/>
          </a:bodyPr>
          <a:lstStyle/>
          <a:p>
            <a:pPr defTabSz="685800"/>
            <a:r>
              <a:rPr lang="en-US" sz="3200" b="1" dirty="0">
                <a:solidFill>
                  <a:prstClr val="black"/>
                </a:solidFill>
                <a:latin typeface="Calibri" panose="020F0502020204030204"/>
              </a:rPr>
              <a:t>Derivative of Total Concentration</a:t>
            </a:r>
          </a:p>
        </p:txBody>
      </p:sp>
    </p:spTree>
    <p:extLst>
      <p:ext uri="{BB962C8B-B14F-4D97-AF65-F5344CB8AC3E}">
        <p14:creationId xmlns:p14="http://schemas.microsoft.com/office/powerpoint/2010/main" val="13107911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245" y="2978989"/>
            <a:ext cx="428322" cy="461665"/>
          </a:xfrm>
          <a:prstGeom prst="rect">
            <a:avLst/>
          </a:prstGeom>
          <a:noFill/>
        </p:spPr>
        <p:txBody>
          <a:bodyPr wrap="none" rtlCol="0">
            <a:spAutoFit/>
          </a:bodyPr>
          <a:lstStyle/>
          <a:p>
            <a:pPr defTabSz="685800"/>
            <a:r>
              <a:rPr lang="en-US" sz="2400" b="1" dirty="0" err="1">
                <a:solidFill>
                  <a:prstClr val="black"/>
                </a:solidFill>
                <a:latin typeface="Calibri" panose="020F0502020204030204"/>
              </a:rPr>
              <a:t>Jx</a:t>
            </a:r>
            <a:endParaRPr lang="en-US" sz="2400" b="1" dirty="0">
              <a:solidFill>
                <a:prstClr val="black"/>
              </a:solidFill>
              <a:latin typeface="Calibri" panose="020F0502020204030204"/>
            </a:endParaRPr>
          </a:p>
        </p:txBody>
      </p:sp>
      <p:sp>
        <p:nvSpPr>
          <p:cNvPr id="5" name="TextBox 4"/>
          <p:cNvSpPr txBox="1"/>
          <p:nvPr/>
        </p:nvSpPr>
        <p:spPr>
          <a:xfrm>
            <a:off x="39245" y="4587653"/>
            <a:ext cx="678391" cy="461665"/>
          </a:xfrm>
          <a:prstGeom prst="rect">
            <a:avLst/>
          </a:prstGeom>
          <a:noFill/>
        </p:spPr>
        <p:txBody>
          <a:bodyPr wrap="none" rtlCol="0">
            <a:spAutoFit/>
          </a:bodyPr>
          <a:lstStyle/>
          <a:p>
            <a:pPr defTabSz="685800"/>
            <a:r>
              <a:rPr lang="en-US" sz="2400" b="1" dirty="0">
                <a:solidFill>
                  <a:prstClr val="black"/>
                </a:solidFill>
                <a:latin typeface="Calibri" panose="020F0502020204030204"/>
              </a:rPr>
              <a:t>Jx-1</a:t>
            </a:r>
          </a:p>
        </p:txBody>
      </p:sp>
      <p:sp>
        <p:nvSpPr>
          <p:cNvPr id="6" name="TextBox 5"/>
          <p:cNvSpPr txBox="1"/>
          <p:nvPr/>
        </p:nvSpPr>
        <p:spPr>
          <a:xfrm>
            <a:off x="39245" y="5875962"/>
            <a:ext cx="737702" cy="461665"/>
          </a:xfrm>
          <a:prstGeom prst="rect">
            <a:avLst/>
          </a:prstGeom>
          <a:noFill/>
        </p:spPr>
        <p:txBody>
          <a:bodyPr wrap="none" rtlCol="0">
            <a:spAutoFit/>
          </a:bodyPr>
          <a:lstStyle/>
          <a:p>
            <a:pPr defTabSz="685800"/>
            <a:r>
              <a:rPr lang="en-US" sz="2400" b="1" dirty="0">
                <a:solidFill>
                  <a:prstClr val="black"/>
                </a:solidFill>
                <a:latin typeface="Calibri" panose="020F0502020204030204"/>
              </a:rPr>
              <a:t>Jx+1</a:t>
            </a:r>
          </a:p>
        </p:txBody>
      </p:sp>
      <p:sp>
        <p:nvSpPr>
          <p:cNvPr id="9" name="TextBox 8"/>
          <p:cNvSpPr txBox="1"/>
          <p:nvPr/>
        </p:nvSpPr>
        <p:spPr>
          <a:xfrm>
            <a:off x="892958" y="197433"/>
            <a:ext cx="7498784" cy="584775"/>
          </a:xfrm>
          <a:prstGeom prst="rect">
            <a:avLst/>
          </a:prstGeom>
          <a:noFill/>
        </p:spPr>
        <p:txBody>
          <a:bodyPr wrap="none" rtlCol="0">
            <a:spAutoFit/>
          </a:bodyPr>
          <a:lstStyle/>
          <a:p>
            <a:r>
              <a:rPr lang="en-US" sz="3200" b="1" dirty="0"/>
              <a:t>Jacobian Matrix for Global Implicit Method</a:t>
            </a:r>
          </a:p>
        </p:txBody>
      </p:sp>
      <p:graphicFrame>
        <p:nvGraphicFramePr>
          <p:cNvPr id="22" name="Object 21"/>
          <p:cNvGraphicFramePr>
            <a:graphicFrameLocks noChangeAspect="1"/>
          </p:cNvGraphicFramePr>
          <p:nvPr>
            <p:extLst>
              <p:ext uri="{D42A27DB-BD31-4B8C-83A1-F6EECF244321}">
                <p14:modId xmlns:p14="http://schemas.microsoft.com/office/powerpoint/2010/main" val="1951643309"/>
              </p:ext>
            </p:extLst>
          </p:nvPr>
        </p:nvGraphicFramePr>
        <p:xfrm>
          <a:off x="825500" y="4395788"/>
          <a:ext cx="7737475" cy="796925"/>
        </p:xfrm>
        <a:graphic>
          <a:graphicData uri="http://schemas.openxmlformats.org/presentationml/2006/ole">
            <mc:AlternateContent xmlns:mc="http://schemas.openxmlformats.org/markup-compatibility/2006">
              <mc:Choice xmlns:v="urn:schemas-microsoft-com:vml" Requires="v">
                <p:oleObj spid="_x0000_s93321" name="Equation" r:id="rId3" imgW="5181480" imgH="533160" progId="Equation.DSMT4">
                  <p:embed/>
                </p:oleObj>
              </mc:Choice>
              <mc:Fallback>
                <p:oleObj name="Equation" r:id="rId3" imgW="5181480" imgH="533160" progId="Equation.DSMT4">
                  <p:embed/>
                  <p:pic>
                    <p:nvPicPr>
                      <p:cNvPr id="22" name="Object 21"/>
                      <p:cNvPicPr/>
                      <p:nvPr/>
                    </p:nvPicPr>
                    <p:blipFill>
                      <a:blip r:embed="rId4"/>
                      <a:stretch>
                        <a:fillRect/>
                      </a:stretch>
                    </p:blipFill>
                    <p:spPr>
                      <a:xfrm>
                        <a:off x="825500" y="4395788"/>
                        <a:ext cx="7737475" cy="796925"/>
                      </a:xfrm>
                      <a:prstGeom prst="rect">
                        <a:avLst/>
                      </a:prstGeom>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4055621373"/>
              </p:ext>
            </p:extLst>
          </p:nvPr>
        </p:nvGraphicFramePr>
        <p:xfrm>
          <a:off x="1050925" y="5646738"/>
          <a:ext cx="7577138" cy="777875"/>
        </p:xfrm>
        <a:graphic>
          <a:graphicData uri="http://schemas.openxmlformats.org/presentationml/2006/ole">
            <mc:AlternateContent xmlns:mc="http://schemas.openxmlformats.org/markup-compatibility/2006">
              <mc:Choice xmlns:v="urn:schemas-microsoft-com:vml" Requires="v">
                <p:oleObj spid="_x0000_s93322" name="Equation" r:id="rId5" imgW="5181480" imgH="533160" progId="Equation.DSMT4">
                  <p:embed/>
                </p:oleObj>
              </mc:Choice>
              <mc:Fallback>
                <p:oleObj name="Equation" r:id="rId5" imgW="5181480" imgH="533160" progId="Equation.DSMT4">
                  <p:embed/>
                  <p:pic>
                    <p:nvPicPr>
                      <p:cNvPr id="23" name="Object 22"/>
                      <p:cNvPicPr/>
                      <p:nvPr/>
                    </p:nvPicPr>
                    <p:blipFill>
                      <a:blip r:embed="rId6"/>
                      <a:stretch>
                        <a:fillRect/>
                      </a:stretch>
                    </p:blipFill>
                    <p:spPr>
                      <a:xfrm>
                        <a:off x="1050925" y="5646738"/>
                        <a:ext cx="7577138" cy="777875"/>
                      </a:xfrm>
                      <a:prstGeom prst="rect">
                        <a:avLst/>
                      </a:prstGeom>
                    </p:spPr>
                  </p:pic>
                </p:oleObj>
              </mc:Fallback>
            </mc:AlternateContent>
          </a:graphicData>
        </a:graphic>
      </p:graphicFrame>
      <p:grpSp>
        <p:nvGrpSpPr>
          <p:cNvPr id="24" name="Group 23"/>
          <p:cNvGrpSpPr/>
          <p:nvPr/>
        </p:nvGrpSpPr>
        <p:grpSpPr>
          <a:xfrm>
            <a:off x="2413875" y="1013041"/>
            <a:ext cx="3741960" cy="1126501"/>
            <a:chOff x="3581400" y="4378821"/>
            <a:chExt cx="3695700" cy="981495"/>
          </a:xfrm>
        </p:grpSpPr>
        <p:sp>
          <p:nvSpPr>
            <p:cNvPr id="25" name="Rectangle 24"/>
            <p:cNvSpPr/>
            <p:nvPr/>
          </p:nvSpPr>
          <p:spPr>
            <a:xfrm>
              <a:off x="3581400" y="4381500"/>
              <a:ext cx="1231900" cy="94237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6" name="Rectangle 25"/>
            <p:cNvSpPr/>
            <p:nvPr/>
          </p:nvSpPr>
          <p:spPr>
            <a:xfrm>
              <a:off x="4813300" y="4378821"/>
              <a:ext cx="1231900" cy="94237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7" name="Rectangle 26"/>
            <p:cNvSpPr/>
            <p:nvPr/>
          </p:nvSpPr>
          <p:spPr>
            <a:xfrm>
              <a:off x="6045200" y="4378821"/>
              <a:ext cx="1231900" cy="94237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8" name="TextBox 27"/>
            <p:cNvSpPr txBox="1"/>
            <p:nvPr/>
          </p:nvSpPr>
          <p:spPr>
            <a:xfrm>
              <a:off x="3984935" y="4683206"/>
              <a:ext cx="557692" cy="677108"/>
            </a:xfrm>
            <a:prstGeom prst="rect">
              <a:avLst/>
            </a:prstGeom>
            <a:noFill/>
          </p:spPr>
          <p:txBody>
            <a:bodyPr wrap="square" rtlCol="0">
              <a:spAutoFit/>
            </a:bodyPr>
            <a:lstStyle/>
            <a:p>
              <a:pPr defTabSz="685800"/>
              <a:r>
                <a:rPr lang="en-US" sz="1350" dirty="0">
                  <a:solidFill>
                    <a:prstClr val="black"/>
                  </a:solidFill>
                  <a:latin typeface="Calibri" panose="020F0502020204030204"/>
                </a:rPr>
                <a:t>Jx-1</a:t>
              </a:r>
            </a:p>
          </p:txBody>
        </p:sp>
        <p:sp>
          <p:nvSpPr>
            <p:cNvPr id="29" name="TextBox 28"/>
            <p:cNvSpPr txBox="1"/>
            <p:nvPr/>
          </p:nvSpPr>
          <p:spPr>
            <a:xfrm>
              <a:off x="5300200" y="4683207"/>
              <a:ext cx="397347" cy="677109"/>
            </a:xfrm>
            <a:prstGeom prst="rect">
              <a:avLst/>
            </a:prstGeom>
            <a:noFill/>
          </p:spPr>
          <p:txBody>
            <a:bodyPr wrap="square" rtlCol="0">
              <a:spAutoFit/>
            </a:bodyPr>
            <a:lstStyle/>
            <a:p>
              <a:pPr defTabSz="685800"/>
              <a:r>
                <a:rPr lang="en-US" sz="1350" dirty="0" err="1">
                  <a:solidFill>
                    <a:prstClr val="black"/>
                  </a:solidFill>
                  <a:latin typeface="Calibri" panose="020F0502020204030204"/>
                </a:rPr>
                <a:t>Jx</a:t>
              </a:r>
              <a:endParaRPr lang="en-US" sz="1350" dirty="0">
                <a:solidFill>
                  <a:prstClr val="black"/>
                </a:solidFill>
                <a:latin typeface="Calibri" panose="020F0502020204030204"/>
              </a:endParaRPr>
            </a:p>
          </p:txBody>
        </p:sp>
        <p:sp>
          <p:nvSpPr>
            <p:cNvPr id="30" name="TextBox 29"/>
            <p:cNvSpPr txBox="1"/>
            <p:nvPr/>
          </p:nvSpPr>
          <p:spPr>
            <a:xfrm>
              <a:off x="6333655" y="4665343"/>
              <a:ext cx="595792" cy="677109"/>
            </a:xfrm>
            <a:prstGeom prst="rect">
              <a:avLst/>
            </a:prstGeom>
            <a:noFill/>
          </p:spPr>
          <p:txBody>
            <a:bodyPr wrap="square" rtlCol="0">
              <a:spAutoFit/>
            </a:bodyPr>
            <a:lstStyle/>
            <a:p>
              <a:pPr defTabSz="685800"/>
              <a:r>
                <a:rPr lang="en-US" sz="1350" dirty="0">
                  <a:solidFill>
                    <a:prstClr val="black"/>
                  </a:solidFill>
                  <a:latin typeface="Calibri" panose="020F0502020204030204"/>
                </a:rPr>
                <a:t>Jx+1</a:t>
              </a:r>
            </a:p>
          </p:txBody>
        </p:sp>
      </p:grpSp>
      <p:graphicFrame>
        <p:nvGraphicFramePr>
          <p:cNvPr id="31" name="Object 30"/>
          <p:cNvGraphicFramePr>
            <a:graphicFrameLocks noChangeAspect="1"/>
          </p:cNvGraphicFramePr>
          <p:nvPr>
            <p:extLst>
              <p:ext uri="{D42A27DB-BD31-4B8C-83A1-F6EECF244321}">
                <p14:modId xmlns:p14="http://schemas.microsoft.com/office/powerpoint/2010/main" val="751881479"/>
              </p:ext>
            </p:extLst>
          </p:nvPr>
        </p:nvGraphicFramePr>
        <p:xfrm>
          <a:off x="1411288" y="2443163"/>
          <a:ext cx="7143750" cy="1576387"/>
        </p:xfrm>
        <a:graphic>
          <a:graphicData uri="http://schemas.openxmlformats.org/presentationml/2006/ole">
            <mc:AlternateContent xmlns:mc="http://schemas.openxmlformats.org/markup-compatibility/2006">
              <mc:Choice xmlns:v="urn:schemas-microsoft-com:vml" Requires="v">
                <p:oleObj spid="_x0000_s93323" name="Equation" r:id="rId7" imgW="4952880" imgH="1091880" progId="Equation.DSMT4">
                  <p:embed/>
                </p:oleObj>
              </mc:Choice>
              <mc:Fallback>
                <p:oleObj name="Equation" r:id="rId7" imgW="4952880" imgH="1091880" progId="Equation.DSMT4">
                  <p:embed/>
                  <p:pic>
                    <p:nvPicPr>
                      <p:cNvPr id="31" name="Object 30"/>
                      <p:cNvPicPr/>
                      <p:nvPr/>
                    </p:nvPicPr>
                    <p:blipFill>
                      <a:blip r:embed="rId8"/>
                      <a:stretch>
                        <a:fillRect/>
                      </a:stretch>
                    </p:blipFill>
                    <p:spPr>
                      <a:xfrm>
                        <a:off x="1411288" y="2443163"/>
                        <a:ext cx="7143750" cy="1576387"/>
                      </a:xfrm>
                      <a:prstGeom prst="rect">
                        <a:avLst/>
                      </a:prstGeom>
                    </p:spPr>
                  </p:pic>
                </p:oleObj>
              </mc:Fallback>
            </mc:AlternateContent>
          </a:graphicData>
        </a:graphic>
      </p:graphicFrame>
    </p:spTree>
    <p:extLst>
      <p:ext uri="{BB962C8B-B14F-4D97-AF65-F5344CB8AC3E}">
        <p14:creationId xmlns:p14="http://schemas.microsoft.com/office/powerpoint/2010/main" val="108317114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833148" y="122373"/>
            <a:ext cx="7866641" cy="584775"/>
          </a:xfrm>
          <a:prstGeom prst="rect">
            <a:avLst/>
          </a:prstGeom>
          <a:noFill/>
        </p:spPr>
        <p:txBody>
          <a:bodyPr wrap="none" rtlCol="0">
            <a:spAutoFit/>
          </a:bodyPr>
          <a:lstStyle/>
          <a:p>
            <a:r>
              <a:rPr lang="en-US" sz="3200" b="1" dirty="0"/>
              <a:t>Newton’s Method for Global Implicit Method</a:t>
            </a:r>
          </a:p>
        </p:txBody>
      </p:sp>
      <p:graphicFrame>
        <p:nvGraphicFramePr>
          <p:cNvPr id="23" name="Object 22"/>
          <p:cNvGraphicFramePr>
            <a:graphicFrameLocks noChangeAspect="1"/>
          </p:cNvGraphicFramePr>
          <p:nvPr>
            <p:extLst>
              <p:ext uri="{D42A27DB-BD31-4B8C-83A1-F6EECF244321}">
                <p14:modId xmlns:p14="http://schemas.microsoft.com/office/powerpoint/2010/main" val="1581325717"/>
              </p:ext>
            </p:extLst>
          </p:nvPr>
        </p:nvGraphicFramePr>
        <p:xfrm>
          <a:off x="4683125" y="6159500"/>
          <a:ext cx="166688" cy="258763"/>
        </p:xfrm>
        <a:graphic>
          <a:graphicData uri="http://schemas.openxmlformats.org/presentationml/2006/ole">
            <mc:AlternateContent xmlns:mc="http://schemas.openxmlformats.org/markup-compatibility/2006">
              <mc:Choice xmlns:v="urn:schemas-microsoft-com:vml" Requires="v">
                <p:oleObj spid="_x0000_s94297" name="Equation" r:id="rId3" imgW="114120" imgH="177480" progId="Equation.DSMT4">
                  <p:embed/>
                </p:oleObj>
              </mc:Choice>
              <mc:Fallback>
                <p:oleObj name="Equation" r:id="rId3" imgW="114120" imgH="177480" progId="Equation.DSMT4">
                  <p:embed/>
                  <p:pic>
                    <p:nvPicPr>
                      <p:cNvPr id="23" name="Object 22"/>
                      <p:cNvPicPr/>
                      <p:nvPr/>
                    </p:nvPicPr>
                    <p:blipFill>
                      <a:blip r:embed="rId4"/>
                      <a:stretch>
                        <a:fillRect/>
                      </a:stretch>
                    </p:blipFill>
                    <p:spPr>
                      <a:xfrm>
                        <a:off x="4683125" y="6159500"/>
                        <a:ext cx="166688" cy="258763"/>
                      </a:xfrm>
                      <a:prstGeom prst="rect">
                        <a:avLst/>
                      </a:prstGeom>
                    </p:spPr>
                  </p:pic>
                </p:oleObj>
              </mc:Fallback>
            </mc:AlternateContent>
          </a:graphicData>
        </a:graphic>
      </p:graphicFrame>
      <p:graphicFrame>
        <p:nvGraphicFramePr>
          <p:cNvPr id="31" name="Object 30"/>
          <p:cNvGraphicFramePr>
            <a:graphicFrameLocks noChangeAspect="1"/>
          </p:cNvGraphicFramePr>
          <p:nvPr>
            <p:extLst>
              <p:ext uri="{D42A27DB-BD31-4B8C-83A1-F6EECF244321}">
                <p14:modId xmlns:p14="http://schemas.microsoft.com/office/powerpoint/2010/main" val="3527876880"/>
              </p:ext>
            </p:extLst>
          </p:nvPr>
        </p:nvGraphicFramePr>
        <p:xfrm>
          <a:off x="454025" y="887413"/>
          <a:ext cx="7847013" cy="5680075"/>
        </p:xfrm>
        <a:graphic>
          <a:graphicData uri="http://schemas.openxmlformats.org/presentationml/2006/ole">
            <mc:AlternateContent xmlns:mc="http://schemas.openxmlformats.org/markup-compatibility/2006">
              <mc:Choice xmlns:v="urn:schemas-microsoft-com:vml" Requires="v">
                <p:oleObj spid="_x0000_s94298" name="Equation" r:id="rId5" imgW="6616440" imgH="4787640" progId="Equation.DSMT4">
                  <p:embed/>
                </p:oleObj>
              </mc:Choice>
              <mc:Fallback>
                <p:oleObj name="Equation" r:id="rId5" imgW="6616440" imgH="4787640" progId="Equation.DSMT4">
                  <p:embed/>
                  <p:pic>
                    <p:nvPicPr>
                      <p:cNvPr id="31" name="Object 30"/>
                      <p:cNvPicPr/>
                      <p:nvPr/>
                    </p:nvPicPr>
                    <p:blipFill>
                      <a:blip r:embed="rId6"/>
                      <a:stretch>
                        <a:fillRect/>
                      </a:stretch>
                    </p:blipFill>
                    <p:spPr>
                      <a:xfrm>
                        <a:off x="454025" y="887413"/>
                        <a:ext cx="7847013" cy="5680075"/>
                      </a:xfrm>
                      <a:prstGeom prst="rect">
                        <a:avLst/>
                      </a:prstGeom>
                    </p:spPr>
                  </p:pic>
                </p:oleObj>
              </mc:Fallback>
            </mc:AlternateContent>
          </a:graphicData>
        </a:graphic>
      </p:graphicFrame>
      <p:sp>
        <p:nvSpPr>
          <p:cNvPr id="2" name="TextBox 1"/>
          <p:cNvSpPr txBox="1"/>
          <p:nvPr/>
        </p:nvSpPr>
        <p:spPr>
          <a:xfrm>
            <a:off x="5602916" y="947249"/>
            <a:ext cx="3096873" cy="400110"/>
          </a:xfrm>
          <a:prstGeom prst="rect">
            <a:avLst/>
          </a:prstGeom>
          <a:noFill/>
        </p:spPr>
        <p:txBody>
          <a:bodyPr wrap="none" rtlCol="0">
            <a:spAutoFit/>
          </a:bodyPr>
          <a:lstStyle/>
          <a:p>
            <a:r>
              <a:rPr lang="en-US" sz="2000" b="1" dirty="0" err="1">
                <a:solidFill>
                  <a:srgbClr val="FF0000"/>
                </a:solidFill>
              </a:rPr>
              <a:t>Nc</a:t>
            </a:r>
            <a:r>
              <a:rPr lang="en-US" sz="2000" b="1" dirty="0">
                <a:solidFill>
                  <a:srgbClr val="FF0000"/>
                </a:solidFill>
              </a:rPr>
              <a:t> x </a:t>
            </a:r>
            <a:r>
              <a:rPr lang="en-US" sz="2000" b="1" dirty="0" err="1">
                <a:solidFill>
                  <a:srgbClr val="FF0000"/>
                </a:solidFill>
              </a:rPr>
              <a:t>Nc</a:t>
            </a:r>
            <a:r>
              <a:rPr lang="en-US" sz="2000" b="1" dirty="0">
                <a:solidFill>
                  <a:srgbClr val="FF0000"/>
                </a:solidFill>
              </a:rPr>
              <a:t> Jacobian Submatrix</a:t>
            </a:r>
          </a:p>
        </p:txBody>
      </p:sp>
      <p:grpSp>
        <p:nvGrpSpPr>
          <p:cNvPr id="8" name="Group 7"/>
          <p:cNvGrpSpPr/>
          <p:nvPr/>
        </p:nvGrpSpPr>
        <p:grpSpPr>
          <a:xfrm>
            <a:off x="8517990" y="914400"/>
            <a:ext cx="305503" cy="2441542"/>
            <a:chOff x="8021877" y="2284878"/>
            <a:chExt cx="238072" cy="1988760"/>
          </a:xfrm>
        </p:grpSpPr>
        <p:cxnSp>
          <p:nvCxnSpPr>
            <p:cNvPr id="4" name="Straight Connector 3"/>
            <p:cNvCxnSpPr/>
            <p:nvPr/>
          </p:nvCxnSpPr>
          <p:spPr>
            <a:xfrm>
              <a:off x="8259949" y="2284878"/>
              <a:ext cx="0" cy="198876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8021877" y="2300644"/>
              <a:ext cx="23619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8023759" y="4273638"/>
              <a:ext cx="23619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6" name="TextBox 15"/>
          <p:cNvSpPr txBox="1"/>
          <p:nvPr/>
        </p:nvSpPr>
        <p:spPr>
          <a:xfrm>
            <a:off x="6601781" y="5741139"/>
            <a:ext cx="2324547" cy="400110"/>
          </a:xfrm>
          <a:prstGeom prst="rect">
            <a:avLst/>
          </a:prstGeom>
          <a:noFill/>
        </p:spPr>
        <p:txBody>
          <a:bodyPr wrap="none" rtlCol="0">
            <a:spAutoFit/>
          </a:bodyPr>
          <a:lstStyle/>
          <a:p>
            <a:r>
              <a:rPr lang="en-US" sz="2000" b="1" dirty="0" err="1">
                <a:solidFill>
                  <a:srgbClr val="FF0000"/>
                </a:solidFill>
              </a:rPr>
              <a:t>Nc</a:t>
            </a:r>
            <a:r>
              <a:rPr lang="en-US" sz="2000" b="1" dirty="0">
                <a:solidFill>
                  <a:srgbClr val="FF0000"/>
                </a:solidFill>
              </a:rPr>
              <a:t> Residual Vectors</a:t>
            </a:r>
          </a:p>
        </p:txBody>
      </p:sp>
      <p:grpSp>
        <p:nvGrpSpPr>
          <p:cNvPr id="17" name="Group 16"/>
          <p:cNvGrpSpPr/>
          <p:nvPr/>
        </p:nvGrpSpPr>
        <p:grpSpPr>
          <a:xfrm>
            <a:off x="8547038" y="3512449"/>
            <a:ext cx="303088" cy="3160283"/>
            <a:chOff x="8021877" y="2284878"/>
            <a:chExt cx="238072" cy="1988760"/>
          </a:xfrm>
        </p:grpSpPr>
        <p:cxnSp>
          <p:nvCxnSpPr>
            <p:cNvPr id="18" name="Straight Connector 17"/>
            <p:cNvCxnSpPr/>
            <p:nvPr/>
          </p:nvCxnSpPr>
          <p:spPr>
            <a:xfrm>
              <a:off x="8259949" y="2284878"/>
              <a:ext cx="0" cy="198876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8021877" y="2300644"/>
              <a:ext cx="23619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8023759" y="4273638"/>
              <a:ext cx="23619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0882263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937913" y="4960620"/>
            <a:ext cx="1748137" cy="411480"/>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140400" y="171514"/>
            <a:ext cx="7562850" cy="584775"/>
          </a:xfrm>
          <a:prstGeom prst="rect">
            <a:avLst/>
          </a:prstGeom>
          <a:noFill/>
        </p:spPr>
        <p:txBody>
          <a:bodyPr wrap="square" rtlCol="0">
            <a:spAutoFit/>
          </a:bodyPr>
          <a:lstStyle/>
          <a:p>
            <a:pPr algn="ctr" defTabSz="685800"/>
            <a:r>
              <a:rPr lang="en-US" sz="3200" b="1" dirty="0">
                <a:solidFill>
                  <a:prstClr val="black"/>
                </a:solidFill>
                <a:latin typeface="Calibri" panose="020F0502020204030204"/>
              </a:rPr>
              <a:t>Newton’s Method for Global Implicit</a:t>
            </a:r>
          </a:p>
        </p:txBody>
      </p:sp>
      <p:sp>
        <p:nvSpPr>
          <p:cNvPr id="6" name="Rectangle 4"/>
          <p:cNvSpPr>
            <a:spLocks noChangeArrowheads="1"/>
          </p:cNvSpPr>
          <p:nvPr/>
        </p:nvSpPr>
        <p:spPr bwMode="auto">
          <a:xfrm>
            <a:off x="1657350" y="3555295"/>
            <a:ext cx="1133046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a:endParaRPr lang="en-US" sz="1350">
              <a:solidFill>
                <a:prstClr val="black"/>
              </a:solidFill>
              <a:latin typeface="Calibri" panose="020F0502020204030204"/>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808767004"/>
              </p:ext>
            </p:extLst>
          </p:nvPr>
        </p:nvGraphicFramePr>
        <p:xfrm>
          <a:off x="812183" y="4510606"/>
          <a:ext cx="8051740" cy="2120694"/>
        </p:xfrm>
        <a:graphic>
          <a:graphicData uri="http://schemas.openxmlformats.org/presentationml/2006/ole">
            <mc:AlternateContent xmlns:mc="http://schemas.openxmlformats.org/markup-compatibility/2006">
              <mc:Choice xmlns:v="urn:schemas-microsoft-com:vml" Requires="v">
                <p:oleObj spid="_x0000_s92253" name="Equation" r:id="rId3" imgW="4445000" imgH="1168400" progId="Equation.DSMT4">
                  <p:embed/>
                </p:oleObj>
              </mc:Choice>
              <mc:Fallback>
                <p:oleObj name="Equation" r:id="rId3" imgW="4445000" imgH="1168400" progId="Equation.DSMT4">
                  <p:embed/>
                  <p:pic>
                    <p:nvPicPr>
                      <p:cNvPr id="7"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183" y="4510606"/>
                        <a:ext cx="8051740" cy="2120694"/>
                      </a:xfrm>
                      <a:prstGeom prst="rect">
                        <a:avLst/>
                      </a:prstGeom>
                      <a:noFill/>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508907195"/>
              </p:ext>
            </p:extLst>
          </p:nvPr>
        </p:nvGraphicFramePr>
        <p:xfrm>
          <a:off x="1238250" y="1435100"/>
          <a:ext cx="7367588" cy="2940050"/>
        </p:xfrm>
        <a:graphic>
          <a:graphicData uri="http://schemas.openxmlformats.org/presentationml/2006/ole">
            <mc:AlternateContent xmlns:mc="http://schemas.openxmlformats.org/markup-compatibility/2006">
              <mc:Choice xmlns:v="urn:schemas-microsoft-com:vml" Requires="v">
                <p:oleObj spid="_x0000_s92254" name="Equation" r:id="rId5" imgW="5410080" imgH="2158920" progId="Equation.DSMT4">
                  <p:embed/>
                </p:oleObj>
              </mc:Choice>
              <mc:Fallback>
                <p:oleObj name="Equation" r:id="rId5" imgW="5410080" imgH="2158920" progId="Equation.DSMT4">
                  <p:embed/>
                  <p:pic>
                    <p:nvPicPr>
                      <p:cNvPr id="0" name=""/>
                      <p:cNvPicPr/>
                      <p:nvPr/>
                    </p:nvPicPr>
                    <p:blipFill>
                      <a:blip r:embed="rId6"/>
                      <a:stretch>
                        <a:fillRect/>
                      </a:stretch>
                    </p:blipFill>
                    <p:spPr>
                      <a:xfrm>
                        <a:off x="1238250" y="1435100"/>
                        <a:ext cx="7367588" cy="2940050"/>
                      </a:xfrm>
                      <a:prstGeom prst="rect">
                        <a:avLst/>
                      </a:prstGeom>
                    </p:spPr>
                  </p:pic>
                </p:oleObj>
              </mc:Fallback>
            </mc:AlternateContent>
          </a:graphicData>
        </a:graphic>
      </p:graphicFrame>
      <p:sp>
        <p:nvSpPr>
          <p:cNvPr id="5" name="TextBox 4"/>
          <p:cNvSpPr txBox="1"/>
          <p:nvPr/>
        </p:nvSpPr>
        <p:spPr>
          <a:xfrm>
            <a:off x="247051" y="821649"/>
            <a:ext cx="1381725" cy="461665"/>
          </a:xfrm>
          <a:prstGeom prst="rect">
            <a:avLst/>
          </a:prstGeom>
          <a:noFill/>
        </p:spPr>
        <p:txBody>
          <a:bodyPr wrap="none" rtlCol="0">
            <a:spAutoFit/>
          </a:bodyPr>
          <a:lstStyle/>
          <a:p>
            <a:r>
              <a:rPr lang="en-US" sz="2400" b="1" dirty="0">
                <a:solidFill>
                  <a:srgbClr val="FF0000"/>
                </a:solidFill>
              </a:rPr>
              <a:t>For JX = 2</a:t>
            </a:r>
          </a:p>
        </p:txBody>
      </p:sp>
      <p:sp>
        <p:nvSpPr>
          <p:cNvPr id="4" name="TextBox 3"/>
          <p:cNvSpPr txBox="1"/>
          <p:nvPr/>
        </p:nvSpPr>
        <p:spPr>
          <a:xfrm>
            <a:off x="116259" y="1649075"/>
            <a:ext cx="893193" cy="369332"/>
          </a:xfrm>
          <a:prstGeom prst="rect">
            <a:avLst/>
          </a:prstGeom>
          <a:noFill/>
        </p:spPr>
        <p:txBody>
          <a:bodyPr wrap="none" rtlCol="0">
            <a:spAutoFit/>
          </a:bodyPr>
          <a:lstStyle/>
          <a:p>
            <a:r>
              <a:rPr lang="en-US" b="1" dirty="0" err="1">
                <a:solidFill>
                  <a:srgbClr val="0070C0"/>
                </a:solidFill>
              </a:rPr>
              <a:t>Nc</a:t>
            </a:r>
            <a:r>
              <a:rPr lang="en-US" b="1" dirty="0">
                <a:solidFill>
                  <a:srgbClr val="0070C0"/>
                </a:solidFill>
              </a:rPr>
              <a:t> x </a:t>
            </a:r>
            <a:r>
              <a:rPr lang="en-US" b="1" dirty="0" err="1">
                <a:solidFill>
                  <a:srgbClr val="0070C0"/>
                </a:solidFill>
              </a:rPr>
              <a:t>Nc</a:t>
            </a:r>
            <a:endParaRPr lang="en-US" b="1" dirty="0">
              <a:solidFill>
                <a:srgbClr val="0070C0"/>
              </a:solidFill>
            </a:endParaRPr>
          </a:p>
        </p:txBody>
      </p:sp>
      <p:sp>
        <p:nvSpPr>
          <p:cNvPr id="10" name="TextBox 9"/>
          <p:cNvSpPr txBox="1"/>
          <p:nvPr/>
        </p:nvSpPr>
        <p:spPr>
          <a:xfrm>
            <a:off x="115606" y="3066740"/>
            <a:ext cx="893193" cy="369332"/>
          </a:xfrm>
          <a:prstGeom prst="rect">
            <a:avLst/>
          </a:prstGeom>
          <a:noFill/>
        </p:spPr>
        <p:txBody>
          <a:bodyPr wrap="none" rtlCol="0">
            <a:spAutoFit/>
          </a:bodyPr>
          <a:lstStyle/>
          <a:p>
            <a:r>
              <a:rPr lang="en-US" b="1" dirty="0" err="1">
                <a:solidFill>
                  <a:srgbClr val="0070C0"/>
                </a:solidFill>
              </a:rPr>
              <a:t>Nc</a:t>
            </a:r>
            <a:r>
              <a:rPr lang="en-US" b="1" dirty="0">
                <a:solidFill>
                  <a:srgbClr val="0070C0"/>
                </a:solidFill>
              </a:rPr>
              <a:t> x </a:t>
            </a:r>
            <a:r>
              <a:rPr lang="en-US" b="1" dirty="0" err="1">
                <a:solidFill>
                  <a:srgbClr val="0070C0"/>
                </a:solidFill>
              </a:rPr>
              <a:t>Nc</a:t>
            </a:r>
            <a:endParaRPr lang="en-US" b="1" dirty="0">
              <a:solidFill>
                <a:srgbClr val="0070C0"/>
              </a:solidFill>
            </a:endParaRPr>
          </a:p>
        </p:txBody>
      </p:sp>
      <p:sp>
        <p:nvSpPr>
          <p:cNvPr id="11" name="TextBox 10"/>
          <p:cNvSpPr txBox="1"/>
          <p:nvPr/>
        </p:nvSpPr>
        <p:spPr>
          <a:xfrm>
            <a:off x="108011" y="3775513"/>
            <a:ext cx="893193" cy="369332"/>
          </a:xfrm>
          <a:prstGeom prst="rect">
            <a:avLst/>
          </a:prstGeom>
          <a:noFill/>
        </p:spPr>
        <p:txBody>
          <a:bodyPr wrap="none" rtlCol="0">
            <a:spAutoFit/>
          </a:bodyPr>
          <a:lstStyle/>
          <a:p>
            <a:r>
              <a:rPr lang="en-US" b="1" dirty="0" err="1">
                <a:solidFill>
                  <a:srgbClr val="0070C0"/>
                </a:solidFill>
              </a:rPr>
              <a:t>Nc</a:t>
            </a:r>
            <a:r>
              <a:rPr lang="en-US" b="1" dirty="0">
                <a:solidFill>
                  <a:srgbClr val="0070C0"/>
                </a:solidFill>
              </a:rPr>
              <a:t> x </a:t>
            </a:r>
            <a:r>
              <a:rPr lang="en-US" b="1" dirty="0" err="1">
                <a:solidFill>
                  <a:srgbClr val="0070C0"/>
                </a:solidFill>
              </a:rPr>
              <a:t>Nc</a:t>
            </a:r>
            <a:endParaRPr lang="en-US" b="1" dirty="0">
              <a:solidFill>
                <a:srgbClr val="0070C0"/>
              </a:solidFill>
            </a:endParaRPr>
          </a:p>
        </p:txBody>
      </p:sp>
    </p:spTree>
    <p:extLst>
      <p:ext uri="{BB962C8B-B14F-4D97-AF65-F5344CB8AC3E}">
        <p14:creationId xmlns:p14="http://schemas.microsoft.com/office/powerpoint/2010/main" val="2714600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6" name="Rectangle 4"/>
          <p:cNvSpPr>
            <a:spLocks noGrp="1" noChangeArrowheads="1"/>
          </p:cNvSpPr>
          <p:nvPr>
            <p:ph type="title"/>
          </p:nvPr>
        </p:nvSpPr>
        <p:spPr>
          <a:xfrm>
            <a:off x="457200" y="89512"/>
            <a:ext cx="8229600" cy="1143000"/>
          </a:xfrm>
        </p:spPr>
        <p:txBody>
          <a:bodyPr>
            <a:normAutofit/>
          </a:bodyPr>
          <a:lstStyle/>
          <a:p>
            <a:r>
              <a:rPr lang="en-US" altLang="en-US" sz="4000" b="1" dirty="0">
                <a:solidFill>
                  <a:schemeClr val="tx2"/>
                </a:solidFill>
              </a:rPr>
              <a:t>Effect of Peclet Number</a:t>
            </a:r>
          </a:p>
        </p:txBody>
      </p:sp>
      <p:pic>
        <p:nvPicPr>
          <p:cNvPr id="330757" name="Picture 5" descr="PecletNumbe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028210" y="1232512"/>
            <a:ext cx="5302357" cy="522899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615727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8" name="Rectangle 4"/>
          <p:cNvSpPr>
            <a:spLocks noGrp="1" noChangeArrowheads="1"/>
          </p:cNvSpPr>
          <p:nvPr>
            <p:ph type="title"/>
          </p:nvPr>
        </p:nvSpPr>
        <p:spPr>
          <a:xfrm>
            <a:off x="457200" y="0"/>
            <a:ext cx="8229600" cy="1143000"/>
          </a:xfrm>
        </p:spPr>
        <p:txBody>
          <a:bodyPr>
            <a:normAutofit/>
          </a:bodyPr>
          <a:lstStyle/>
          <a:p>
            <a:r>
              <a:rPr lang="en-US" altLang="en-US" sz="4000" b="1" dirty="0"/>
              <a:t>Effect of </a:t>
            </a:r>
            <a:r>
              <a:rPr lang="en-US" altLang="en-US" sz="4000" b="1" dirty="0" err="1"/>
              <a:t>Damköhler</a:t>
            </a:r>
            <a:r>
              <a:rPr lang="en-US" altLang="en-US" sz="4000" b="1" dirty="0"/>
              <a:t> Number</a:t>
            </a:r>
          </a:p>
        </p:txBody>
      </p:sp>
      <p:pic>
        <p:nvPicPr>
          <p:cNvPr id="333829" name="Picture 5" descr="DamkohlerNumbe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206025" y="1417638"/>
            <a:ext cx="4993914" cy="519261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961926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900" name="Rectangle 4"/>
          <p:cNvSpPr>
            <a:spLocks noGrp="1" noChangeArrowheads="1"/>
          </p:cNvSpPr>
          <p:nvPr>
            <p:ph type="title"/>
          </p:nvPr>
        </p:nvSpPr>
        <p:spPr>
          <a:xfrm>
            <a:off x="465138" y="130176"/>
            <a:ext cx="8229600" cy="1143000"/>
          </a:xfrm>
        </p:spPr>
        <p:txBody>
          <a:bodyPr>
            <a:normAutofit fontScale="90000"/>
          </a:bodyPr>
          <a:lstStyle/>
          <a:p>
            <a:r>
              <a:rPr lang="en-US" altLang="en-US" b="1" dirty="0"/>
              <a:t>Analytical Solutions to ADR Equation</a:t>
            </a:r>
          </a:p>
        </p:txBody>
      </p:sp>
      <p:sp>
        <p:nvSpPr>
          <p:cNvPr id="336902" name="Rectangle 6"/>
          <p:cNvSpPr>
            <a:spLocks noChangeArrowheads="1"/>
          </p:cNvSpPr>
          <p:nvPr/>
        </p:nvSpPr>
        <p:spPr bwMode="auto">
          <a:xfrm>
            <a:off x="0" y="33258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336901" name="Object 5"/>
          <p:cNvGraphicFramePr>
            <a:graphicFrameLocks noChangeAspect="1"/>
          </p:cNvGraphicFramePr>
          <p:nvPr/>
        </p:nvGraphicFramePr>
        <p:xfrm>
          <a:off x="3330575" y="1816100"/>
          <a:ext cx="1746250" cy="576263"/>
        </p:xfrm>
        <a:graphic>
          <a:graphicData uri="http://schemas.openxmlformats.org/presentationml/2006/ole">
            <mc:AlternateContent xmlns:mc="http://schemas.openxmlformats.org/markup-compatibility/2006">
              <mc:Choice xmlns:v="urn:schemas-microsoft-com:vml" Requires="v">
                <p:oleObj spid="_x0000_s107534" name="Equation" r:id="rId4" imgW="622030" imgH="203112" progId="Equation.DSMT4">
                  <p:embed/>
                </p:oleObj>
              </mc:Choice>
              <mc:Fallback>
                <p:oleObj name="Equation" r:id="rId4" imgW="622030" imgH="203112" progId="Equation.DSMT4">
                  <p:embed/>
                  <p:pic>
                    <p:nvPicPr>
                      <p:cNvPr id="336901"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0575" y="1816100"/>
                        <a:ext cx="1746250" cy="576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6903" name="Text Box 7"/>
          <p:cNvSpPr txBox="1">
            <a:spLocks noChangeArrowheads="1"/>
          </p:cNvSpPr>
          <p:nvPr/>
        </p:nvSpPr>
        <p:spPr bwMode="auto">
          <a:xfrm>
            <a:off x="563563" y="1306513"/>
            <a:ext cx="7429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t>Solutions in one dimension for linear kinetics take the form</a:t>
            </a:r>
          </a:p>
        </p:txBody>
      </p:sp>
      <p:sp>
        <p:nvSpPr>
          <p:cNvPr id="336904" name="Text Box 8"/>
          <p:cNvSpPr txBox="1">
            <a:spLocks noChangeArrowheads="1"/>
          </p:cNvSpPr>
          <p:nvPr/>
        </p:nvSpPr>
        <p:spPr bwMode="auto">
          <a:xfrm>
            <a:off x="2531887" y="2573666"/>
            <a:ext cx="377225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dirty="0">
                <a:solidFill>
                  <a:schemeClr val="tx2"/>
                </a:solidFill>
              </a:rPr>
              <a:t>Pure advective transport</a:t>
            </a:r>
          </a:p>
        </p:txBody>
      </p:sp>
      <p:sp>
        <p:nvSpPr>
          <p:cNvPr id="336906" name="Rectangle 10"/>
          <p:cNvSpPr>
            <a:spLocks noChangeArrowheads="1"/>
          </p:cNvSpPr>
          <p:nvPr/>
        </p:nvSpPr>
        <p:spPr bwMode="auto">
          <a:xfrm>
            <a:off x="0" y="32305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336905" name="Object 9"/>
          <p:cNvGraphicFramePr>
            <a:graphicFrameLocks noChangeAspect="1"/>
          </p:cNvGraphicFramePr>
          <p:nvPr/>
        </p:nvGraphicFramePr>
        <p:xfrm>
          <a:off x="3413125" y="3070225"/>
          <a:ext cx="1631950" cy="639763"/>
        </p:xfrm>
        <a:graphic>
          <a:graphicData uri="http://schemas.openxmlformats.org/presentationml/2006/ole">
            <mc:AlternateContent xmlns:mc="http://schemas.openxmlformats.org/markup-compatibility/2006">
              <mc:Choice xmlns:v="urn:schemas-microsoft-com:vml" Requires="v">
                <p:oleObj spid="_x0000_s107535" name="Equation" r:id="rId6" imgW="1016000" imgH="393700" progId="Equation.DSMT4">
                  <p:embed/>
                </p:oleObj>
              </mc:Choice>
              <mc:Fallback>
                <p:oleObj name="Equation" r:id="rId6" imgW="1016000" imgH="393700" progId="Equation.DSMT4">
                  <p:embed/>
                  <p:pic>
                    <p:nvPicPr>
                      <p:cNvPr id="336905"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3125" y="3070225"/>
                        <a:ext cx="1631950" cy="639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6907" name="Text Box 11"/>
          <p:cNvSpPr txBox="1">
            <a:spLocks noChangeArrowheads="1"/>
          </p:cNvSpPr>
          <p:nvPr/>
        </p:nvSpPr>
        <p:spPr bwMode="auto">
          <a:xfrm>
            <a:off x="2749550" y="3807481"/>
            <a:ext cx="361836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dirty="0">
                <a:solidFill>
                  <a:schemeClr val="tx2"/>
                </a:solidFill>
              </a:rPr>
              <a:t>Pure diffusive transport</a:t>
            </a:r>
          </a:p>
        </p:txBody>
      </p:sp>
      <p:sp>
        <p:nvSpPr>
          <p:cNvPr id="336909" name="Rectangle 13"/>
          <p:cNvSpPr>
            <a:spLocks noChangeArrowheads="1"/>
          </p:cNvSpPr>
          <p:nvPr/>
        </p:nvSpPr>
        <p:spPr bwMode="auto">
          <a:xfrm>
            <a:off x="0" y="3219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336908" name="Object 12"/>
          <p:cNvGraphicFramePr>
            <a:graphicFrameLocks noChangeAspect="1"/>
          </p:cNvGraphicFramePr>
          <p:nvPr>
            <p:extLst/>
          </p:nvPr>
        </p:nvGraphicFramePr>
        <p:xfrm>
          <a:off x="3413125" y="4330701"/>
          <a:ext cx="1795462" cy="671512"/>
        </p:xfrm>
        <a:graphic>
          <a:graphicData uri="http://schemas.openxmlformats.org/presentationml/2006/ole">
            <mc:AlternateContent xmlns:mc="http://schemas.openxmlformats.org/markup-compatibility/2006">
              <mc:Choice xmlns:v="urn:schemas-microsoft-com:vml" Requires="v">
                <p:oleObj spid="_x0000_s107536" name="Equation" r:id="rId8" imgW="1117600" imgH="419100" progId="Equation.DSMT4">
                  <p:embed/>
                </p:oleObj>
              </mc:Choice>
              <mc:Fallback>
                <p:oleObj name="Equation" r:id="rId8" imgW="1117600" imgH="419100" progId="Equation.DSMT4">
                  <p:embed/>
                  <p:pic>
                    <p:nvPicPr>
                      <p:cNvPr id="336908"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13125" y="4330701"/>
                        <a:ext cx="1795462" cy="671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6910" name="Text Box 14"/>
          <p:cNvSpPr txBox="1">
            <a:spLocks noChangeArrowheads="1"/>
          </p:cNvSpPr>
          <p:nvPr/>
        </p:nvSpPr>
        <p:spPr bwMode="auto">
          <a:xfrm>
            <a:off x="1736846" y="5139178"/>
            <a:ext cx="59485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dirty="0">
                <a:solidFill>
                  <a:schemeClr val="tx2"/>
                </a:solidFill>
              </a:rPr>
              <a:t>Mixed advective and diffusive transport</a:t>
            </a:r>
          </a:p>
        </p:txBody>
      </p:sp>
      <p:sp>
        <p:nvSpPr>
          <p:cNvPr id="336912" name="Rectangle 16"/>
          <p:cNvSpPr>
            <a:spLocks noChangeArrowheads="1"/>
          </p:cNvSpPr>
          <p:nvPr/>
        </p:nvSpPr>
        <p:spPr bwMode="auto">
          <a:xfrm>
            <a:off x="0" y="31353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336911" name="Object 15"/>
          <p:cNvGraphicFramePr>
            <a:graphicFrameLocks noChangeAspect="1"/>
          </p:cNvGraphicFramePr>
          <p:nvPr/>
        </p:nvGraphicFramePr>
        <p:xfrm>
          <a:off x="465138" y="5688013"/>
          <a:ext cx="7905750" cy="885825"/>
        </p:xfrm>
        <a:graphic>
          <a:graphicData uri="http://schemas.openxmlformats.org/presentationml/2006/ole">
            <mc:AlternateContent xmlns:mc="http://schemas.openxmlformats.org/markup-compatibility/2006">
              <mc:Choice xmlns:v="urn:schemas-microsoft-com:vml" Requires="v">
                <p:oleObj spid="_x0000_s107537" name="Equation" r:id="rId10" imgW="5245100" imgH="584200" progId="Equation.DSMT4">
                  <p:embed/>
                </p:oleObj>
              </mc:Choice>
              <mc:Fallback>
                <p:oleObj name="Equation" r:id="rId10" imgW="5245100" imgH="584200" progId="Equation.DSMT4">
                  <p:embed/>
                  <p:pic>
                    <p:nvPicPr>
                      <p:cNvPr id="336911"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5138" y="5688013"/>
                        <a:ext cx="7905750" cy="885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60466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6903"/>
                                        </p:tgtEl>
                                        <p:attrNameLst>
                                          <p:attrName>style.visibility</p:attrName>
                                        </p:attrNameLst>
                                      </p:cBhvr>
                                      <p:to>
                                        <p:strVal val="visible"/>
                                      </p:to>
                                    </p:set>
                                    <p:anim calcmode="lin" valueType="num">
                                      <p:cBhvr additive="base">
                                        <p:cTn id="7" dur="500" fill="hold"/>
                                        <p:tgtEl>
                                          <p:spTgt spid="336903"/>
                                        </p:tgtEl>
                                        <p:attrNameLst>
                                          <p:attrName>ppt_x</p:attrName>
                                        </p:attrNameLst>
                                      </p:cBhvr>
                                      <p:tavLst>
                                        <p:tav tm="0">
                                          <p:val>
                                            <p:strVal val="#ppt_x"/>
                                          </p:val>
                                        </p:tav>
                                        <p:tav tm="100000">
                                          <p:val>
                                            <p:strVal val="#ppt_x"/>
                                          </p:val>
                                        </p:tav>
                                      </p:tavLst>
                                    </p:anim>
                                    <p:anim calcmode="lin" valueType="num">
                                      <p:cBhvr additive="base">
                                        <p:cTn id="8" dur="500" fill="hold"/>
                                        <p:tgtEl>
                                          <p:spTgt spid="33690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36901"/>
                                        </p:tgtEl>
                                        <p:attrNameLst>
                                          <p:attrName>style.visibility</p:attrName>
                                        </p:attrNameLst>
                                      </p:cBhvr>
                                      <p:to>
                                        <p:strVal val="visible"/>
                                      </p:to>
                                    </p:set>
                                    <p:anim calcmode="lin" valueType="num">
                                      <p:cBhvr additive="base">
                                        <p:cTn id="11" dur="500" fill="hold"/>
                                        <p:tgtEl>
                                          <p:spTgt spid="336901"/>
                                        </p:tgtEl>
                                        <p:attrNameLst>
                                          <p:attrName>ppt_x</p:attrName>
                                        </p:attrNameLst>
                                      </p:cBhvr>
                                      <p:tavLst>
                                        <p:tav tm="0">
                                          <p:val>
                                            <p:strVal val="#ppt_x"/>
                                          </p:val>
                                        </p:tav>
                                        <p:tav tm="100000">
                                          <p:val>
                                            <p:strVal val="#ppt_x"/>
                                          </p:val>
                                        </p:tav>
                                      </p:tavLst>
                                    </p:anim>
                                    <p:anim calcmode="lin" valueType="num">
                                      <p:cBhvr additive="base">
                                        <p:cTn id="12" dur="500" fill="hold"/>
                                        <p:tgtEl>
                                          <p:spTgt spid="33690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36904"/>
                                        </p:tgtEl>
                                        <p:attrNameLst>
                                          <p:attrName>style.visibility</p:attrName>
                                        </p:attrNameLst>
                                      </p:cBhvr>
                                      <p:to>
                                        <p:strVal val="visible"/>
                                      </p:to>
                                    </p:set>
                                    <p:anim calcmode="lin" valueType="num">
                                      <p:cBhvr additive="base">
                                        <p:cTn id="17" dur="500" fill="hold"/>
                                        <p:tgtEl>
                                          <p:spTgt spid="336904"/>
                                        </p:tgtEl>
                                        <p:attrNameLst>
                                          <p:attrName>ppt_x</p:attrName>
                                        </p:attrNameLst>
                                      </p:cBhvr>
                                      <p:tavLst>
                                        <p:tav tm="0">
                                          <p:val>
                                            <p:strVal val="#ppt_x"/>
                                          </p:val>
                                        </p:tav>
                                        <p:tav tm="100000">
                                          <p:val>
                                            <p:strVal val="#ppt_x"/>
                                          </p:val>
                                        </p:tav>
                                      </p:tavLst>
                                    </p:anim>
                                    <p:anim calcmode="lin" valueType="num">
                                      <p:cBhvr additive="base">
                                        <p:cTn id="18" dur="500" fill="hold"/>
                                        <p:tgtEl>
                                          <p:spTgt spid="33690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36905"/>
                                        </p:tgtEl>
                                        <p:attrNameLst>
                                          <p:attrName>style.visibility</p:attrName>
                                        </p:attrNameLst>
                                      </p:cBhvr>
                                      <p:to>
                                        <p:strVal val="visible"/>
                                      </p:to>
                                    </p:set>
                                    <p:anim calcmode="lin" valueType="num">
                                      <p:cBhvr additive="base">
                                        <p:cTn id="21" dur="500" fill="hold"/>
                                        <p:tgtEl>
                                          <p:spTgt spid="336905"/>
                                        </p:tgtEl>
                                        <p:attrNameLst>
                                          <p:attrName>ppt_x</p:attrName>
                                        </p:attrNameLst>
                                      </p:cBhvr>
                                      <p:tavLst>
                                        <p:tav tm="0">
                                          <p:val>
                                            <p:strVal val="#ppt_x"/>
                                          </p:val>
                                        </p:tav>
                                        <p:tav tm="100000">
                                          <p:val>
                                            <p:strVal val="#ppt_x"/>
                                          </p:val>
                                        </p:tav>
                                      </p:tavLst>
                                    </p:anim>
                                    <p:anim calcmode="lin" valueType="num">
                                      <p:cBhvr additive="base">
                                        <p:cTn id="22" dur="500" fill="hold"/>
                                        <p:tgtEl>
                                          <p:spTgt spid="33690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36907"/>
                                        </p:tgtEl>
                                        <p:attrNameLst>
                                          <p:attrName>style.visibility</p:attrName>
                                        </p:attrNameLst>
                                      </p:cBhvr>
                                      <p:to>
                                        <p:strVal val="visible"/>
                                      </p:to>
                                    </p:set>
                                    <p:anim calcmode="lin" valueType="num">
                                      <p:cBhvr additive="base">
                                        <p:cTn id="27" dur="500" fill="hold"/>
                                        <p:tgtEl>
                                          <p:spTgt spid="336907"/>
                                        </p:tgtEl>
                                        <p:attrNameLst>
                                          <p:attrName>ppt_x</p:attrName>
                                        </p:attrNameLst>
                                      </p:cBhvr>
                                      <p:tavLst>
                                        <p:tav tm="0">
                                          <p:val>
                                            <p:strVal val="#ppt_x"/>
                                          </p:val>
                                        </p:tav>
                                        <p:tav tm="100000">
                                          <p:val>
                                            <p:strVal val="#ppt_x"/>
                                          </p:val>
                                        </p:tav>
                                      </p:tavLst>
                                    </p:anim>
                                    <p:anim calcmode="lin" valueType="num">
                                      <p:cBhvr additive="base">
                                        <p:cTn id="28" dur="500" fill="hold"/>
                                        <p:tgtEl>
                                          <p:spTgt spid="33690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36908"/>
                                        </p:tgtEl>
                                        <p:attrNameLst>
                                          <p:attrName>style.visibility</p:attrName>
                                        </p:attrNameLst>
                                      </p:cBhvr>
                                      <p:to>
                                        <p:strVal val="visible"/>
                                      </p:to>
                                    </p:set>
                                    <p:anim calcmode="lin" valueType="num">
                                      <p:cBhvr additive="base">
                                        <p:cTn id="31" dur="500" fill="hold"/>
                                        <p:tgtEl>
                                          <p:spTgt spid="336908"/>
                                        </p:tgtEl>
                                        <p:attrNameLst>
                                          <p:attrName>ppt_x</p:attrName>
                                        </p:attrNameLst>
                                      </p:cBhvr>
                                      <p:tavLst>
                                        <p:tav tm="0">
                                          <p:val>
                                            <p:strVal val="#ppt_x"/>
                                          </p:val>
                                        </p:tav>
                                        <p:tav tm="100000">
                                          <p:val>
                                            <p:strVal val="#ppt_x"/>
                                          </p:val>
                                        </p:tav>
                                      </p:tavLst>
                                    </p:anim>
                                    <p:anim calcmode="lin" valueType="num">
                                      <p:cBhvr additive="base">
                                        <p:cTn id="32" dur="500" fill="hold"/>
                                        <p:tgtEl>
                                          <p:spTgt spid="33690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36910"/>
                                        </p:tgtEl>
                                        <p:attrNameLst>
                                          <p:attrName>style.visibility</p:attrName>
                                        </p:attrNameLst>
                                      </p:cBhvr>
                                      <p:to>
                                        <p:strVal val="visible"/>
                                      </p:to>
                                    </p:set>
                                    <p:anim calcmode="lin" valueType="num">
                                      <p:cBhvr additive="base">
                                        <p:cTn id="37" dur="500" fill="hold"/>
                                        <p:tgtEl>
                                          <p:spTgt spid="336910"/>
                                        </p:tgtEl>
                                        <p:attrNameLst>
                                          <p:attrName>ppt_x</p:attrName>
                                        </p:attrNameLst>
                                      </p:cBhvr>
                                      <p:tavLst>
                                        <p:tav tm="0">
                                          <p:val>
                                            <p:strVal val="#ppt_x"/>
                                          </p:val>
                                        </p:tav>
                                        <p:tav tm="100000">
                                          <p:val>
                                            <p:strVal val="#ppt_x"/>
                                          </p:val>
                                        </p:tav>
                                      </p:tavLst>
                                    </p:anim>
                                    <p:anim calcmode="lin" valueType="num">
                                      <p:cBhvr additive="base">
                                        <p:cTn id="38" dur="500" fill="hold"/>
                                        <p:tgtEl>
                                          <p:spTgt spid="336910"/>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36911"/>
                                        </p:tgtEl>
                                        <p:attrNameLst>
                                          <p:attrName>style.visibility</p:attrName>
                                        </p:attrNameLst>
                                      </p:cBhvr>
                                      <p:to>
                                        <p:strVal val="visible"/>
                                      </p:to>
                                    </p:set>
                                    <p:anim calcmode="lin" valueType="num">
                                      <p:cBhvr additive="base">
                                        <p:cTn id="41" dur="500" fill="hold"/>
                                        <p:tgtEl>
                                          <p:spTgt spid="336911"/>
                                        </p:tgtEl>
                                        <p:attrNameLst>
                                          <p:attrName>ppt_x</p:attrName>
                                        </p:attrNameLst>
                                      </p:cBhvr>
                                      <p:tavLst>
                                        <p:tav tm="0">
                                          <p:val>
                                            <p:strVal val="#ppt_x"/>
                                          </p:val>
                                        </p:tav>
                                        <p:tav tm="100000">
                                          <p:val>
                                            <p:strVal val="#ppt_x"/>
                                          </p:val>
                                        </p:tav>
                                      </p:tavLst>
                                    </p:anim>
                                    <p:anim calcmode="lin" valueType="num">
                                      <p:cBhvr additive="base">
                                        <p:cTn id="42" dur="500" fill="hold"/>
                                        <p:tgtEl>
                                          <p:spTgt spid="3369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903" grpId="0"/>
      <p:bldP spid="336904" grpId="0"/>
      <p:bldP spid="336907" grpId="0"/>
      <p:bldP spid="3369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8" name="Rectangle 4"/>
          <p:cNvSpPr>
            <a:spLocks noGrp="1" noChangeArrowheads="1"/>
          </p:cNvSpPr>
          <p:nvPr>
            <p:ph type="title"/>
          </p:nvPr>
        </p:nvSpPr>
        <p:spPr>
          <a:xfrm>
            <a:off x="510988" y="23814"/>
            <a:ext cx="8229600" cy="1143000"/>
          </a:xfrm>
        </p:spPr>
        <p:txBody>
          <a:bodyPr>
            <a:normAutofit/>
          </a:bodyPr>
          <a:lstStyle/>
          <a:p>
            <a:r>
              <a:rPr lang="en-US" altLang="en-US" sz="4000" b="1" dirty="0"/>
              <a:t>Equilibration Length Scales</a:t>
            </a:r>
          </a:p>
        </p:txBody>
      </p:sp>
      <p:pic>
        <p:nvPicPr>
          <p:cNvPr id="338951" name="Picture 7" descr="EquilibrationLength"/>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a:xfrm>
            <a:off x="4165426" y="1530910"/>
            <a:ext cx="4947838" cy="445780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38950" name="Rectangle 6"/>
          <p:cNvSpPr>
            <a:spLocks noChangeArrowheads="1"/>
          </p:cNvSpPr>
          <p:nvPr/>
        </p:nvSpPr>
        <p:spPr bwMode="auto">
          <a:xfrm>
            <a:off x="0" y="32305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338949" name="Object 5"/>
          <p:cNvGraphicFramePr>
            <a:graphicFrameLocks noChangeAspect="1"/>
          </p:cNvGraphicFramePr>
          <p:nvPr/>
        </p:nvGraphicFramePr>
        <p:xfrm>
          <a:off x="1033463" y="3968750"/>
          <a:ext cx="2057400" cy="1039813"/>
        </p:xfrm>
        <a:graphic>
          <a:graphicData uri="http://schemas.openxmlformats.org/presentationml/2006/ole">
            <mc:AlternateContent xmlns:mc="http://schemas.openxmlformats.org/markup-compatibility/2006">
              <mc:Choice xmlns:v="urn:schemas-microsoft-com:vml" Requires="v">
                <p:oleObj spid="_x0000_s108552" name="Equation" r:id="rId5" imgW="787058" imgH="393529" progId="Equation.DSMT4">
                  <p:embed/>
                </p:oleObj>
              </mc:Choice>
              <mc:Fallback>
                <p:oleObj name="Equation" r:id="rId5" imgW="787058" imgH="393529" progId="Equation.DSMT4">
                  <p:embed/>
                  <p:pic>
                    <p:nvPicPr>
                      <p:cNvPr id="338949"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3463" y="3968750"/>
                        <a:ext cx="2057400" cy="1039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8953" name="Text Box 9"/>
          <p:cNvSpPr txBox="1">
            <a:spLocks noChangeArrowheads="1"/>
          </p:cNvSpPr>
          <p:nvPr/>
        </p:nvSpPr>
        <p:spPr bwMode="auto">
          <a:xfrm>
            <a:off x="715335" y="3292460"/>
            <a:ext cx="3097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tx2"/>
                </a:solidFill>
              </a:rPr>
              <a:t>Equilibration length = </a:t>
            </a:r>
            <a:r>
              <a:rPr lang="el-GR" altLang="en-US" sz="2400" dirty="0">
                <a:solidFill>
                  <a:schemeClr val="tx2"/>
                </a:solidFill>
                <a:cs typeface="Times New Roman" panose="02020603050405020304" pitchFamily="18" charset="0"/>
              </a:rPr>
              <a:t>λ</a:t>
            </a:r>
          </a:p>
        </p:txBody>
      </p:sp>
      <p:graphicFrame>
        <p:nvGraphicFramePr>
          <p:cNvPr id="338954" name="Object 10"/>
          <p:cNvGraphicFramePr>
            <a:graphicFrameLocks noGrp="1" noChangeAspect="1"/>
          </p:cNvGraphicFramePr>
          <p:nvPr>
            <p:ph sz="half" idx="2"/>
          </p:nvPr>
        </p:nvGraphicFramePr>
        <p:xfrm>
          <a:off x="1011238" y="2160588"/>
          <a:ext cx="2163762" cy="706437"/>
        </p:xfrm>
        <a:graphic>
          <a:graphicData uri="http://schemas.openxmlformats.org/presentationml/2006/ole">
            <mc:AlternateContent xmlns:mc="http://schemas.openxmlformats.org/markup-compatibility/2006">
              <mc:Choice xmlns:v="urn:schemas-microsoft-com:vml" Requires="v">
                <p:oleObj spid="_x0000_s108553" name="Equation" r:id="rId7" imgW="622030" imgH="203112" progId="Equation.DSMT4">
                  <p:embed/>
                </p:oleObj>
              </mc:Choice>
              <mc:Fallback>
                <p:oleObj name="Equation" r:id="rId7" imgW="622030" imgH="203112" progId="Equation.DSMT4">
                  <p:embed/>
                  <p:pic>
                    <p:nvPicPr>
                      <p:cNvPr id="338954"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1238" y="2160588"/>
                        <a:ext cx="2163762"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060192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933F7E-778F-4762-9998-32C270115907}"/>
              </a:ext>
            </a:extLst>
          </p:cNvPr>
          <p:cNvSpPr txBox="1"/>
          <p:nvPr/>
        </p:nvSpPr>
        <p:spPr>
          <a:xfrm>
            <a:off x="1121868" y="3044279"/>
            <a:ext cx="7509748" cy="769441"/>
          </a:xfrm>
          <a:prstGeom prst="rect">
            <a:avLst/>
          </a:prstGeom>
          <a:noFill/>
        </p:spPr>
        <p:txBody>
          <a:bodyPr wrap="none" rtlCol="0">
            <a:spAutoFit/>
          </a:bodyPr>
          <a:lstStyle/>
          <a:p>
            <a:r>
              <a:rPr lang="en-US" sz="4400" b="1" dirty="0">
                <a:solidFill>
                  <a:srgbClr val="0070C0"/>
                </a:solidFill>
              </a:rPr>
              <a:t>Multicomponent Geochemistry</a:t>
            </a:r>
          </a:p>
        </p:txBody>
      </p:sp>
    </p:spTree>
    <p:extLst>
      <p:ext uri="{BB962C8B-B14F-4D97-AF65-F5344CB8AC3E}">
        <p14:creationId xmlns:p14="http://schemas.microsoft.com/office/powerpoint/2010/main" val="249403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2" name="Rectangle 4"/>
          <p:cNvSpPr>
            <a:spLocks noGrp="1" noChangeArrowheads="1"/>
          </p:cNvSpPr>
          <p:nvPr>
            <p:ph type="title"/>
          </p:nvPr>
        </p:nvSpPr>
        <p:spPr>
          <a:xfrm>
            <a:off x="222384" y="278607"/>
            <a:ext cx="8099425" cy="762000"/>
          </a:xfrm>
        </p:spPr>
        <p:txBody>
          <a:bodyPr>
            <a:normAutofit/>
          </a:bodyPr>
          <a:lstStyle/>
          <a:p>
            <a:r>
              <a:rPr lang="en-US" altLang="en-US" sz="4000" b="1" dirty="0"/>
              <a:t>Aqueous Speciation</a:t>
            </a:r>
          </a:p>
        </p:txBody>
      </p:sp>
      <p:graphicFrame>
        <p:nvGraphicFramePr>
          <p:cNvPr id="365577" name="Object 9"/>
          <p:cNvGraphicFramePr>
            <a:graphicFrameLocks noGrp="1" noChangeAspect="1"/>
          </p:cNvGraphicFramePr>
          <p:nvPr>
            <p:ph sz="half" idx="1"/>
          </p:nvPr>
        </p:nvGraphicFramePr>
        <p:xfrm>
          <a:off x="914400" y="2206625"/>
          <a:ext cx="2995613" cy="531813"/>
        </p:xfrm>
        <a:graphic>
          <a:graphicData uri="http://schemas.openxmlformats.org/presentationml/2006/ole">
            <mc:AlternateContent xmlns:mc="http://schemas.openxmlformats.org/markup-compatibility/2006">
              <mc:Choice xmlns:v="urn:schemas-microsoft-com:vml" Requires="v">
                <p:oleObj spid="_x0000_s109585" name="Equation" r:id="rId4" imgW="1358640" imgH="241200" progId="Equation.DSMT4">
                  <p:embed/>
                </p:oleObj>
              </mc:Choice>
              <mc:Fallback>
                <p:oleObj name="Equation" r:id="rId4" imgW="1358640" imgH="241200" progId="Equation.DSMT4">
                  <p:embed/>
                  <p:pic>
                    <p:nvPicPr>
                      <p:cNvPr id="365577"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2206625"/>
                        <a:ext cx="2995613" cy="531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5582" name="Object 14"/>
          <p:cNvGraphicFramePr>
            <a:graphicFrameLocks noGrp="1" noChangeAspect="1"/>
          </p:cNvGraphicFramePr>
          <p:nvPr>
            <p:ph sz="quarter" idx="2"/>
          </p:nvPr>
        </p:nvGraphicFramePr>
        <p:xfrm>
          <a:off x="3025775" y="4352925"/>
          <a:ext cx="2863850" cy="915988"/>
        </p:xfrm>
        <a:graphic>
          <a:graphicData uri="http://schemas.openxmlformats.org/presentationml/2006/ole">
            <mc:AlternateContent xmlns:mc="http://schemas.openxmlformats.org/markup-compatibility/2006">
              <mc:Choice xmlns:v="urn:schemas-microsoft-com:vml" Requires="v">
                <p:oleObj spid="_x0000_s109586" name="Equation" r:id="rId6" imgW="1587240" imgH="507960" progId="Equation.DSMT4">
                  <p:embed/>
                </p:oleObj>
              </mc:Choice>
              <mc:Fallback>
                <p:oleObj name="Equation" r:id="rId6" imgW="1587240" imgH="507960" progId="Equation.DSMT4">
                  <p:embed/>
                  <p:pic>
                    <p:nvPicPr>
                      <p:cNvPr id="365582"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25775" y="4352925"/>
                        <a:ext cx="2863850" cy="915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5574" name="Rectangle 6"/>
          <p:cNvSpPr>
            <a:spLocks noChangeArrowheads="1"/>
          </p:cNvSpPr>
          <p:nvPr/>
        </p:nvSpPr>
        <p:spPr bwMode="auto">
          <a:xfrm>
            <a:off x="0" y="320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365573" name="Object 5"/>
          <p:cNvGraphicFramePr>
            <a:graphicFrameLocks noChangeAspect="1"/>
          </p:cNvGraphicFramePr>
          <p:nvPr/>
        </p:nvGraphicFramePr>
        <p:xfrm>
          <a:off x="4775200" y="1943100"/>
          <a:ext cx="4087813" cy="1012825"/>
        </p:xfrm>
        <a:graphic>
          <a:graphicData uri="http://schemas.openxmlformats.org/presentationml/2006/ole">
            <mc:AlternateContent xmlns:mc="http://schemas.openxmlformats.org/markup-compatibility/2006">
              <mc:Choice xmlns:v="urn:schemas-microsoft-com:vml" Requires="v">
                <p:oleObj spid="_x0000_s109587" name="Equation" r:id="rId8" imgW="1841500" imgH="457200" progId="Equation.DSMT4">
                  <p:embed/>
                </p:oleObj>
              </mc:Choice>
              <mc:Fallback>
                <p:oleObj name="Equation" r:id="rId8" imgW="1841500" imgH="457200" progId="Equation.DSMT4">
                  <p:embed/>
                  <p:pic>
                    <p:nvPicPr>
                      <p:cNvPr id="365573"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75200" y="1943100"/>
                        <a:ext cx="4087813" cy="1012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5576" name="Rectangle 8"/>
          <p:cNvSpPr>
            <a:spLocks noChangeArrowheads="1"/>
          </p:cNvSpPr>
          <p:nvPr/>
        </p:nvSpPr>
        <p:spPr bwMode="auto">
          <a:xfrm>
            <a:off x="1387475" y="3078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365575" name="Object 7"/>
          <p:cNvGraphicFramePr>
            <a:graphicFrameLocks noChangeAspect="1"/>
          </p:cNvGraphicFramePr>
          <p:nvPr/>
        </p:nvGraphicFramePr>
        <p:xfrm>
          <a:off x="2381250" y="5532438"/>
          <a:ext cx="4548188" cy="860425"/>
        </p:xfrm>
        <a:graphic>
          <a:graphicData uri="http://schemas.openxmlformats.org/presentationml/2006/ole">
            <mc:AlternateContent xmlns:mc="http://schemas.openxmlformats.org/markup-compatibility/2006">
              <mc:Choice xmlns:v="urn:schemas-microsoft-com:vml" Requires="v">
                <p:oleObj spid="_x0000_s109588" name="Equation" r:id="rId10" imgW="2413000" imgH="457200" progId="Equation.DSMT4">
                  <p:embed/>
                </p:oleObj>
              </mc:Choice>
              <mc:Fallback>
                <p:oleObj name="Equation" r:id="rId10" imgW="2413000" imgH="457200" progId="Equation.DSMT4">
                  <p:embed/>
                  <p:pic>
                    <p:nvPicPr>
                      <p:cNvPr id="365575"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81250" y="5532438"/>
                        <a:ext cx="4548188" cy="860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5579" name="Text Box 11"/>
          <p:cNvSpPr txBox="1">
            <a:spLocks noChangeArrowheads="1"/>
          </p:cNvSpPr>
          <p:nvPr/>
        </p:nvSpPr>
        <p:spPr bwMode="auto">
          <a:xfrm>
            <a:off x="3086100" y="1376363"/>
            <a:ext cx="24828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u="sng" dirty="0">
                <a:solidFill>
                  <a:schemeClr val="tx2"/>
                </a:solidFill>
              </a:rPr>
              <a:t>Canonical Form</a:t>
            </a:r>
          </a:p>
        </p:txBody>
      </p:sp>
      <p:sp>
        <p:nvSpPr>
          <p:cNvPr id="365580" name="Text Box 12"/>
          <p:cNvSpPr txBox="1">
            <a:spLocks noChangeArrowheads="1"/>
          </p:cNvSpPr>
          <p:nvPr/>
        </p:nvSpPr>
        <p:spPr bwMode="auto">
          <a:xfrm>
            <a:off x="2363788" y="2713038"/>
            <a:ext cx="1676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Primary Species</a:t>
            </a:r>
          </a:p>
        </p:txBody>
      </p:sp>
      <p:sp>
        <p:nvSpPr>
          <p:cNvPr id="365581" name="Text Box 13"/>
          <p:cNvSpPr txBox="1">
            <a:spLocks noChangeArrowheads="1"/>
          </p:cNvSpPr>
          <p:nvPr/>
        </p:nvSpPr>
        <p:spPr bwMode="auto">
          <a:xfrm>
            <a:off x="138113" y="2690813"/>
            <a:ext cx="1905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Secondary Species</a:t>
            </a:r>
          </a:p>
        </p:txBody>
      </p:sp>
      <p:graphicFrame>
        <p:nvGraphicFramePr>
          <p:cNvPr id="365584" name="Object 16"/>
          <p:cNvGraphicFramePr>
            <a:graphicFrameLocks noGrp="1" noChangeAspect="1"/>
          </p:cNvGraphicFramePr>
          <p:nvPr>
            <p:ph sz="quarter" idx="3"/>
          </p:nvPr>
        </p:nvGraphicFramePr>
        <p:xfrm>
          <a:off x="3306763" y="3170238"/>
          <a:ext cx="2392362" cy="1004887"/>
        </p:xfrm>
        <a:graphic>
          <a:graphicData uri="http://schemas.openxmlformats.org/presentationml/2006/ole">
            <mc:AlternateContent xmlns:mc="http://schemas.openxmlformats.org/markup-compatibility/2006">
              <mc:Choice xmlns:v="urn:schemas-microsoft-com:vml" Requires="v">
                <p:oleObj spid="_x0000_s109589" name="Equation" r:id="rId12" imgW="1269720" imgH="533160" progId="Equation.DSMT4">
                  <p:embed/>
                </p:oleObj>
              </mc:Choice>
              <mc:Fallback>
                <p:oleObj name="Equation" r:id="rId12" imgW="1269720" imgH="533160" progId="Equation.DSMT4">
                  <p:embed/>
                  <p:pic>
                    <p:nvPicPr>
                      <p:cNvPr id="365584" name="Object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06763" y="3170238"/>
                        <a:ext cx="2392362" cy="1004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56860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65584"/>
                                        </p:tgtEl>
                                        <p:attrNameLst>
                                          <p:attrName>style.visibility</p:attrName>
                                        </p:attrNameLst>
                                      </p:cBhvr>
                                      <p:to>
                                        <p:strVal val="visible"/>
                                      </p:to>
                                    </p:set>
                                    <p:anim calcmode="lin" valueType="num">
                                      <p:cBhvr additive="base">
                                        <p:cTn id="7" dur="500" fill="hold"/>
                                        <p:tgtEl>
                                          <p:spTgt spid="365584"/>
                                        </p:tgtEl>
                                        <p:attrNameLst>
                                          <p:attrName>ppt_x</p:attrName>
                                        </p:attrNameLst>
                                      </p:cBhvr>
                                      <p:tavLst>
                                        <p:tav tm="0">
                                          <p:val>
                                            <p:strVal val="#ppt_x"/>
                                          </p:val>
                                        </p:tav>
                                        <p:tav tm="100000">
                                          <p:val>
                                            <p:strVal val="#ppt_x"/>
                                          </p:val>
                                        </p:tav>
                                      </p:tavLst>
                                    </p:anim>
                                    <p:anim calcmode="lin" valueType="num">
                                      <p:cBhvr additive="base">
                                        <p:cTn id="8" dur="500" fill="hold"/>
                                        <p:tgtEl>
                                          <p:spTgt spid="36558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65582"/>
                                        </p:tgtEl>
                                        <p:attrNameLst>
                                          <p:attrName>style.visibility</p:attrName>
                                        </p:attrNameLst>
                                      </p:cBhvr>
                                      <p:to>
                                        <p:strVal val="visible"/>
                                      </p:to>
                                    </p:set>
                                    <p:anim calcmode="lin" valueType="num">
                                      <p:cBhvr additive="base">
                                        <p:cTn id="11" dur="500" fill="hold"/>
                                        <p:tgtEl>
                                          <p:spTgt spid="365582"/>
                                        </p:tgtEl>
                                        <p:attrNameLst>
                                          <p:attrName>ppt_x</p:attrName>
                                        </p:attrNameLst>
                                      </p:cBhvr>
                                      <p:tavLst>
                                        <p:tav tm="0">
                                          <p:val>
                                            <p:strVal val="#ppt_x"/>
                                          </p:val>
                                        </p:tav>
                                        <p:tav tm="100000">
                                          <p:val>
                                            <p:strVal val="#ppt_x"/>
                                          </p:val>
                                        </p:tav>
                                      </p:tavLst>
                                    </p:anim>
                                    <p:anim calcmode="lin" valueType="num">
                                      <p:cBhvr additive="base">
                                        <p:cTn id="12" dur="500" fill="hold"/>
                                        <p:tgtEl>
                                          <p:spTgt spid="36558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65575"/>
                                        </p:tgtEl>
                                        <p:attrNameLst>
                                          <p:attrName>style.visibility</p:attrName>
                                        </p:attrNameLst>
                                      </p:cBhvr>
                                      <p:to>
                                        <p:strVal val="visible"/>
                                      </p:to>
                                    </p:set>
                                    <p:anim calcmode="lin" valueType="num">
                                      <p:cBhvr additive="base">
                                        <p:cTn id="15" dur="500" fill="hold"/>
                                        <p:tgtEl>
                                          <p:spTgt spid="365575"/>
                                        </p:tgtEl>
                                        <p:attrNameLst>
                                          <p:attrName>ppt_x</p:attrName>
                                        </p:attrNameLst>
                                      </p:cBhvr>
                                      <p:tavLst>
                                        <p:tav tm="0">
                                          <p:val>
                                            <p:strVal val="#ppt_x"/>
                                          </p:val>
                                        </p:tav>
                                        <p:tav tm="100000">
                                          <p:val>
                                            <p:strVal val="#ppt_x"/>
                                          </p:val>
                                        </p:tav>
                                      </p:tavLst>
                                    </p:anim>
                                    <p:anim calcmode="lin" valueType="num">
                                      <p:cBhvr additive="base">
                                        <p:cTn id="16" dur="500" fill="hold"/>
                                        <p:tgtEl>
                                          <p:spTgt spid="3655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2" name="Rectangle 4"/>
          <p:cNvSpPr>
            <a:spLocks noGrp="1" noChangeArrowheads="1"/>
          </p:cNvSpPr>
          <p:nvPr>
            <p:ph type="title"/>
          </p:nvPr>
        </p:nvSpPr>
        <p:spPr>
          <a:xfrm>
            <a:off x="457200" y="97632"/>
            <a:ext cx="8229600" cy="1143000"/>
          </a:xfrm>
        </p:spPr>
        <p:txBody>
          <a:bodyPr>
            <a:normAutofit/>
          </a:bodyPr>
          <a:lstStyle/>
          <a:p>
            <a:r>
              <a:rPr lang="en-US" altLang="en-US" sz="4000" b="1" dirty="0"/>
              <a:t>Total Concentration</a:t>
            </a:r>
          </a:p>
        </p:txBody>
      </p:sp>
      <p:sp>
        <p:nvSpPr>
          <p:cNvPr id="370694" name="Rectangle 6"/>
          <p:cNvSpPr>
            <a:spLocks noChangeArrowheads="1"/>
          </p:cNvSpPr>
          <p:nvPr/>
        </p:nvSpPr>
        <p:spPr bwMode="auto">
          <a:xfrm>
            <a:off x="0" y="32083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370693" name="Object 5"/>
          <p:cNvGraphicFramePr>
            <a:graphicFrameLocks noChangeAspect="1"/>
          </p:cNvGraphicFramePr>
          <p:nvPr/>
        </p:nvGraphicFramePr>
        <p:xfrm>
          <a:off x="3135313" y="1414463"/>
          <a:ext cx="2260600" cy="862012"/>
        </p:xfrm>
        <a:graphic>
          <a:graphicData uri="http://schemas.openxmlformats.org/presentationml/2006/ole">
            <mc:AlternateContent xmlns:mc="http://schemas.openxmlformats.org/markup-compatibility/2006">
              <mc:Choice xmlns:v="urn:schemas-microsoft-com:vml" Requires="v">
                <p:oleObj spid="_x0000_s110615" name="Equation" r:id="rId4" imgW="1155600" imgH="444240" progId="Equation.DSMT4">
                  <p:embed/>
                </p:oleObj>
              </mc:Choice>
              <mc:Fallback>
                <p:oleObj name="Equation" r:id="rId4" imgW="1155600" imgH="444240" progId="Equation.DSMT4">
                  <p:embed/>
                  <p:pic>
                    <p:nvPicPr>
                      <p:cNvPr id="370693"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5313" y="1414463"/>
                        <a:ext cx="2260600" cy="862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0696" name="Rectangle 8"/>
          <p:cNvSpPr>
            <a:spLocks noChangeArrowheads="1"/>
          </p:cNvSpPr>
          <p:nvPr/>
        </p:nvSpPr>
        <p:spPr bwMode="auto">
          <a:xfrm>
            <a:off x="0" y="3306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370695" name="Object 7"/>
          <p:cNvGraphicFramePr>
            <a:graphicFrameLocks noChangeAspect="1"/>
          </p:cNvGraphicFramePr>
          <p:nvPr/>
        </p:nvGraphicFramePr>
        <p:xfrm>
          <a:off x="319088" y="2727325"/>
          <a:ext cx="3836987" cy="442913"/>
        </p:xfrm>
        <a:graphic>
          <a:graphicData uri="http://schemas.openxmlformats.org/presentationml/2006/ole">
            <mc:AlternateContent xmlns:mc="http://schemas.openxmlformats.org/markup-compatibility/2006">
              <mc:Choice xmlns:v="urn:schemas-microsoft-com:vml" Requires="v">
                <p:oleObj spid="_x0000_s110616" name="Equation" r:id="rId6" imgW="2120900" imgH="241300" progId="Equation.DSMT4">
                  <p:embed/>
                </p:oleObj>
              </mc:Choice>
              <mc:Fallback>
                <p:oleObj name="Equation" r:id="rId6" imgW="2120900" imgH="241300" progId="Equation.DSMT4">
                  <p:embed/>
                  <p:pic>
                    <p:nvPicPr>
                      <p:cNvPr id="370695"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9088" y="2727325"/>
                        <a:ext cx="3836987" cy="442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0698" name="Rectangle 10"/>
          <p:cNvSpPr>
            <a:spLocks noChangeArrowheads="1"/>
          </p:cNvSpPr>
          <p:nvPr/>
        </p:nvSpPr>
        <p:spPr bwMode="auto">
          <a:xfrm>
            <a:off x="0" y="3306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370697" name="Object 9"/>
          <p:cNvGraphicFramePr>
            <a:graphicFrameLocks noChangeAspect="1"/>
          </p:cNvGraphicFramePr>
          <p:nvPr/>
        </p:nvGraphicFramePr>
        <p:xfrm>
          <a:off x="927100" y="3268663"/>
          <a:ext cx="2236788" cy="442912"/>
        </p:xfrm>
        <a:graphic>
          <a:graphicData uri="http://schemas.openxmlformats.org/presentationml/2006/ole">
            <mc:AlternateContent xmlns:mc="http://schemas.openxmlformats.org/markup-compatibility/2006">
              <mc:Choice xmlns:v="urn:schemas-microsoft-com:vml" Requires="v">
                <p:oleObj spid="_x0000_s110617" name="Equation" r:id="rId8" imgW="1231366" imgH="241195" progId="Equation.DSMT4">
                  <p:embed/>
                </p:oleObj>
              </mc:Choice>
              <mc:Fallback>
                <p:oleObj name="Equation" r:id="rId8" imgW="1231366" imgH="241195" progId="Equation.DSMT4">
                  <p:embed/>
                  <p:pic>
                    <p:nvPicPr>
                      <p:cNvPr id="370697"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7100" y="3268663"/>
                        <a:ext cx="2236788" cy="442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0700" name="Rectangle 12"/>
          <p:cNvSpPr>
            <a:spLocks noChangeArrowheads="1"/>
          </p:cNvSpPr>
          <p:nvPr/>
        </p:nvSpPr>
        <p:spPr bwMode="auto">
          <a:xfrm>
            <a:off x="0" y="3074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370699" name="Object 11"/>
          <p:cNvGraphicFramePr>
            <a:graphicFrameLocks noChangeAspect="1"/>
          </p:cNvGraphicFramePr>
          <p:nvPr/>
        </p:nvGraphicFramePr>
        <p:xfrm>
          <a:off x="4895850" y="2593975"/>
          <a:ext cx="3217863" cy="1119188"/>
        </p:xfrm>
        <a:graphic>
          <a:graphicData uri="http://schemas.openxmlformats.org/presentationml/2006/ole">
            <mc:AlternateContent xmlns:mc="http://schemas.openxmlformats.org/markup-compatibility/2006">
              <mc:Choice xmlns:v="urn:schemas-microsoft-com:vml" Requires="v">
                <p:oleObj spid="_x0000_s110618" name="Equation" r:id="rId10" imgW="2032000" imgH="711200" progId="Equation.DSMT4">
                  <p:embed/>
                </p:oleObj>
              </mc:Choice>
              <mc:Fallback>
                <p:oleObj name="Equation" r:id="rId10" imgW="2032000" imgH="711200" progId="Equation.DSMT4">
                  <p:embed/>
                  <p:pic>
                    <p:nvPicPr>
                      <p:cNvPr id="370699"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95850" y="2593975"/>
                        <a:ext cx="3217863" cy="1119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0702" name="Rectangle 14"/>
          <p:cNvSpPr>
            <a:spLocks noChangeArrowheads="1"/>
          </p:cNvSpPr>
          <p:nvPr/>
        </p:nvSpPr>
        <p:spPr bwMode="auto">
          <a:xfrm>
            <a:off x="0" y="32956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370701" name="Object 13"/>
          <p:cNvGraphicFramePr>
            <a:graphicFrameLocks noChangeAspect="1"/>
          </p:cNvGraphicFramePr>
          <p:nvPr/>
        </p:nvGraphicFramePr>
        <p:xfrm>
          <a:off x="2717800" y="4081463"/>
          <a:ext cx="3338513" cy="481012"/>
        </p:xfrm>
        <a:graphic>
          <a:graphicData uri="http://schemas.openxmlformats.org/presentationml/2006/ole">
            <mc:AlternateContent xmlns:mc="http://schemas.openxmlformats.org/markup-compatibility/2006">
              <mc:Choice xmlns:v="urn:schemas-microsoft-com:vml" Requires="v">
                <p:oleObj spid="_x0000_s110619" name="Equation" r:id="rId12" imgW="1854000" imgH="266400" progId="Equation.DSMT4">
                  <p:embed/>
                </p:oleObj>
              </mc:Choice>
              <mc:Fallback>
                <p:oleObj name="Equation" r:id="rId12" imgW="1854000" imgH="266400" progId="Equation.DSMT4">
                  <p:embed/>
                  <p:pic>
                    <p:nvPicPr>
                      <p:cNvPr id="370701" name="Object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17800" y="4081463"/>
                        <a:ext cx="3338513" cy="481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0704" name="Rectangle 16"/>
          <p:cNvSpPr>
            <a:spLocks noChangeArrowheads="1"/>
          </p:cNvSpPr>
          <p:nvPr/>
        </p:nvSpPr>
        <p:spPr bwMode="auto">
          <a:xfrm>
            <a:off x="0" y="32956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370703" name="Object 15"/>
          <p:cNvGraphicFramePr>
            <a:graphicFrameLocks noChangeAspect="1"/>
          </p:cNvGraphicFramePr>
          <p:nvPr/>
        </p:nvGraphicFramePr>
        <p:xfrm>
          <a:off x="2686050" y="4803775"/>
          <a:ext cx="3330575" cy="503238"/>
        </p:xfrm>
        <a:graphic>
          <a:graphicData uri="http://schemas.openxmlformats.org/presentationml/2006/ole">
            <mc:AlternateContent xmlns:mc="http://schemas.openxmlformats.org/markup-compatibility/2006">
              <mc:Choice xmlns:v="urn:schemas-microsoft-com:vml" Requires="v">
                <p:oleObj spid="_x0000_s110620" name="Equation" r:id="rId14" imgW="1765080" imgH="266400" progId="Equation.DSMT4">
                  <p:embed/>
                </p:oleObj>
              </mc:Choice>
              <mc:Fallback>
                <p:oleObj name="Equation" r:id="rId14" imgW="1765080" imgH="266400" progId="Equation.DSMT4">
                  <p:embed/>
                  <p:pic>
                    <p:nvPicPr>
                      <p:cNvPr id="370703" name="Object 1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86050" y="4803775"/>
                        <a:ext cx="3330575"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0706" name="Rectangle 18"/>
          <p:cNvSpPr>
            <a:spLocks noChangeArrowheads="1"/>
          </p:cNvSpPr>
          <p:nvPr/>
        </p:nvSpPr>
        <p:spPr bwMode="auto">
          <a:xfrm>
            <a:off x="0" y="32956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370705" name="Object 17"/>
          <p:cNvGraphicFramePr>
            <a:graphicFrameLocks noChangeAspect="1"/>
          </p:cNvGraphicFramePr>
          <p:nvPr/>
        </p:nvGraphicFramePr>
        <p:xfrm>
          <a:off x="2968625" y="5529263"/>
          <a:ext cx="2898775" cy="522287"/>
        </p:xfrm>
        <a:graphic>
          <a:graphicData uri="http://schemas.openxmlformats.org/presentationml/2006/ole">
            <mc:AlternateContent xmlns:mc="http://schemas.openxmlformats.org/markup-compatibility/2006">
              <mc:Choice xmlns:v="urn:schemas-microsoft-com:vml" Requires="v">
                <p:oleObj spid="_x0000_s110621" name="Equation" r:id="rId16" imgW="1485720" imgH="266400" progId="Equation.DSMT4">
                  <p:embed/>
                </p:oleObj>
              </mc:Choice>
              <mc:Fallback>
                <p:oleObj name="Equation" r:id="rId16" imgW="1485720" imgH="266400" progId="Equation.DSMT4">
                  <p:embed/>
                  <p:pic>
                    <p:nvPicPr>
                      <p:cNvPr id="370705" name="Object 1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68625" y="5529263"/>
                        <a:ext cx="2898775" cy="522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0707" name="Text Box 19"/>
          <p:cNvSpPr txBox="1">
            <a:spLocks noChangeArrowheads="1"/>
          </p:cNvSpPr>
          <p:nvPr/>
        </p:nvSpPr>
        <p:spPr bwMode="auto">
          <a:xfrm>
            <a:off x="6026150" y="1554163"/>
            <a:ext cx="1676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Primary Species</a:t>
            </a:r>
          </a:p>
        </p:txBody>
      </p:sp>
      <p:sp>
        <p:nvSpPr>
          <p:cNvPr id="370708" name="Line 20"/>
          <p:cNvSpPr>
            <a:spLocks noChangeShapeType="1"/>
          </p:cNvSpPr>
          <p:nvPr/>
        </p:nvSpPr>
        <p:spPr bwMode="auto">
          <a:xfrm flipH="1">
            <a:off x="6491288" y="1927225"/>
            <a:ext cx="252412" cy="7397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0709" name="Text Box 21"/>
          <p:cNvSpPr txBox="1">
            <a:spLocks noChangeArrowheads="1"/>
          </p:cNvSpPr>
          <p:nvPr/>
        </p:nvSpPr>
        <p:spPr bwMode="auto">
          <a:xfrm>
            <a:off x="6970713" y="3946525"/>
            <a:ext cx="1905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Secondary Species</a:t>
            </a:r>
          </a:p>
        </p:txBody>
      </p:sp>
      <p:sp>
        <p:nvSpPr>
          <p:cNvPr id="370710" name="Line 22"/>
          <p:cNvSpPr>
            <a:spLocks noChangeShapeType="1"/>
          </p:cNvSpPr>
          <p:nvPr/>
        </p:nvSpPr>
        <p:spPr bwMode="auto">
          <a:xfrm flipH="1" flipV="1">
            <a:off x="7596188" y="3452813"/>
            <a:ext cx="228600" cy="503237"/>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1186825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70695"/>
                                        </p:tgtEl>
                                        <p:attrNameLst>
                                          <p:attrName>style.visibility</p:attrName>
                                        </p:attrNameLst>
                                      </p:cBhvr>
                                      <p:to>
                                        <p:strVal val="visible"/>
                                      </p:to>
                                    </p:set>
                                    <p:anim calcmode="lin" valueType="num">
                                      <p:cBhvr additive="base">
                                        <p:cTn id="7" dur="500" fill="hold"/>
                                        <p:tgtEl>
                                          <p:spTgt spid="370695"/>
                                        </p:tgtEl>
                                        <p:attrNameLst>
                                          <p:attrName>ppt_x</p:attrName>
                                        </p:attrNameLst>
                                      </p:cBhvr>
                                      <p:tavLst>
                                        <p:tav tm="0">
                                          <p:val>
                                            <p:strVal val="#ppt_x"/>
                                          </p:val>
                                        </p:tav>
                                        <p:tav tm="100000">
                                          <p:val>
                                            <p:strVal val="#ppt_x"/>
                                          </p:val>
                                        </p:tav>
                                      </p:tavLst>
                                    </p:anim>
                                    <p:anim calcmode="lin" valueType="num">
                                      <p:cBhvr additive="base">
                                        <p:cTn id="8" dur="500" fill="hold"/>
                                        <p:tgtEl>
                                          <p:spTgt spid="37069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70697"/>
                                        </p:tgtEl>
                                        <p:attrNameLst>
                                          <p:attrName>style.visibility</p:attrName>
                                        </p:attrNameLst>
                                      </p:cBhvr>
                                      <p:to>
                                        <p:strVal val="visible"/>
                                      </p:to>
                                    </p:set>
                                    <p:anim calcmode="lin" valueType="num">
                                      <p:cBhvr additive="base">
                                        <p:cTn id="11" dur="500" fill="hold"/>
                                        <p:tgtEl>
                                          <p:spTgt spid="370697"/>
                                        </p:tgtEl>
                                        <p:attrNameLst>
                                          <p:attrName>ppt_x</p:attrName>
                                        </p:attrNameLst>
                                      </p:cBhvr>
                                      <p:tavLst>
                                        <p:tav tm="0">
                                          <p:val>
                                            <p:strVal val="#ppt_x"/>
                                          </p:val>
                                        </p:tav>
                                        <p:tav tm="100000">
                                          <p:val>
                                            <p:strVal val="#ppt_x"/>
                                          </p:val>
                                        </p:tav>
                                      </p:tavLst>
                                    </p:anim>
                                    <p:anim calcmode="lin" valueType="num">
                                      <p:cBhvr additive="base">
                                        <p:cTn id="12" dur="500" fill="hold"/>
                                        <p:tgtEl>
                                          <p:spTgt spid="37069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70707"/>
                                        </p:tgtEl>
                                        <p:attrNameLst>
                                          <p:attrName>style.visibility</p:attrName>
                                        </p:attrNameLst>
                                      </p:cBhvr>
                                      <p:to>
                                        <p:strVal val="visible"/>
                                      </p:to>
                                    </p:set>
                                    <p:anim calcmode="lin" valueType="num">
                                      <p:cBhvr additive="base">
                                        <p:cTn id="15" dur="500" fill="hold"/>
                                        <p:tgtEl>
                                          <p:spTgt spid="370707"/>
                                        </p:tgtEl>
                                        <p:attrNameLst>
                                          <p:attrName>ppt_x</p:attrName>
                                        </p:attrNameLst>
                                      </p:cBhvr>
                                      <p:tavLst>
                                        <p:tav tm="0">
                                          <p:val>
                                            <p:strVal val="#ppt_x"/>
                                          </p:val>
                                        </p:tav>
                                        <p:tav tm="100000">
                                          <p:val>
                                            <p:strVal val="#ppt_x"/>
                                          </p:val>
                                        </p:tav>
                                      </p:tavLst>
                                    </p:anim>
                                    <p:anim calcmode="lin" valueType="num">
                                      <p:cBhvr additive="base">
                                        <p:cTn id="16" dur="500" fill="hold"/>
                                        <p:tgtEl>
                                          <p:spTgt spid="37070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70708"/>
                                        </p:tgtEl>
                                        <p:attrNameLst>
                                          <p:attrName>style.visibility</p:attrName>
                                        </p:attrNameLst>
                                      </p:cBhvr>
                                      <p:to>
                                        <p:strVal val="visible"/>
                                      </p:to>
                                    </p:set>
                                    <p:anim calcmode="lin" valueType="num">
                                      <p:cBhvr additive="base">
                                        <p:cTn id="19" dur="500" fill="hold"/>
                                        <p:tgtEl>
                                          <p:spTgt spid="370708"/>
                                        </p:tgtEl>
                                        <p:attrNameLst>
                                          <p:attrName>ppt_x</p:attrName>
                                        </p:attrNameLst>
                                      </p:cBhvr>
                                      <p:tavLst>
                                        <p:tav tm="0">
                                          <p:val>
                                            <p:strVal val="#ppt_x"/>
                                          </p:val>
                                        </p:tav>
                                        <p:tav tm="100000">
                                          <p:val>
                                            <p:strVal val="#ppt_x"/>
                                          </p:val>
                                        </p:tav>
                                      </p:tavLst>
                                    </p:anim>
                                    <p:anim calcmode="lin" valueType="num">
                                      <p:cBhvr additive="base">
                                        <p:cTn id="20" dur="500" fill="hold"/>
                                        <p:tgtEl>
                                          <p:spTgt spid="37070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70710"/>
                                        </p:tgtEl>
                                        <p:attrNameLst>
                                          <p:attrName>style.visibility</p:attrName>
                                        </p:attrNameLst>
                                      </p:cBhvr>
                                      <p:to>
                                        <p:strVal val="visible"/>
                                      </p:to>
                                    </p:set>
                                    <p:anim calcmode="lin" valueType="num">
                                      <p:cBhvr additive="base">
                                        <p:cTn id="23" dur="500" fill="hold"/>
                                        <p:tgtEl>
                                          <p:spTgt spid="370710"/>
                                        </p:tgtEl>
                                        <p:attrNameLst>
                                          <p:attrName>ppt_x</p:attrName>
                                        </p:attrNameLst>
                                      </p:cBhvr>
                                      <p:tavLst>
                                        <p:tav tm="0">
                                          <p:val>
                                            <p:strVal val="#ppt_x"/>
                                          </p:val>
                                        </p:tav>
                                        <p:tav tm="100000">
                                          <p:val>
                                            <p:strVal val="#ppt_x"/>
                                          </p:val>
                                        </p:tav>
                                      </p:tavLst>
                                    </p:anim>
                                    <p:anim calcmode="lin" valueType="num">
                                      <p:cBhvr additive="base">
                                        <p:cTn id="24" dur="500" fill="hold"/>
                                        <p:tgtEl>
                                          <p:spTgt spid="37071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70699"/>
                                        </p:tgtEl>
                                        <p:attrNameLst>
                                          <p:attrName>style.visibility</p:attrName>
                                        </p:attrNameLst>
                                      </p:cBhvr>
                                      <p:to>
                                        <p:strVal val="visible"/>
                                      </p:to>
                                    </p:set>
                                    <p:anim calcmode="lin" valueType="num">
                                      <p:cBhvr additive="base">
                                        <p:cTn id="27" dur="500" fill="hold"/>
                                        <p:tgtEl>
                                          <p:spTgt spid="370699"/>
                                        </p:tgtEl>
                                        <p:attrNameLst>
                                          <p:attrName>ppt_x</p:attrName>
                                        </p:attrNameLst>
                                      </p:cBhvr>
                                      <p:tavLst>
                                        <p:tav tm="0">
                                          <p:val>
                                            <p:strVal val="#ppt_x"/>
                                          </p:val>
                                        </p:tav>
                                        <p:tav tm="100000">
                                          <p:val>
                                            <p:strVal val="#ppt_x"/>
                                          </p:val>
                                        </p:tav>
                                      </p:tavLst>
                                    </p:anim>
                                    <p:anim calcmode="lin" valueType="num">
                                      <p:cBhvr additive="base">
                                        <p:cTn id="28" dur="500" fill="hold"/>
                                        <p:tgtEl>
                                          <p:spTgt spid="37069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70709"/>
                                        </p:tgtEl>
                                        <p:attrNameLst>
                                          <p:attrName>style.visibility</p:attrName>
                                        </p:attrNameLst>
                                      </p:cBhvr>
                                      <p:to>
                                        <p:strVal val="visible"/>
                                      </p:to>
                                    </p:set>
                                    <p:anim calcmode="lin" valueType="num">
                                      <p:cBhvr additive="base">
                                        <p:cTn id="31" dur="500" fill="hold"/>
                                        <p:tgtEl>
                                          <p:spTgt spid="370709"/>
                                        </p:tgtEl>
                                        <p:attrNameLst>
                                          <p:attrName>ppt_x</p:attrName>
                                        </p:attrNameLst>
                                      </p:cBhvr>
                                      <p:tavLst>
                                        <p:tav tm="0">
                                          <p:val>
                                            <p:strVal val="#ppt_x"/>
                                          </p:val>
                                        </p:tav>
                                        <p:tav tm="100000">
                                          <p:val>
                                            <p:strVal val="#ppt_x"/>
                                          </p:val>
                                        </p:tav>
                                      </p:tavLst>
                                    </p:anim>
                                    <p:anim calcmode="lin" valueType="num">
                                      <p:cBhvr additive="base">
                                        <p:cTn id="32" dur="500" fill="hold"/>
                                        <p:tgtEl>
                                          <p:spTgt spid="37070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70701"/>
                                        </p:tgtEl>
                                        <p:attrNameLst>
                                          <p:attrName>style.visibility</p:attrName>
                                        </p:attrNameLst>
                                      </p:cBhvr>
                                      <p:to>
                                        <p:strVal val="visible"/>
                                      </p:to>
                                    </p:set>
                                    <p:anim calcmode="lin" valueType="num">
                                      <p:cBhvr additive="base">
                                        <p:cTn id="37" dur="500" fill="hold"/>
                                        <p:tgtEl>
                                          <p:spTgt spid="370701"/>
                                        </p:tgtEl>
                                        <p:attrNameLst>
                                          <p:attrName>ppt_x</p:attrName>
                                        </p:attrNameLst>
                                      </p:cBhvr>
                                      <p:tavLst>
                                        <p:tav tm="0">
                                          <p:val>
                                            <p:strVal val="#ppt_x"/>
                                          </p:val>
                                        </p:tav>
                                        <p:tav tm="100000">
                                          <p:val>
                                            <p:strVal val="#ppt_x"/>
                                          </p:val>
                                        </p:tav>
                                      </p:tavLst>
                                    </p:anim>
                                    <p:anim calcmode="lin" valueType="num">
                                      <p:cBhvr additive="base">
                                        <p:cTn id="38" dur="500" fill="hold"/>
                                        <p:tgtEl>
                                          <p:spTgt spid="370701"/>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70703"/>
                                        </p:tgtEl>
                                        <p:attrNameLst>
                                          <p:attrName>style.visibility</p:attrName>
                                        </p:attrNameLst>
                                      </p:cBhvr>
                                      <p:to>
                                        <p:strVal val="visible"/>
                                      </p:to>
                                    </p:set>
                                    <p:anim calcmode="lin" valueType="num">
                                      <p:cBhvr additive="base">
                                        <p:cTn id="41" dur="500" fill="hold"/>
                                        <p:tgtEl>
                                          <p:spTgt spid="370703"/>
                                        </p:tgtEl>
                                        <p:attrNameLst>
                                          <p:attrName>ppt_x</p:attrName>
                                        </p:attrNameLst>
                                      </p:cBhvr>
                                      <p:tavLst>
                                        <p:tav tm="0">
                                          <p:val>
                                            <p:strVal val="#ppt_x"/>
                                          </p:val>
                                        </p:tav>
                                        <p:tav tm="100000">
                                          <p:val>
                                            <p:strVal val="#ppt_x"/>
                                          </p:val>
                                        </p:tav>
                                      </p:tavLst>
                                    </p:anim>
                                    <p:anim calcmode="lin" valueType="num">
                                      <p:cBhvr additive="base">
                                        <p:cTn id="42" dur="500" fill="hold"/>
                                        <p:tgtEl>
                                          <p:spTgt spid="370703"/>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70705"/>
                                        </p:tgtEl>
                                        <p:attrNameLst>
                                          <p:attrName>style.visibility</p:attrName>
                                        </p:attrNameLst>
                                      </p:cBhvr>
                                      <p:to>
                                        <p:strVal val="visible"/>
                                      </p:to>
                                    </p:set>
                                    <p:anim calcmode="lin" valueType="num">
                                      <p:cBhvr additive="base">
                                        <p:cTn id="45" dur="500" fill="hold"/>
                                        <p:tgtEl>
                                          <p:spTgt spid="370705"/>
                                        </p:tgtEl>
                                        <p:attrNameLst>
                                          <p:attrName>ppt_x</p:attrName>
                                        </p:attrNameLst>
                                      </p:cBhvr>
                                      <p:tavLst>
                                        <p:tav tm="0">
                                          <p:val>
                                            <p:strVal val="#ppt_x"/>
                                          </p:val>
                                        </p:tav>
                                        <p:tav tm="100000">
                                          <p:val>
                                            <p:strVal val="#ppt_x"/>
                                          </p:val>
                                        </p:tav>
                                      </p:tavLst>
                                    </p:anim>
                                    <p:anim calcmode="lin" valueType="num">
                                      <p:cBhvr additive="base">
                                        <p:cTn id="46" dur="500" fill="hold"/>
                                        <p:tgtEl>
                                          <p:spTgt spid="3707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707" grpId="0"/>
      <p:bldP spid="370708" grpId="0" animBg="1"/>
      <p:bldP spid="370709" grpId="0"/>
      <p:bldP spid="3707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CE3F2E-CB1D-4508-A92A-D11AB01FE6FF}"/>
              </a:ext>
            </a:extLst>
          </p:cNvPr>
          <p:cNvSpPr txBox="1"/>
          <p:nvPr/>
        </p:nvSpPr>
        <p:spPr>
          <a:xfrm>
            <a:off x="2617345" y="553600"/>
            <a:ext cx="3731727" cy="646331"/>
          </a:xfrm>
          <a:prstGeom prst="rect">
            <a:avLst/>
          </a:prstGeom>
          <a:noFill/>
        </p:spPr>
        <p:txBody>
          <a:bodyPr wrap="none" rtlCol="0">
            <a:spAutoFit/>
          </a:bodyPr>
          <a:lstStyle/>
          <a:p>
            <a:r>
              <a:rPr lang="en-US" sz="3600" b="1" dirty="0"/>
              <a:t>Acknowledgments</a:t>
            </a:r>
          </a:p>
        </p:txBody>
      </p:sp>
      <p:sp>
        <p:nvSpPr>
          <p:cNvPr id="3" name="TextBox 2">
            <a:extLst>
              <a:ext uri="{FF2B5EF4-FFF2-40B4-BE49-F238E27FC236}">
                <a16:creationId xmlns:a16="http://schemas.microsoft.com/office/drawing/2014/main" id="{991EA877-08D4-496C-9E10-15E81BCA83E0}"/>
              </a:ext>
            </a:extLst>
          </p:cNvPr>
          <p:cNvSpPr txBox="1"/>
          <p:nvPr/>
        </p:nvSpPr>
        <p:spPr>
          <a:xfrm>
            <a:off x="473151" y="1669066"/>
            <a:ext cx="8429385" cy="3631763"/>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This work was supported by the Director, Office of Science, Basic Energy Sciences, Chemical Sciences, Geosciences, and Biosciences Division, of the U.S. Department of Energy under Contract No. DE-AC02-05CH11231 to Lawrence Berkeley National Laboratory.</a:t>
            </a:r>
          </a:p>
          <a:p>
            <a:pPr marL="285750" indent="-285750">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Additional support was provided by the Center for Nanoscale Control of Geologic CO</a:t>
            </a:r>
            <a:r>
              <a:rPr lang="en-US" sz="2000" baseline="-25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an Energy Frontier Research Center funded by the U.S. Department of Energy, Office of Science, Basic Energy Sciences.</a:t>
            </a:r>
          </a:p>
          <a:p>
            <a:pPr marL="285750" indent="-285750">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This work was supported as part of the Watershed Function Science Focus Area at Lawrence Berkeley National Laboratory funded by the U.S. Department of Energy, Office of Science, Biological and Environmental Research.</a:t>
            </a:r>
          </a:p>
        </p:txBody>
      </p:sp>
    </p:spTree>
    <p:extLst>
      <p:ext uri="{BB962C8B-B14F-4D97-AF65-F5344CB8AC3E}">
        <p14:creationId xmlns:p14="http://schemas.microsoft.com/office/powerpoint/2010/main" val="2992256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8" name="Rectangle 4"/>
          <p:cNvSpPr>
            <a:spLocks noGrp="1" noChangeArrowheads="1"/>
          </p:cNvSpPr>
          <p:nvPr>
            <p:ph type="title"/>
          </p:nvPr>
        </p:nvSpPr>
        <p:spPr/>
        <p:txBody>
          <a:bodyPr>
            <a:normAutofit fontScale="90000"/>
          </a:bodyPr>
          <a:lstStyle/>
          <a:p>
            <a:r>
              <a:rPr lang="en-US" altLang="en-US" b="1" dirty="0"/>
              <a:t>Michaelis-Menten (Monod) Kinetics</a:t>
            </a:r>
          </a:p>
        </p:txBody>
      </p:sp>
      <p:sp>
        <p:nvSpPr>
          <p:cNvPr id="374790" name="Rectangle 6"/>
          <p:cNvSpPr>
            <a:spLocks noChangeArrowheads="1"/>
          </p:cNvSpPr>
          <p:nvPr/>
        </p:nvSpPr>
        <p:spPr bwMode="auto">
          <a:xfrm>
            <a:off x="0" y="3211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374789" name="Object 5"/>
          <p:cNvGraphicFramePr>
            <a:graphicFrameLocks noChangeAspect="1"/>
          </p:cNvGraphicFramePr>
          <p:nvPr/>
        </p:nvGraphicFramePr>
        <p:xfrm>
          <a:off x="2127250" y="2101850"/>
          <a:ext cx="4240213" cy="1077913"/>
        </p:xfrm>
        <a:graphic>
          <a:graphicData uri="http://schemas.openxmlformats.org/presentationml/2006/ole">
            <mc:AlternateContent xmlns:mc="http://schemas.openxmlformats.org/markup-compatibility/2006">
              <mc:Choice xmlns:v="urn:schemas-microsoft-com:vml" Requires="v">
                <p:oleObj spid="_x0000_s111624" name="Equation" r:id="rId4" imgW="2120760" imgH="533160" progId="Equation.DSMT4">
                  <p:embed/>
                </p:oleObj>
              </mc:Choice>
              <mc:Fallback>
                <p:oleObj name="Equation" r:id="rId4" imgW="2120760" imgH="533160" progId="Equation.DSMT4">
                  <p:embed/>
                  <p:pic>
                    <p:nvPicPr>
                      <p:cNvPr id="374789"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0" y="2101850"/>
                        <a:ext cx="4240213" cy="1077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4792" name="Rectangle 8"/>
          <p:cNvSpPr>
            <a:spLocks noChangeArrowheads="1"/>
          </p:cNvSpPr>
          <p:nvPr/>
        </p:nvSpPr>
        <p:spPr bwMode="auto">
          <a:xfrm>
            <a:off x="0" y="3189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374791" name="Object 7"/>
          <p:cNvGraphicFramePr>
            <a:graphicFrameLocks noChangeAspect="1"/>
          </p:cNvGraphicFramePr>
          <p:nvPr/>
        </p:nvGraphicFramePr>
        <p:xfrm>
          <a:off x="3343275" y="5121275"/>
          <a:ext cx="2257425" cy="960438"/>
        </p:xfrm>
        <a:graphic>
          <a:graphicData uri="http://schemas.openxmlformats.org/presentationml/2006/ole">
            <mc:AlternateContent xmlns:mc="http://schemas.openxmlformats.org/markup-compatibility/2006">
              <mc:Choice xmlns:v="urn:schemas-microsoft-com:vml" Requires="v">
                <p:oleObj spid="_x0000_s111625" name="Equation" r:id="rId6" imgW="1129810" imgH="482391" progId="Equation.DSMT4">
                  <p:embed/>
                </p:oleObj>
              </mc:Choice>
              <mc:Fallback>
                <p:oleObj name="Equation" r:id="rId6" imgW="1129810" imgH="482391" progId="Equation.DSMT4">
                  <p:embed/>
                  <p:pic>
                    <p:nvPicPr>
                      <p:cNvPr id="374791"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43275" y="5121275"/>
                        <a:ext cx="2257425" cy="960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4796" name="Text Box 12"/>
          <p:cNvSpPr txBox="1">
            <a:spLocks noChangeArrowheads="1"/>
          </p:cNvSpPr>
          <p:nvPr/>
        </p:nvSpPr>
        <p:spPr bwMode="auto">
          <a:xfrm>
            <a:off x="3382963" y="3309938"/>
            <a:ext cx="2779712"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E = electron acceptor</a:t>
            </a:r>
          </a:p>
          <a:p>
            <a:r>
              <a:rPr lang="en-US" altLang="en-US" sz="2400"/>
              <a:t>D = electron donor</a:t>
            </a:r>
          </a:p>
        </p:txBody>
      </p:sp>
      <p:sp>
        <p:nvSpPr>
          <p:cNvPr id="374797" name="Text Box 13"/>
          <p:cNvSpPr txBox="1">
            <a:spLocks noChangeArrowheads="1"/>
          </p:cNvSpPr>
          <p:nvPr/>
        </p:nvSpPr>
        <p:spPr bwMode="auto">
          <a:xfrm>
            <a:off x="3557588" y="1549400"/>
            <a:ext cx="1733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u="sng" dirty="0">
                <a:solidFill>
                  <a:schemeClr val="tx2"/>
                </a:solidFill>
              </a:rPr>
              <a:t>Dual Monod</a:t>
            </a:r>
          </a:p>
        </p:txBody>
      </p:sp>
      <p:sp>
        <p:nvSpPr>
          <p:cNvPr id="374798" name="Text Box 14"/>
          <p:cNvSpPr txBox="1">
            <a:spLocks noChangeArrowheads="1"/>
          </p:cNvSpPr>
          <p:nvPr/>
        </p:nvSpPr>
        <p:spPr bwMode="auto">
          <a:xfrm>
            <a:off x="3443288" y="4514850"/>
            <a:ext cx="21193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u="sng" dirty="0">
                <a:solidFill>
                  <a:schemeClr val="tx2"/>
                </a:solidFill>
              </a:rPr>
              <a:t>Inhibition Term</a:t>
            </a:r>
          </a:p>
        </p:txBody>
      </p:sp>
    </p:spTree>
    <p:extLst>
      <p:ext uri="{BB962C8B-B14F-4D97-AF65-F5344CB8AC3E}">
        <p14:creationId xmlns:p14="http://schemas.microsoft.com/office/powerpoint/2010/main" val="2522456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40" name="Rectangle 4"/>
          <p:cNvSpPr>
            <a:spLocks noGrp="1" noChangeArrowheads="1"/>
          </p:cNvSpPr>
          <p:nvPr>
            <p:ph type="title"/>
          </p:nvPr>
        </p:nvSpPr>
        <p:spPr/>
        <p:txBody>
          <a:bodyPr>
            <a:normAutofit fontScale="90000"/>
          </a:bodyPr>
          <a:lstStyle/>
          <a:p>
            <a:r>
              <a:rPr lang="en-US" altLang="en-US" b="1" dirty="0"/>
              <a:t>Mineral Dissolution/Precipitation Rate Laws</a:t>
            </a:r>
          </a:p>
        </p:txBody>
      </p:sp>
      <p:sp>
        <p:nvSpPr>
          <p:cNvPr id="372742" name="Rectangle 6"/>
          <p:cNvSpPr>
            <a:spLocks noChangeArrowheads="1"/>
          </p:cNvSpPr>
          <p:nvPr/>
        </p:nvSpPr>
        <p:spPr bwMode="auto">
          <a:xfrm>
            <a:off x="0" y="31321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372741" name="Object 5"/>
          <p:cNvGraphicFramePr>
            <a:graphicFrameLocks noChangeAspect="1"/>
          </p:cNvGraphicFramePr>
          <p:nvPr/>
        </p:nvGraphicFramePr>
        <p:xfrm>
          <a:off x="3373438" y="1517650"/>
          <a:ext cx="4533900" cy="1111250"/>
        </p:xfrm>
        <a:graphic>
          <a:graphicData uri="http://schemas.openxmlformats.org/presentationml/2006/ole">
            <mc:AlternateContent xmlns:mc="http://schemas.openxmlformats.org/markup-compatibility/2006">
              <mc:Choice xmlns:v="urn:schemas-microsoft-com:vml" Requires="v">
                <p:oleObj spid="_x0000_s112651" name="Equation" r:id="rId4" imgW="2425700" imgH="596900" progId="Equation.DSMT4">
                  <p:embed/>
                </p:oleObj>
              </mc:Choice>
              <mc:Fallback>
                <p:oleObj name="Equation" r:id="rId4" imgW="2425700" imgH="596900" progId="Equation.DSMT4">
                  <p:embed/>
                  <p:pic>
                    <p:nvPicPr>
                      <p:cNvPr id="372741"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3438" y="1517650"/>
                        <a:ext cx="4533900" cy="1111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2744" name="Rectangle 8"/>
          <p:cNvSpPr>
            <a:spLocks noChangeArrowheads="1"/>
          </p:cNvSpPr>
          <p:nvPr/>
        </p:nvSpPr>
        <p:spPr bwMode="auto">
          <a:xfrm>
            <a:off x="0" y="33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372743" name="Object 7"/>
          <p:cNvGraphicFramePr>
            <a:graphicFrameLocks noChangeAspect="1"/>
          </p:cNvGraphicFramePr>
          <p:nvPr/>
        </p:nvGraphicFramePr>
        <p:xfrm>
          <a:off x="161925" y="4300538"/>
          <a:ext cx="2905125" cy="471487"/>
        </p:xfrm>
        <a:graphic>
          <a:graphicData uri="http://schemas.openxmlformats.org/presentationml/2006/ole">
            <mc:AlternateContent xmlns:mc="http://schemas.openxmlformats.org/markup-compatibility/2006">
              <mc:Choice xmlns:v="urn:schemas-microsoft-com:vml" Requires="v">
                <p:oleObj spid="_x0000_s112652" name="Equation" r:id="rId6" imgW="1548728" imgH="253890" progId="Equation.DSMT4">
                  <p:embed/>
                </p:oleObj>
              </mc:Choice>
              <mc:Fallback>
                <p:oleObj name="Equation" r:id="rId6" imgW="1548728" imgH="253890" progId="Equation.DSMT4">
                  <p:embed/>
                  <p:pic>
                    <p:nvPicPr>
                      <p:cNvPr id="372743"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925" y="4300538"/>
                        <a:ext cx="2905125" cy="471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2746" name="Rectangle 10"/>
          <p:cNvSpPr>
            <a:spLocks noChangeArrowheads="1"/>
          </p:cNvSpPr>
          <p:nvPr/>
        </p:nvSpPr>
        <p:spPr bwMode="auto">
          <a:xfrm>
            <a:off x="0" y="33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372745" name="Object 9"/>
          <p:cNvGraphicFramePr>
            <a:graphicFrameLocks noChangeAspect="1"/>
          </p:cNvGraphicFramePr>
          <p:nvPr/>
        </p:nvGraphicFramePr>
        <p:xfrm>
          <a:off x="166688" y="4851400"/>
          <a:ext cx="3171825" cy="434975"/>
        </p:xfrm>
        <a:graphic>
          <a:graphicData uri="http://schemas.openxmlformats.org/presentationml/2006/ole">
            <mc:AlternateContent xmlns:mc="http://schemas.openxmlformats.org/markup-compatibility/2006">
              <mc:Choice xmlns:v="urn:schemas-microsoft-com:vml" Requires="v">
                <p:oleObj spid="_x0000_s112653" name="Equation" r:id="rId8" imgW="1828800" imgH="254000" progId="Equation.DSMT4">
                  <p:embed/>
                </p:oleObj>
              </mc:Choice>
              <mc:Fallback>
                <p:oleObj name="Equation" r:id="rId8" imgW="1828800" imgH="254000" progId="Equation.DSMT4">
                  <p:embed/>
                  <p:pic>
                    <p:nvPicPr>
                      <p:cNvPr id="372745"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6688" y="4851400"/>
                        <a:ext cx="3171825" cy="43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72747" name="Picture 11"/>
          <p:cNvPicPr>
            <a:picLocks noGrp="1" noChangeAspect="1" noChangeArrowheads="1"/>
          </p:cNvPicPr>
          <p:nvPr>
            <p:ph idx="1"/>
          </p:nvPr>
        </p:nvPicPr>
        <p:blipFill>
          <a:blip r:embed="rId10">
            <a:extLst>
              <a:ext uri="{28A0092B-C50C-407E-A947-70E740481C1C}">
                <a14:useLocalDpi xmlns:a14="http://schemas.microsoft.com/office/drawing/2010/main" val="0"/>
              </a:ext>
            </a:extLst>
          </a:blip>
          <a:srcRect/>
          <a:stretch>
            <a:fillRect/>
          </a:stretch>
        </p:blipFill>
        <p:spPr>
          <a:xfrm>
            <a:off x="3352800" y="2782888"/>
            <a:ext cx="5668963" cy="3695700"/>
          </a:xfrm>
          <a:noFill/>
          <a:ln/>
          <a:extLst>
            <a:ext uri="{91240B29-F687-4F45-9708-019B960494DF}">
              <a14:hiddenLine xmlns:a14="http://schemas.microsoft.com/office/drawing/2010/main" w="12700" cap="flat" cmpd="sng">
                <a:solidFill>
                  <a:schemeClr val="tx1"/>
                </a:solidFill>
                <a:prstDash val="solid"/>
                <a:miter lim="800000"/>
                <a:headEnd/>
                <a:tailEnd/>
              </a14:hiddenLine>
            </a:ext>
          </a:extLst>
        </p:spPr>
      </p:pic>
      <p:sp>
        <p:nvSpPr>
          <p:cNvPr id="372749" name="Text Box 13"/>
          <p:cNvSpPr txBox="1">
            <a:spLocks noChangeArrowheads="1"/>
          </p:cNvSpPr>
          <p:nvPr/>
        </p:nvSpPr>
        <p:spPr bwMode="auto">
          <a:xfrm>
            <a:off x="463550" y="1824038"/>
            <a:ext cx="1884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u="sng"/>
              <a:t>General Form</a:t>
            </a:r>
          </a:p>
        </p:txBody>
      </p:sp>
      <p:sp>
        <p:nvSpPr>
          <p:cNvPr id="372750" name="Text Box 14"/>
          <p:cNvSpPr txBox="1">
            <a:spLocks noChangeArrowheads="1"/>
          </p:cNvSpPr>
          <p:nvPr/>
        </p:nvSpPr>
        <p:spPr bwMode="auto">
          <a:xfrm>
            <a:off x="495300" y="3592513"/>
            <a:ext cx="23574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u="sng"/>
              <a:t>Burch et al., 1993</a:t>
            </a:r>
          </a:p>
        </p:txBody>
      </p:sp>
    </p:spTree>
    <p:extLst>
      <p:ext uri="{BB962C8B-B14F-4D97-AF65-F5344CB8AC3E}">
        <p14:creationId xmlns:p14="http://schemas.microsoft.com/office/powerpoint/2010/main" val="1313948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2" name="Rectangle 4"/>
          <p:cNvSpPr>
            <a:spLocks noGrp="1" noChangeArrowheads="1"/>
          </p:cNvSpPr>
          <p:nvPr>
            <p:ph type="title"/>
          </p:nvPr>
        </p:nvSpPr>
        <p:spPr>
          <a:xfrm>
            <a:off x="441325" y="142142"/>
            <a:ext cx="8229600" cy="1143000"/>
          </a:xfrm>
        </p:spPr>
        <p:txBody>
          <a:bodyPr>
            <a:normAutofit/>
          </a:bodyPr>
          <a:lstStyle/>
          <a:p>
            <a:r>
              <a:rPr lang="en-US" altLang="en-US" sz="4000" b="1" dirty="0"/>
              <a:t>Cation Exchange</a:t>
            </a:r>
          </a:p>
        </p:txBody>
      </p:sp>
      <p:sp>
        <p:nvSpPr>
          <p:cNvPr id="380934" name="Rectangle 6"/>
          <p:cNvSpPr>
            <a:spLocks noChangeArrowheads="1"/>
          </p:cNvSpPr>
          <p:nvPr/>
        </p:nvSpPr>
        <p:spPr bwMode="auto">
          <a:xfrm>
            <a:off x="0" y="3276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380933" name="Object 5"/>
          <p:cNvGraphicFramePr>
            <a:graphicFrameLocks noChangeAspect="1"/>
          </p:cNvGraphicFramePr>
          <p:nvPr/>
        </p:nvGraphicFramePr>
        <p:xfrm>
          <a:off x="2324100" y="1812925"/>
          <a:ext cx="4113213" cy="501650"/>
        </p:xfrm>
        <a:graphic>
          <a:graphicData uri="http://schemas.openxmlformats.org/presentationml/2006/ole">
            <mc:AlternateContent xmlns:mc="http://schemas.openxmlformats.org/markup-compatibility/2006">
              <mc:Choice xmlns:v="urn:schemas-microsoft-com:vml" Requires="v">
                <p:oleObj spid="_x0000_s113681" name="Equation" r:id="rId4" imgW="2501900" imgH="304800" progId="Equation.DSMT4">
                  <p:embed/>
                </p:oleObj>
              </mc:Choice>
              <mc:Fallback>
                <p:oleObj name="Equation" r:id="rId4" imgW="2501900" imgH="304800" progId="Equation.DSMT4">
                  <p:embed/>
                  <p:pic>
                    <p:nvPicPr>
                      <p:cNvPr id="380933"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4100" y="1812925"/>
                        <a:ext cx="4113213" cy="501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0936" name="Rectangle 8"/>
          <p:cNvSpPr>
            <a:spLocks noChangeArrowheads="1"/>
          </p:cNvSpPr>
          <p:nvPr/>
        </p:nvSpPr>
        <p:spPr bwMode="auto">
          <a:xfrm>
            <a:off x="0" y="31924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380935" name="Object 7"/>
          <p:cNvGraphicFramePr>
            <a:graphicFrameLocks noChangeAspect="1"/>
          </p:cNvGraphicFramePr>
          <p:nvPr/>
        </p:nvGraphicFramePr>
        <p:xfrm>
          <a:off x="3184525" y="2949575"/>
          <a:ext cx="2208213" cy="728663"/>
        </p:xfrm>
        <a:graphic>
          <a:graphicData uri="http://schemas.openxmlformats.org/presentationml/2006/ole">
            <mc:AlternateContent xmlns:mc="http://schemas.openxmlformats.org/markup-compatibility/2006">
              <mc:Choice xmlns:v="urn:schemas-microsoft-com:vml" Requires="v">
                <p:oleObj spid="_x0000_s113682" name="Equation" r:id="rId6" imgW="1396800" imgH="457200" progId="Equation.DSMT4">
                  <p:embed/>
                </p:oleObj>
              </mc:Choice>
              <mc:Fallback>
                <p:oleObj name="Equation" r:id="rId6" imgW="1396800" imgH="457200" progId="Equation.DSMT4">
                  <p:embed/>
                  <p:pic>
                    <p:nvPicPr>
                      <p:cNvPr id="380935"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84525" y="2949575"/>
                        <a:ext cx="2208213" cy="728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0938" name="Rectangle 10"/>
          <p:cNvSpPr>
            <a:spLocks noChangeArrowheads="1"/>
          </p:cNvSpPr>
          <p:nvPr/>
        </p:nvSpPr>
        <p:spPr bwMode="auto">
          <a:xfrm>
            <a:off x="0" y="31924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380937" name="Object 9"/>
          <p:cNvGraphicFramePr>
            <a:graphicFrameLocks noChangeAspect="1"/>
          </p:cNvGraphicFramePr>
          <p:nvPr/>
        </p:nvGraphicFramePr>
        <p:xfrm>
          <a:off x="3149600" y="4310063"/>
          <a:ext cx="2589213" cy="781050"/>
        </p:xfrm>
        <a:graphic>
          <a:graphicData uri="http://schemas.openxmlformats.org/presentationml/2006/ole">
            <mc:AlternateContent xmlns:mc="http://schemas.openxmlformats.org/markup-compatibility/2006">
              <mc:Choice xmlns:v="urn:schemas-microsoft-com:vml" Requires="v">
                <p:oleObj spid="_x0000_s113683" name="Equation" r:id="rId8" imgW="1523880" imgH="457200" progId="Equation.DSMT4">
                  <p:embed/>
                </p:oleObj>
              </mc:Choice>
              <mc:Fallback>
                <p:oleObj name="Equation" r:id="rId8" imgW="1523880" imgH="457200" progId="Equation.DSMT4">
                  <p:embed/>
                  <p:pic>
                    <p:nvPicPr>
                      <p:cNvPr id="380937"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49600" y="4310063"/>
                        <a:ext cx="2589213" cy="781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0940" name="Rectangle 12"/>
          <p:cNvSpPr>
            <a:spLocks noChangeArrowheads="1"/>
          </p:cNvSpPr>
          <p:nvPr/>
        </p:nvSpPr>
        <p:spPr bwMode="auto">
          <a:xfrm>
            <a:off x="-166688" y="3570288"/>
            <a:ext cx="914400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380939" name="Object 11"/>
          <p:cNvGraphicFramePr>
            <a:graphicFrameLocks noChangeAspect="1"/>
          </p:cNvGraphicFramePr>
          <p:nvPr/>
        </p:nvGraphicFramePr>
        <p:xfrm>
          <a:off x="1570038" y="6289675"/>
          <a:ext cx="1752600" cy="403225"/>
        </p:xfrm>
        <a:graphic>
          <a:graphicData uri="http://schemas.openxmlformats.org/presentationml/2006/ole">
            <mc:AlternateContent xmlns:mc="http://schemas.openxmlformats.org/markup-compatibility/2006">
              <mc:Choice xmlns:v="urn:schemas-microsoft-com:vml" Requires="v">
                <p:oleObj spid="_x0000_s113684" name="Equation" r:id="rId10" imgW="1155199" imgH="266584" progId="Equation.DSMT4">
                  <p:embed/>
                </p:oleObj>
              </mc:Choice>
              <mc:Fallback>
                <p:oleObj name="Equation" r:id="rId10" imgW="1155199" imgH="266584" progId="Equation.DSMT4">
                  <p:embed/>
                  <p:pic>
                    <p:nvPicPr>
                      <p:cNvPr id="380939"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70038" y="6289675"/>
                        <a:ext cx="1752600" cy="403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0942" name="Rectangle 14"/>
          <p:cNvSpPr>
            <a:spLocks noChangeArrowheads="1"/>
          </p:cNvSpPr>
          <p:nvPr/>
        </p:nvSpPr>
        <p:spPr bwMode="auto">
          <a:xfrm>
            <a:off x="0" y="3257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380941" name="Object 13"/>
          <p:cNvGraphicFramePr>
            <a:graphicFrameLocks noChangeAspect="1"/>
          </p:cNvGraphicFramePr>
          <p:nvPr/>
        </p:nvGraphicFramePr>
        <p:xfrm>
          <a:off x="5484813" y="6392863"/>
          <a:ext cx="2036762" cy="465137"/>
        </p:xfrm>
        <a:graphic>
          <a:graphicData uri="http://schemas.openxmlformats.org/presentationml/2006/ole">
            <mc:AlternateContent xmlns:mc="http://schemas.openxmlformats.org/markup-compatibility/2006">
              <mc:Choice xmlns:v="urn:schemas-microsoft-com:vml" Requires="v">
                <p:oleObj spid="_x0000_s113685" name="Equation" r:id="rId12" imgW="1497950" imgH="342751" progId="Equation.DSMT4">
                  <p:embed/>
                </p:oleObj>
              </mc:Choice>
              <mc:Fallback>
                <p:oleObj name="Equation" r:id="rId12" imgW="1497950" imgH="342751" progId="Equation.DSMT4">
                  <p:embed/>
                  <p:pic>
                    <p:nvPicPr>
                      <p:cNvPr id="380941" name="Object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84813" y="6392863"/>
                        <a:ext cx="2036762" cy="465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0943" name="Text Box 15"/>
          <p:cNvSpPr txBox="1">
            <a:spLocks noChangeArrowheads="1"/>
          </p:cNvSpPr>
          <p:nvPr/>
        </p:nvSpPr>
        <p:spPr bwMode="auto">
          <a:xfrm>
            <a:off x="1698625" y="1370013"/>
            <a:ext cx="53816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u="sng" dirty="0"/>
              <a:t>Exchange reaction involving Cs</a:t>
            </a:r>
            <a:r>
              <a:rPr lang="en-US" altLang="en-US" u="sng" baseline="30000" dirty="0"/>
              <a:t>+</a:t>
            </a:r>
            <a:r>
              <a:rPr lang="en-US" altLang="en-US" u="sng" dirty="0"/>
              <a:t> and a competing cation</a:t>
            </a:r>
          </a:p>
        </p:txBody>
      </p:sp>
      <p:sp>
        <p:nvSpPr>
          <p:cNvPr id="380944" name="Text Box 16"/>
          <p:cNvSpPr txBox="1">
            <a:spLocks noChangeArrowheads="1"/>
          </p:cNvSpPr>
          <p:nvPr/>
        </p:nvSpPr>
        <p:spPr bwMode="auto">
          <a:xfrm>
            <a:off x="1566863" y="2551113"/>
            <a:ext cx="59309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u="sng" dirty="0"/>
              <a:t>Gaines-Thomas convention for activity of an exchange species</a:t>
            </a:r>
          </a:p>
        </p:txBody>
      </p:sp>
      <p:sp>
        <p:nvSpPr>
          <p:cNvPr id="380945" name="Text Box 17"/>
          <p:cNvSpPr txBox="1">
            <a:spLocks noChangeArrowheads="1"/>
          </p:cNvSpPr>
          <p:nvPr/>
        </p:nvSpPr>
        <p:spPr bwMode="auto">
          <a:xfrm>
            <a:off x="3359150" y="3940175"/>
            <a:ext cx="2247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u="sng" dirty="0"/>
              <a:t>Selectivity Coefficient</a:t>
            </a:r>
          </a:p>
        </p:txBody>
      </p:sp>
      <p:sp>
        <p:nvSpPr>
          <p:cNvPr id="380946" name="Text Box 18"/>
          <p:cNvSpPr txBox="1">
            <a:spLocks noChangeArrowheads="1"/>
          </p:cNvSpPr>
          <p:nvPr/>
        </p:nvSpPr>
        <p:spPr bwMode="auto">
          <a:xfrm>
            <a:off x="5929313" y="3460750"/>
            <a:ext cx="865187" cy="34925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Moles/g</a:t>
            </a:r>
          </a:p>
        </p:txBody>
      </p:sp>
      <p:sp>
        <p:nvSpPr>
          <p:cNvPr id="380947" name="Line 19"/>
          <p:cNvSpPr>
            <a:spLocks noChangeShapeType="1"/>
          </p:cNvSpPr>
          <p:nvPr/>
        </p:nvSpPr>
        <p:spPr bwMode="auto">
          <a:xfrm flipH="1" flipV="1">
            <a:off x="5311775" y="3535363"/>
            <a:ext cx="654050" cy="619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0948" name="Text Box 20"/>
          <p:cNvSpPr txBox="1">
            <a:spLocks noChangeArrowheads="1"/>
          </p:cNvSpPr>
          <p:nvPr/>
        </p:nvSpPr>
        <p:spPr bwMode="auto">
          <a:xfrm>
            <a:off x="1666875" y="3644900"/>
            <a:ext cx="1333500" cy="34925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Cation charge</a:t>
            </a:r>
          </a:p>
        </p:txBody>
      </p:sp>
      <p:sp>
        <p:nvSpPr>
          <p:cNvPr id="380950" name="Text Box 22"/>
          <p:cNvSpPr txBox="1">
            <a:spLocks noChangeArrowheads="1"/>
          </p:cNvSpPr>
          <p:nvPr/>
        </p:nvSpPr>
        <p:spPr bwMode="auto">
          <a:xfrm>
            <a:off x="3278188" y="5264150"/>
            <a:ext cx="2622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u="sng" dirty="0"/>
              <a:t>Cation Exchange Capacity</a:t>
            </a:r>
          </a:p>
        </p:txBody>
      </p:sp>
      <p:sp>
        <p:nvSpPr>
          <p:cNvPr id="380951" name="Text Box 23"/>
          <p:cNvSpPr txBox="1">
            <a:spLocks noChangeArrowheads="1"/>
          </p:cNvSpPr>
          <p:nvPr/>
        </p:nvSpPr>
        <p:spPr bwMode="auto">
          <a:xfrm>
            <a:off x="1423988" y="5845175"/>
            <a:ext cx="2063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Single exchange site</a:t>
            </a:r>
          </a:p>
        </p:txBody>
      </p:sp>
      <p:sp>
        <p:nvSpPr>
          <p:cNvPr id="380952" name="Text Box 24"/>
          <p:cNvSpPr txBox="1">
            <a:spLocks noChangeArrowheads="1"/>
          </p:cNvSpPr>
          <p:nvPr/>
        </p:nvSpPr>
        <p:spPr bwMode="auto">
          <a:xfrm>
            <a:off x="5319713" y="5868988"/>
            <a:ext cx="2355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Multiple exchange sites</a:t>
            </a:r>
          </a:p>
        </p:txBody>
      </p:sp>
      <p:sp>
        <p:nvSpPr>
          <p:cNvPr id="380953" name="Line 25"/>
          <p:cNvSpPr>
            <a:spLocks noChangeShapeType="1"/>
          </p:cNvSpPr>
          <p:nvPr/>
        </p:nvSpPr>
        <p:spPr bwMode="auto">
          <a:xfrm flipV="1">
            <a:off x="3132138" y="3665538"/>
            <a:ext cx="1423987" cy="1143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225407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0943"/>
                                        </p:tgtEl>
                                        <p:attrNameLst>
                                          <p:attrName>style.visibility</p:attrName>
                                        </p:attrNameLst>
                                      </p:cBhvr>
                                      <p:to>
                                        <p:strVal val="visible"/>
                                      </p:to>
                                    </p:set>
                                    <p:anim calcmode="lin" valueType="num">
                                      <p:cBhvr additive="base">
                                        <p:cTn id="7" dur="500" fill="hold"/>
                                        <p:tgtEl>
                                          <p:spTgt spid="380943"/>
                                        </p:tgtEl>
                                        <p:attrNameLst>
                                          <p:attrName>ppt_x</p:attrName>
                                        </p:attrNameLst>
                                      </p:cBhvr>
                                      <p:tavLst>
                                        <p:tav tm="0">
                                          <p:val>
                                            <p:strVal val="#ppt_x"/>
                                          </p:val>
                                        </p:tav>
                                        <p:tav tm="100000">
                                          <p:val>
                                            <p:strVal val="#ppt_x"/>
                                          </p:val>
                                        </p:tav>
                                      </p:tavLst>
                                    </p:anim>
                                    <p:anim calcmode="lin" valueType="num">
                                      <p:cBhvr additive="base">
                                        <p:cTn id="8" dur="500" fill="hold"/>
                                        <p:tgtEl>
                                          <p:spTgt spid="38094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80933"/>
                                        </p:tgtEl>
                                        <p:attrNameLst>
                                          <p:attrName>style.visibility</p:attrName>
                                        </p:attrNameLst>
                                      </p:cBhvr>
                                      <p:to>
                                        <p:strVal val="visible"/>
                                      </p:to>
                                    </p:set>
                                    <p:anim calcmode="lin" valueType="num">
                                      <p:cBhvr additive="base">
                                        <p:cTn id="11" dur="500" fill="hold"/>
                                        <p:tgtEl>
                                          <p:spTgt spid="380933"/>
                                        </p:tgtEl>
                                        <p:attrNameLst>
                                          <p:attrName>ppt_x</p:attrName>
                                        </p:attrNameLst>
                                      </p:cBhvr>
                                      <p:tavLst>
                                        <p:tav tm="0">
                                          <p:val>
                                            <p:strVal val="#ppt_x"/>
                                          </p:val>
                                        </p:tav>
                                        <p:tav tm="100000">
                                          <p:val>
                                            <p:strVal val="#ppt_x"/>
                                          </p:val>
                                        </p:tav>
                                      </p:tavLst>
                                    </p:anim>
                                    <p:anim calcmode="lin" valueType="num">
                                      <p:cBhvr additive="base">
                                        <p:cTn id="12" dur="500" fill="hold"/>
                                        <p:tgtEl>
                                          <p:spTgt spid="38093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80944"/>
                                        </p:tgtEl>
                                        <p:attrNameLst>
                                          <p:attrName>style.visibility</p:attrName>
                                        </p:attrNameLst>
                                      </p:cBhvr>
                                      <p:to>
                                        <p:strVal val="visible"/>
                                      </p:to>
                                    </p:set>
                                    <p:anim calcmode="lin" valueType="num">
                                      <p:cBhvr additive="base">
                                        <p:cTn id="17" dur="500" fill="hold"/>
                                        <p:tgtEl>
                                          <p:spTgt spid="380944"/>
                                        </p:tgtEl>
                                        <p:attrNameLst>
                                          <p:attrName>ppt_x</p:attrName>
                                        </p:attrNameLst>
                                      </p:cBhvr>
                                      <p:tavLst>
                                        <p:tav tm="0">
                                          <p:val>
                                            <p:strVal val="#ppt_x"/>
                                          </p:val>
                                        </p:tav>
                                        <p:tav tm="100000">
                                          <p:val>
                                            <p:strVal val="#ppt_x"/>
                                          </p:val>
                                        </p:tav>
                                      </p:tavLst>
                                    </p:anim>
                                    <p:anim calcmode="lin" valueType="num">
                                      <p:cBhvr additive="base">
                                        <p:cTn id="18" dur="500" fill="hold"/>
                                        <p:tgtEl>
                                          <p:spTgt spid="38094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80935"/>
                                        </p:tgtEl>
                                        <p:attrNameLst>
                                          <p:attrName>style.visibility</p:attrName>
                                        </p:attrNameLst>
                                      </p:cBhvr>
                                      <p:to>
                                        <p:strVal val="visible"/>
                                      </p:to>
                                    </p:set>
                                    <p:anim calcmode="lin" valueType="num">
                                      <p:cBhvr additive="base">
                                        <p:cTn id="21" dur="500" fill="hold"/>
                                        <p:tgtEl>
                                          <p:spTgt spid="380935"/>
                                        </p:tgtEl>
                                        <p:attrNameLst>
                                          <p:attrName>ppt_x</p:attrName>
                                        </p:attrNameLst>
                                      </p:cBhvr>
                                      <p:tavLst>
                                        <p:tav tm="0">
                                          <p:val>
                                            <p:strVal val="#ppt_x"/>
                                          </p:val>
                                        </p:tav>
                                        <p:tav tm="100000">
                                          <p:val>
                                            <p:strVal val="#ppt_x"/>
                                          </p:val>
                                        </p:tav>
                                      </p:tavLst>
                                    </p:anim>
                                    <p:anim calcmode="lin" valueType="num">
                                      <p:cBhvr additive="base">
                                        <p:cTn id="22" dur="500" fill="hold"/>
                                        <p:tgtEl>
                                          <p:spTgt spid="38093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80953"/>
                                        </p:tgtEl>
                                        <p:attrNameLst>
                                          <p:attrName>style.visibility</p:attrName>
                                        </p:attrNameLst>
                                      </p:cBhvr>
                                      <p:to>
                                        <p:strVal val="visible"/>
                                      </p:to>
                                    </p:set>
                                    <p:anim calcmode="lin" valueType="num">
                                      <p:cBhvr additive="base">
                                        <p:cTn id="25" dur="500" fill="hold"/>
                                        <p:tgtEl>
                                          <p:spTgt spid="380953"/>
                                        </p:tgtEl>
                                        <p:attrNameLst>
                                          <p:attrName>ppt_x</p:attrName>
                                        </p:attrNameLst>
                                      </p:cBhvr>
                                      <p:tavLst>
                                        <p:tav tm="0">
                                          <p:val>
                                            <p:strVal val="#ppt_x"/>
                                          </p:val>
                                        </p:tav>
                                        <p:tav tm="100000">
                                          <p:val>
                                            <p:strVal val="#ppt_x"/>
                                          </p:val>
                                        </p:tav>
                                      </p:tavLst>
                                    </p:anim>
                                    <p:anim calcmode="lin" valueType="num">
                                      <p:cBhvr additive="base">
                                        <p:cTn id="26" dur="500" fill="hold"/>
                                        <p:tgtEl>
                                          <p:spTgt spid="38095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80947"/>
                                        </p:tgtEl>
                                        <p:attrNameLst>
                                          <p:attrName>style.visibility</p:attrName>
                                        </p:attrNameLst>
                                      </p:cBhvr>
                                      <p:to>
                                        <p:strVal val="visible"/>
                                      </p:to>
                                    </p:set>
                                    <p:anim calcmode="lin" valueType="num">
                                      <p:cBhvr additive="base">
                                        <p:cTn id="29" dur="500" fill="hold"/>
                                        <p:tgtEl>
                                          <p:spTgt spid="380947"/>
                                        </p:tgtEl>
                                        <p:attrNameLst>
                                          <p:attrName>ppt_x</p:attrName>
                                        </p:attrNameLst>
                                      </p:cBhvr>
                                      <p:tavLst>
                                        <p:tav tm="0">
                                          <p:val>
                                            <p:strVal val="#ppt_x"/>
                                          </p:val>
                                        </p:tav>
                                        <p:tav tm="100000">
                                          <p:val>
                                            <p:strVal val="#ppt_x"/>
                                          </p:val>
                                        </p:tav>
                                      </p:tavLst>
                                    </p:anim>
                                    <p:anim calcmode="lin" valueType="num">
                                      <p:cBhvr additive="base">
                                        <p:cTn id="30" dur="500" fill="hold"/>
                                        <p:tgtEl>
                                          <p:spTgt spid="38094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80946"/>
                                        </p:tgtEl>
                                        <p:attrNameLst>
                                          <p:attrName>style.visibility</p:attrName>
                                        </p:attrNameLst>
                                      </p:cBhvr>
                                      <p:to>
                                        <p:strVal val="visible"/>
                                      </p:to>
                                    </p:set>
                                    <p:anim calcmode="lin" valueType="num">
                                      <p:cBhvr additive="base">
                                        <p:cTn id="33" dur="500" fill="hold"/>
                                        <p:tgtEl>
                                          <p:spTgt spid="380946"/>
                                        </p:tgtEl>
                                        <p:attrNameLst>
                                          <p:attrName>ppt_x</p:attrName>
                                        </p:attrNameLst>
                                      </p:cBhvr>
                                      <p:tavLst>
                                        <p:tav tm="0">
                                          <p:val>
                                            <p:strVal val="#ppt_x"/>
                                          </p:val>
                                        </p:tav>
                                        <p:tav tm="100000">
                                          <p:val>
                                            <p:strVal val="#ppt_x"/>
                                          </p:val>
                                        </p:tav>
                                      </p:tavLst>
                                    </p:anim>
                                    <p:anim calcmode="lin" valueType="num">
                                      <p:cBhvr additive="base">
                                        <p:cTn id="34" dur="500" fill="hold"/>
                                        <p:tgtEl>
                                          <p:spTgt spid="380946"/>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80948"/>
                                        </p:tgtEl>
                                        <p:attrNameLst>
                                          <p:attrName>style.visibility</p:attrName>
                                        </p:attrNameLst>
                                      </p:cBhvr>
                                      <p:to>
                                        <p:strVal val="visible"/>
                                      </p:to>
                                    </p:set>
                                    <p:anim calcmode="lin" valueType="num">
                                      <p:cBhvr additive="base">
                                        <p:cTn id="37" dur="500" fill="hold"/>
                                        <p:tgtEl>
                                          <p:spTgt spid="380948"/>
                                        </p:tgtEl>
                                        <p:attrNameLst>
                                          <p:attrName>ppt_x</p:attrName>
                                        </p:attrNameLst>
                                      </p:cBhvr>
                                      <p:tavLst>
                                        <p:tav tm="0">
                                          <p:val>
                                            <p:strVal val="#ppt_x"/>
                                          </p:val>
                                        </p:tav>
                                        <p:tav tm="100000">
                                          <p:val>
                                            <p:strVal val="#ppt_x"/>
                                          </p:val>
                                        </p:tav>
                                      </p:tavLst>
                                    </p:anim>
                                    <p:anim calcmode="lin" valueType="num">
                                      <p:cBhvr additive="base">
                                        <p:cTn id="38" dur="500" fill="hold"/>
                                        <p:tgtEl>
                                          <p:spTgt spid="38094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80945"/>
                                        </p:tgtEl>
                                        <p:attrNameLst>
                                          <p:attrName>style.visibility</p:attrName>
                                        </p:attrNameLst>
                                      </p:cBhvr>
                                      <p:to>
                                        <p:strVal val="visible"/>
                                      </p:to>
                                    </p:set>
                                    <p:anim calcmode="lin" valueType="num">
                                      <p:cBhvr additive="base">
                                        <p:cTn id="43" dur="500" fill="hold"/>
                                        <p:tgtEl>
                                          <p:spTgt spid="380945"/>
                                        </p:tgtEl>
                                        <p:attrNameLst>
                                          <p:attrName>ppt_x</p:attrName>
                                        </p:attrNameLst>
                                      </p:cBhvr>
                                      <p:tavLst>
                                        <p:tav tm="0">
                                          <p:val>
                                            <p:strVal val="#ppt_x"/>
                                          </p:val>
                                        </p:tav>
                                        <p:tav tm="100000">
                                          <p:val>
                                            <p:strVal val="#ppt_x"/>
                                          </p:val>
                                        </p:tav>
                                      </p:tavLst>
                                    </p:anim>
                                    <p:anim calcmode="lin" valueType="num">
                                      <p:cBhvr additive="base">
                                        <p:cTn id="44" dur="500" fill="hold"/>
                                        <p:tgtEl>
                                          <p:spTgt spid="380945"/>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80937"/>
                                        </p:tgtEl>
                                        <p:attrNameLst>
                                          <p:attrName>style.visibility</p:attrName>
                                        </p:attrNameLst>
                                      </p:cBhvr>
                                      <p:to>
                                        <p:strVal val="visible"/>
                                      </p:to>
                                    </p:set>
                                    <p:anim calcmode="lin" valueType="num">
                                      <p:cBhvr additive="base">
                                        <p:cTn id="47" dur="500" fill="hold"/>
                                        <p:tgtEl>
                                          <p:spTgt spid="380937"/>
                                        </p:tgtEl>
                                        <p:attrNameLst>
                                          <p:attrName>ppt_x</p:attrName>
                                        </p:attrNameLst>
                                      </p:cBhvr>
                                      <p:tavLst>
                                        <p:tav tm="0">
                                          <p:val>
                                            <p:strVal val="#ppt_x"/>
                                          </p:val>
                                        </p:tav>
                                        <p:tav tm="100000">
                                          <p:val>
                                            <p:strVal val="#ppt_x"/>
                                          </p:val>
                                        </p:tav>
                                      </p:tavLst>
                                    </p:anim>
                                    <p:anim calcmode="lin" valueType="num">
                                      <p:cBhvr additive="base">
                                        <p:cTn id="48" dur="500" fill="hold"/>
                                        <p:tgtEl>
                                          <p:spTgt spid="380937"/>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80950"/>
                                        </p:tgtEl>
                                        <p:attrNameLst>
                                          <p:attrName>style.visibility</p:attrName>
                                        </p:attrNameLst>
                                      </p:cBhvr>
                                      <p:to>
                                        <p:strVal val="visible"/>
                                      </p:to>
                                    </p:set>
                                    <p:anim calcmode="lin" valueType="num">
                                      <p:cBhvr additive="base">
                                        <p:cTn id="53" dur="500" fill="hold"/>
                                        <p:tgtEl>
                                          <p:spTgt spid="380950"/>
                                        </p:tgtEl>
                                        <p:attrNameLst>
                                          <p:attrName>ppt_x</p:attrName>
                                        </p:attrNameLst>
                                      </p:cBhvr>
                                      <p:tavLst>
                                        <p:tav tm="0">
                                          <p:val>
                                            <p:strVal val="#ppt_x"/>
                                          </p:val>
                                        </p:tav>
                                        <p:tav tm="100000">
                                          <p:val>
                                            <p:strVal val="#ppt_x"/>
                                          </p:val>
                                        </p:tav>
                                      </p:tavLst>
                                    </p:anim>
                                    <p:anim calcmode="lin" valueType="num">
                                      <p:cBhvr additive="base">
                                        <p:cTn id="54" dur="500" fill="hold"/>
                                        <p:tgtEl>
                                          <p:spTgt spid="380950"/>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80951"/>
                                        </p:tgtEl>
                                        <p:attrNameLst>
                                          <p:attrName>style.visibility</p:attrName>
                                        </p:attrNameLst>
                                      </p:cBhvr>
                                      <p:to>
                                        <p:strVal val="visible"/>
                                      </p:to>
                                    </p:set>
                                    <p:anim calcmode="lin" valueType="num">
                                      <p:cBhvr additive="base">
                                        <p:cTn id="57" dur="500" fill="hold"/>
                                        <p:tgtEl>
                                          <p:spTgt spid="380951"/>
                                        </p:tgtEl>
                                        <p:attrNameLst>
                                          <p:attrName>ppt_x</p:attrName>
                                        </p:attrNameLst>
                                      </p:cBhvr>
                                      <p:tavLst>
                                        <p:tav tm="0">
                                          <p:val>
                                            <p:strVal val="#ppt_x"/>
                                          </p:val>
                                        </p:tav>
                                        <p:tav tm="100000">
                                          <p:val>
                                            <p:strVal val="#ppt_x"/>
                                          </p:val>
                                        </p:tav>
                                      </p:tavLst>
                                    </p:anim>
                                    <p:anim calcmode="lin" valueType="num">
                                      <p:cBhvr additive="base">
                                        <p:cTn id="58" dur="500" fill="hold"/>
                                        <p:tgtEl>
                                          <p:spTgt spid="380951"/>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380939"/>
                                        </p:tgtEl>
                                        <p:attrNameLst>
                                          <p:attrName>style.visibility</p:attrName>
                                        </p:attrNameLst>
                                      </p:cBhvr>
                                      <p:to>
                                        <p:strVal val="visible"/>
                                      </p:to>
                                    </p:set>
                                    <p:anim calcmode="lin" valueType="num">
                                      <p:cBhvr additive="base">
                                        <p:cTn id="61" dur="500" fill="hold"/>
                                        <p:tgtEl>
                                          <p:spTgt spid="380939"/>
                                        </p:tgtEl>
                                        <p:attrNameLst>
                                          <p:attrName>ppt_x</p:attrName>
                                        </p:attrNameLst>
                                      </p:cBhvr>
                                      <p:tavLst>
                                        <p:tav tm="0">
                                          <p:val>
                                            <p:strVal val="#ppt_x"/>
                                          </p:val>
                                        </p:tav>
                                        <p:tav tm="100000">
                                          <p:val>
                                            <p:strVal val="#ppt_x"/>
                                          </p:val>
                                        </p:tav>
                                      </p:tavLst>
                                    </p:anim>
                                    <p:anim calcmode="lin" valueType="num">
                                      <p:cBhvr additive="base">
                                        <p:cTn id="62" dur="500" fill="hold"/>
                                        <p:tgtEl>
                                          <p:spTgt spid="380939"/>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380952"/>
                                        </p:tgtEl>
                                        <p:attrNameLst>
                                          <p:attrName>style.visibility</p:attrName>
                                        </p:attrNameLst>
                                      </p:cBhvr>
                                      <p:to>
                                        <p:strVal val="visible"/>
                                      </p:to>
                                    </p:set>
                                    <p:anim calcmode="lin" valueType="num">
                                      <p:cBhvr additive="base">
                                        <p:cTn id="65" dur="500" fill="hold"/>
                                        <p:tgtEl>
                                          <p:spTgt spid="380952"/>
                                        </p:tgtEl>
                                        <p:attrNameLst>
                                          <p:attrName>ppt_x</p:attrName>
                                        </p:attrNameLst>
                                      </p:cBhvr>
                                      <p:tavLst>
                                        <p:tav tm="0">
                                          <p:val>
                                            <p:strVal val="#ppt_x"/>
                                          </p:val>
                                        </p:tav>
                                        <p:tav tm="100000">
                                          <p:val>
                                            <p:strVal val="#ppt_x"/>
                                          </p:val>
                                        </p:tav>
                                      </p:tavLst>
                                    </p:anim>
                                    <p:anim calcmode="lin" valueType="num">
                                      <p:cBhvr additive="base">
                                        <p:cTn id="66" dur="500" fill="hold"/>
                                        <p:tgtEl>
                                          <p:spTgt spid="380952"/>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380941"/>
                                        </p:tgtEl>
                                        <p:attrNameLst>
                                          <p:attrName>style.visibility</p:attrName>
                                        </p:attrNameLst>
                                      </p:cBhvr>
                                      <p:to>
                                        <p:strVal val="visible"/>
                                      </p:to>
                                    </p:set>
                                    <p:anim calcmode="lin" valueType="num">
                                      <p:cBhvr additive="base">
                                        <p:cTn id="69" dur="500" fill="hold"/>
                                        <p:tgtEl>
                                          <p:spTgt spid="380941"/>
                                        </p:tgtEl>
                                        <p:attrNameLst>
                                          <p:attrName>ppt_x</p:attrName>
                                        </p:attrNameLst>
                                      </p:cBhvr>
                                      <p:tavLst>
                                        <p:tav tm="0">
                                          <p:val>
                                            <p:strVal val="#ppt_x"/>
                                          </p:val>
                                        </p:tav>
                                        <p:tav tm="100000">
                                          <p:val>
                                            <p:strVal val="#ppt_x"/>
                                          </p:val>
                                        </p:tav>
                                      </p:tavLst>
                                    </p:anim>
                                    <p:anim calcmode="lin" valueType="num">
                                      <p:cBhvr additive="base">
                                        <p:cTn id="70" dur="500" fill="hold"/>
                                        <p:tgtEl>
                                          <p:spTgt spid="3809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943" grpId="0"/>
      <p:bldP spid="380944" grpId="0"/>
      <p:bldP spid="380945" grpId="0"/>
      <p:bldP spid="380946" grpId="0" animBg="1"/>
      <p:bldP spid="380947" grpId="0" animBg="1"/>
      <p:bldP spid="380948" grpId="0" animBg="1"/>
      <p:bldP spid="380950" grpId="0"/>
      <p:bldP spid="380951" grpId="0"/>
      <p:bldP spid="380952" grpId="0"/>
      <p:bldP spid="38095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94" name="Rectangle 18"/>
          <p:cNvSpPr>
            <a:spLocks noGrp="1" noChangeArrowheads="1"/>
          </p:cNvSpPr>
          <p:nvPr>
            <p:ph type="title" sz="quarter"/>
          </p:nvPr>
        </p:nvSpPr>
        <p:spPr>
          <a:xfrm>
            <a:off x="307975" y="202173"/>
            <a:ext cx="8099425" cy="762000"/>
          </a:xfrm>
        </p:spPr>
        <p:txBody>
          <a:bodyPr>
            <a:normAutofit/>
          </a:bodyPr>
          <a:lstStyle/>
          <a:p>
            <a:r>
              <a:rPr lang="en-US" altLang="en-US" sz="4000" b="1" dirty="0"/>
              <a:t>Surface Complexation</a:t>
            </a:r>
          </a:p>
        </p:txBody>
      </p:sp>
      <p:graphicFrame>
        <p:nvGraphicFramePr>
          <p:cNvPr id="382990" name="Object 14"/>
          <p:cNvGraphicFramePr>
            <a:graphicFrameLocks noGrp="1" noChangeAspect="1"/>
          </p:cNvGraphicFramePr>
          <p:nvPr>
            <p:ph sz="quarter" idx="3"/>
          </p:nvPr>
        </p:nvGraphicFramePr>
        <p:xfrm>
          <a:off x="6240463" y="1539875"/>
          <a:ext cx="2046287" cy="1093788"/>
        </p:xfrm>
        <a:graphic>
          <a:graphicData uri="http://schemas.openxmlformats.org/presentationml/2006/ole">
            <mc:AlternateContent xmlns:mc="http://schemas.openxmlformats.org/markup-compatibility/2006">
              <mc:Choice xmlns:v="urn:schemas-microsoft-com:vml" Requires="v">
                <p:oleObj spid="_x0000_s114711" name="Equation" r:id="rId4" imgW="1282680" imgH="685800" progId="Equation.DSMT4">
                  <p:embed/>
                </p:oleObj>
              </mc:Choice>
              <mc:Fallback>
                <p:oleObj name="Equation" r:id="rId4" imgW="1282680" imgH="685800" progId="Equation.DSMT4">
                  <p:embed/>
                  <p:pic>
                    <p:nvPicPr>
                      <p:cNvPr id="38299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0463" y="1539875"/>
                        <a:ext cx="2046287" cy="1093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2982" name="Rectangle 6"/>
          <p:cNvSpPr>
            <a:spLocks noChangeArrowheads="1"/>
          </p:cNvSpPr>
          <p:nvPr/>
        </p:nvSpPr>
        <p:spPr bwMode="auto">
          <a:xfrm>
            <a:off x="0" y="320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382993" name="Object 17"/>
          <p:cNvGraphicFramePr>
            <a:graphicFrameLocks noGrp="1" noChangeAspect="1"/>
          </p:cNvGraphicFramePr>
          <p:nvPr>
            <p:ph sz="quarter" idx="4"/>
          </p:nvPr>
        </p:nvGraphicFramePr>
        <p:xfrm>
          <a:off x="3586163" y="1527175"/>
          <a:ext cx="2117725" cy="1077913"/>
        </p:xfrm>
        <a:graphic>
          <a:graphicData uri="http://schemas.openxmlformats.org/presentationml/2006/ole">
            <mc:AlternateContent xmlns:mc="http://schemas.openxmlformats.org/markup-compatibility/2006">
              <mc:Choice xmlns:v="urn:schemas-microsoft-com:vml" Requires="v">
                <p:oleObj spid="_x0000_s114712" name="Equation" r:id="rId6" imgW="1396800" imgH="711000" progId="Equation.DSMT4">
                  <p:embed/>
                </p:oleObj>
              </mc:Choice>
              <mc:Fallback>
                <p:oleObj name="Equation" r:id="rId6" imgW="1396800" imgH="711000" progId="Equation.DSMT4">
                  <p:embed/>
                  <p:pic>
                    <p:nvPicPr>
                      <p:cNvPr id="382993"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86163" y="1527175"/>
                        <a:ext cx="2117725" cy="1077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2997" name="Object 21"/>
          <p:cNvGraphicFramePr>
            <a:graphicFrameLocks noChangeAspect="1"/>
          </p:cNvGraphicFramePr>
          <p:nvPr/>
        </p:nvGraphicFramePr>
        <p:xfrm>
          <a:off x="312738" y="5173663"/>
          <a:ext cx="2433637" cy="381000"/>
        </p:xfrm>
        <a:graphic>
          <a:graphicData uri="http://schemas.openxmlformats.org/presentationml/2006/ole">
            <mc:AlternateContent xmlns:mc="http://schemas.openxmlformats.org/markup-compatibility/2006">
              <mc:Choice xmlns:v="urn:schemas-microsoft-com:vml" Requires="v">
                <p:oleObj spid="_x0000_s114713" name="Equation" r:id="rId8" imgW="1460160" imgH="228600" progId="Equation.DSMT4">
                  <p:embed/>
                </p:oleObj>
              </mc:Choice>
              <mc:Fallback>
                <p:oleObj name="Equation" r:id="rId8" imgW="1460160" imgH="228600" progId="Equation.DSMT4">
                  <p:embed/>
                  <p:pic>
                    <p:nvPicPr>
                      <p:cNvPr id="382997" name="Object 2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738" y="5173663"/>
                        <a:ext cx="2433637"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2998" name="Object 22"/>
          <p:cNvGraphicFramePr>
            <a:graphicFrameLocks noChangeAspect="1"/>
          </p:cNvGraphicFramePr>
          <p:nvPr/>
        </p:nvGraphicFramePr>
        <p:xfrm>
          <a:off x="373063" y="5764213"/>
          <a:ext cx="2335212" cy="630237"/>
        </p:xfrm>
        <a:graphic>
          <a:graphicData uri="http://schemas.openxmlformats.org/presentationml/2006/ole">
            <mc:AlternateContent xmlns:mc="http://schemas.openxmlformats.org/markup-compatibility/2006">
              <mc:Choice xmlns:v="urn:schemas-microsoft-com:vml" Requires="v">
                <p:oleObj spid="_x0000_s114714" name="Equation" r:id="rId10" imgW="1600200" imgH="431640" progId="Equation.DSMT4">
                  <p:embed/>
                </p:oleObj>
              </mc:Choice>
              <mc:Fallback>
                <p:oleObj name="Equation" r:id="rId10" imgW="1600200" imgH="431640" progId="Equation.DSMT4">
                  <p:embed/>
                  <p:pic>
                    <p:nvPicPr>
                      <p:cNvPr id="382998" name="Object 2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3063" y="5764213"/>
                        <a:ext cx="2335212" cy="630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2999" name="Object 23"/>
          <p:cNvGraphicFramePr>
            <a:graphicFrameLocks noChangeAspect="1"/>
          </p:cNvGraphicFramePr>
          <p:nvPr/>
        </p:nvGraphicFramePr>
        <p:xfrm>
          <a:off x="331788" y="3514725"/>
          <a:ext cx="3298825" cy="427038"/>
        </p:xfrm>
        <a:graphic>
          <a:graphicData uri="http://schemas.openxmlformats.org/presentationml/2006/ole">
            <mc:AlternateContent xmlns:mc="http://schemas.openxmlformats.org/markup-compatibility/2006">
              <mc:Choice xmlns:v="urn:schemas-microsoft-com:vml" Requires="v">
                <p:oleObj spid="_x0000_s114715" name="Equation" r:id="rId12" imgW="1765080" imgH="228600" progId="Equation.DSMT4">
                  <p:embed/>
                </p:oleObj>
              </mc:Choice>
              <mc:Fallback>
                <p:oleObj name="Equation" r:id="rId12" imgW="1765080" imgH="228600" progId="Equation.DSMT4">
                  <p:embed/>
                  <p:pic>
                    <p:nvPicPr>
                      <p:cNvPr id="382999" name="Object 2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1788" y="3514725"/>
                        <a:ext cx="3298825" cy="427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3000" name="Object 24"/>
          <p:cNvGraphicFramePr>
            <a:graphicFrameLocks noChangeAspect="1"/>
          </p:cNvGraphicFramePr>
          <p:nvPr/>
        </p:nvGraphicFramePr>
        <p:xfrm>
          <a:off x="333375" y="4025900"/>
          <a:ext cx="2374900" cy="361950"/>
        </p:xfrm>
        <a:graphic>
          <a:graphicData uri="http://schemas.openxmlformats.org/presentationml/2006/ole">
            <mc:AlternateContent xmlns:mc="http://schemas.openxmlformats.org/markup-compatibility/2006">
              <mc:Choice xmlns:v="urn:schemas-microsoft-com:vml" Requires="v">
                <p:oleObj spid="_x0000_s114716" name="Equation" r:id="rId14" imgW="1333440" imgH="203040" progId="Equation.DSMT4">
                  <p:embed/>
                </p:oleObj>
              </mc:Choice>
              <mc:Fallback>
                <p:oleObj name="Equation" r:id="rId14" imgW="1333440" imgH="203040" progId="Equation.DSMT4">
                  <p:embed/>
                  <p:pic>
                    <p:nvPicPr>
                      <p:cNvPr id="383000" name="Object 2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3375" y="4025900"/>
                        <a:ext cx="23749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3001" name="Object 25"/>
          <p:cNvGraphicFramePr>
            <a:graphicFrameLocks noChangeAspect="1"/>
          </p:cNvGraphicFramePr>
          <p:nvPr/>
        </p:nvGraphicFramePr>
        <p:xfrm>
          <a:off x="307975" y="4460875"/>
          <a:ext cx="1724025" cy="660400"/>
        </p:xfrm>
        <a:graphic>
          <a:graphicData uri="http://schemas.openxmlformats.org/presentationml/2006/ole">
            <mc:AlternateContent xmlns:mc="http://schemas.openxmlformats.org/markup-compatibility/2006">
              <mc:Choice xmlns:v="urn:schemas-microsoft-com:vml" Requires="v">
                <p:oleObj spid="_x0000_s114717" name="Equation" r:id="rId16" imgW="1028520" imgH="393480" progId="Equation.DSMT4">
                  <p:embed/>
                </p:oleObj>
              </mc:Choice>
              <mc:Fallback>
                <p:oleObj name="Equation" r:id="rId16" imgW="1028520" imgH="393480" progId="Equation.DSMT4">
                  <p:embed/>
                  <p:pic>
                    <p:nvPicPr>
                      <p:cNvPr id="383001" name="Object 2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7975" y="4460875"/>
                        <a:ext cx="1724025" cy="66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83003" name="Picture 27" descr="Figure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386263" y="3578225"/>
            <a:ext cx="4657725" cy="2809875"/>
          </a:xfrm>
          <a:prstGeom prst="rect">
            <a:avLst/>
          </a:prstGeom>
          <a:noFill/>
          <a:extLst>
            <a:ext uri="{909E8E84-426E-40DD-AFC4-6F175D3DCCD1}">
              <a14:hiddenFill xmlns:a14="http://schemas.microsoft.com/office/drawing/2010/main">
                <a:solidFill>
                  <a:srgbClr val="FFFFFF"/>
                </a:solidFill>
              </a14:hiddenFill>
            </a:ext>
          </a:extLst>
        </p:spPr>
      </p:pic>
      <p:sp>
        <p:nvSpPr>
          <p:cNvPr id="383006" name="Text Box 30"/>
          <p:cNvSpPr txBox="1">
            <a:spLocks noChangeArrowheads="1"/>
          </p:cNvSpPr>
          <p:nvPr/>
        </p:nvSpPr>
        <p:spPr bwMode="auto">
          <a:xfrm>
            <a:off x="357188" y="1582738"/>
            <a:ext cx="2632075"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dirty="0"/>
              <a:t>Protonation-deprotonation reactions controlling surface charge</a:t>
            </a:r>
          </a:p>
        </p:txBody>
      </p:sp>
      <p:sp>
        <p:nvSpPr>
          <p:cNvPr id="383007" name="Text Box 31"/>
          <p:cNvSpPr txBox="1">
            <a:spLocks noChangeArrowheads="1"/>
          </p:cNvSpPr>
          <p:nvPr/>
        </p:nvSpPr>
        <p:spPr bwMode="auto">
          <a:xfrm>
            <a:off x="898525" y="2987675"/>
            <a:ext cx="2044700" cy="379413"/>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Electrostatic Effects</a:t>
            </a:r>
          </a:p>
        </p:txBody>
      </p:sp>
      <p:sp>
        <p:nvSpPr>
          <p:cNvPr id="383008" name="Text Box 32"/>
          <p:cNvSpPr txBox="1">
            <a:spLocks noChangeArrowheads="1"/>
          </p:cNvSpPr>
          <p:nvPr/>
        </p:nvSpPr>
        <p:spPr bwMode="auto">
          <a:xfrm>
            <a:off x="2178050" y="4610100"/>
            <a:ext cx="2266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Surface charge density</a:t>
            </a:r>
          </a:p>
        </p:txBody>
      </p:sp>
      <p:sp>
        <p:nvSpPr>
          <p:cNvPr id="383009" name="Text Box 33"/>
          <p:cNvSpPr txBox="1">
            <a:spLocks noChangeArrowheads="1"/>
          </p:cNvSpPr>
          <p:nvPr/>
        </p:nvSpPr>
        <p:spPr bwMode="auto">
          <a:xfrm>
            <a:off x="3582988" y="2606675"/>
            <a:ext cx="19954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u="sng"/>
              <a:t>First Acidity Constant</a:t>
            </a:r>
          </a:p>
        </p:txBody>
      </p:sp>
      <p:sp>
        <p:nvSpPr>
          <p:cNvPr id="383010" name="Text Box 34"/>
          <p:cNvSpPr txBox="1">
            <a:spLocks noChangeArrowheads="1"/>
          </p:cNvSpPr>
          <p:nvPr/>
        </p:nvSpPr>
        <p:spPr bwMode="auto">
          <a:xfrm>
            <a:off x="6072188" y="2614613"/>
            <a:ext cx="22193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u="sng"/>
              <a:t>Second Acidity Constant</a:t>
            </a:r>
          </a:p>
        </p:txBody>
      </p:sp>
      <p:sp>
        <p:nvSpPr>
          <p:cNvPr id="383012" name="Line 36"/>
          <p:cNvSpPr>
            <a:spLocks noChangeShapeType="1"/>
          </p:cNvSpPr>
          <p:nvPr/>
        </p:nvSpPr>
        <p:spPr bwMode="auto">
          <a:xfrm flipH="1">
            <a:off x="2005013" y="4800600"/>
            <a:ext cx="244475"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2692763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3006"/>
                                        </p:tgtEl>
                                        <p:attrNameLst>
                                          <p:attrName>style.visibility</p:attrName>
                                        </p:attrNameLst>
                                      </p:cBhvr>
                                      <p:to>
                                        <p:strVal val="visible"/>
                                      </p:to>
                                    </p:set>
                                    <p:anim calcmode="lin" valueType="num">
                                      <p:cBhvr additive="base">
                                        <p:cTn id="7" dur="500" fill="hold"/>
                                        <p:tgtEl>
                                          <p:spTgt spid="383006"/>
                                        </p:tgtEl>
                                        <p:attrNameLst>
                                          <p:attrName>ppt_x</p:attrName>
                                        </p:attrNameLst>
                                      </p:cBhvr>
                                      <p:tavLst>
                                        <p:tav tm="0">
                                          <p:val>
                                            <p:strVal val="#ppt_x"/>
                                          </p:val>
                                        </p:tav>
                                        <p:tav tm="100000">
                                          <p:val>
                                            <p:strVal val="#ppt_x"/>
                                          </p:val>
                                        </p:tav>
                                      </p:tavLst>
                                    </p:anim>
                                    <p:anim calcmode="lin" valueType="num">
                                      <p:cBhvr additive="base">
                                        <p:cTn id="8" dur="500" fill="hold"/>
                                        <p:tgtEl>
                                          <p:spTgt spid="38300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82993"/>
                                        </p:tgtEl>
                                        <p:attrNameLst>
                                          <p:attrName>style.visibility</p:attrName>
                                        </p:attrNameLst>
                                      </p:cBhvr>
                                      <p:to>
                                        <p:strVal val="visible"/>
                                      </p:to>
                                    </p:set>
                                    <p:anim calcmode="lin" valueType="num">
                                      <p:cBhvr additive="base">
                                        <p:cTn id="11" dur="500" fill="hold"/>
                                        <p:tgtEl>
                                          <p:spTgt spid="382993"/>
                                        </p:tgtEl>
                                        <p:attrNameLst>
                                          <p:attrName>ppt_x</p:attrName>
                                        </p:attrNameLst>
                                      </p:cBhvr>
                                      <p:tavLst>
                                        <p:tav tm="0">
                                          <p:val>
                                            <p:strVal val="#ppt_x"/>
                                          </p:val>
                                        </p:tav>
                                        <p:tav tm="100000">
                                          <p:val>
                                            <p:strVal val="#ppt_x"/>
                                          </p:val>
                                        </p:tav>
                                      </p:tavLst>
                                    </p:anim>
                                    <p:anim calcmode="lin" valueType="num">
                                      <p:cBhvr additive="base">
                                        <p:cTn id="12" dur="500" fill="hold"/>
                                        <p:tgtEl>
                                          <p:spTgt spid="38299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83009"/>
                                        </p:tgtEl>
                                        <p:attrNameLst>
                                          <p:attrName>style.visibility</p:attrName>
                                        </p:attrNameLst>
                                      </p:cBhvr>
                                      <p:to>
                                        <p:strVal val="visible"/>
                                      </p:to>
                                    </p:set>
                                    <p:anim calcmode="lin" valueType="num">
                                      <p:cBhvr additive="base">
                                        <p:cTn id="15" dur="500" fill="hold"/>
                                        <p:tgtEl>
                                          <p:spTgt spid="383009"/>
                                        </p:tgtEl>
                                        <p:attrNameLst>
                                          <p:attrName>ppt_x</p:attrName>
                                        </p:attrNameLst>
                                      </p:cBhvr>
                                      <p:tavLst>
                                        <p:tav tm="0">
                                          <p:val>
                                            <p:strVal val="#ppt_x"/>
                                          </p:val>
                                        </p:tav>
                                        <p:tav tm="100000">
                                          <p:val>
                                            <p:strVal val="#ppt_x"/>
                                          </p:val>
                                        </p:tav>
                                      </p:tavLst>
                                    </p:anim>
                                    <p:anim calcmode="lin" valueType="num">
                                      <p:cBhvr additive="base">
                                        <p:cTn id="16" dur="500" fill="hold"/>
                                        <p:tgtEl>
                                          <p:spTgt spid="38300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82990"/>
                                        </p:tgtEl>
                                        <p:attrNameLst>
                                          <p:attrName>style.visibility</p:attrName>
                                        </p:attrNameLst>
                                      </p:cBhvr>
                                      <p:to>
                                        <p:strVal val="visible"/>
                                      </p:to>
                                    </p:set>
                                    <p:anim calcmode="lin" valueType="num">
                                      <p:cBhvr additive="base">
                                        <p:cTn id="19" dur="500" fill="hold"/>
                                        <p:tgtEl>
                                          <p:spTgt spid="382990"/>
                                        </p:tgtEl>
                                        <p:attrNameLst>
                                          <p:attrName>ppt_x</p:attrName>
                                        </p:attrNameLst>
                                      </p:cBhvr>
                                      <p:tavLst>
                                        <p:tav tm="0">
                                          <p:val>
                                            <p:strVal val="#ppt_x"/>
                                          </p:val>
                                        </p:tav>
                                        <p:tav tm="100000">
                                          <p:val>
                                            <p:strVal val="#ppt_x"/>
                                          </p:val>
                                        </p:tav>
                                      </p:tavLst>
                                    </p:anim>
                                    <p:anim calcmode="lin" valueType="num">
                                      <p:cBhvr additive="base">
                                        <p:cTn id="20" dur="500" fill="hold"/>
                                        <p:tgtEl>
                                          <p:spTgt spid="38299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83010"/>
                                        </p:tgtEl>
                                        <p:attrNameLst>
                                          <p:attrName>style.visibility</p:attrName>
                                        </p:attrNameLst>
                                      </p:cBhvr>
                                      <p:to>
                                        <p:strVal val="visible"/>
                                      </p:to>
                                    </p:set>
                                    <p:anim calcmode="lin" valueType="num">
                                      <p:cBhvr additive="base">
                                        <p:cTn id="23" dur="500" fill="hold"/>
                                        <p:tgtEl>
                                          <p:spTgt spid="383010"/>
                                        </p:tgtEl>
                                        <p:attrNameLst>
                                          <p:attrName>ppt_x</p:attrName>
                                        </p:attrNameLst>
                                      </p:cBhvr>
                                      <p:tavLst>
                                        <p:tav tm="0">
                                          <p:val>
                                            <p:strVal val="#ppt_x"/>
                                          </p:val>
                                        </p:tav>
                                        <p:tav tm="100000">
                                          <p:val>
                                            <p:strVal val="#ppt_x"/>
                                          </p:val>
                                        </p:tav>
                                      </p:tavLst>
                                    </p:anim>
                                    <p:anim calcmode="lin" valueType="num">
                                      <p:cBhvr additive="base">
                                        <p:cTn id="24" dur="500" fill="hold"/>
                                        <p:tgtEl>
                                          <p:spTgt spid="38301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83007"/>
                                        </p:tgtEl>
                                        <p:attrNameLst>
                                          <p:attrName>style.visibility</p:attrName>
                                        </p:attrNameLst>
                                      </p:cBhvr>
                                      <p:to>
                                        <p:strVal val="visible"/>
                                      </p:to>
                                    </p:set>
                                    <p:anim calcmode="lin" valueType="num">
                                      <p:cBhvr additive="base">
                                        <p:cTn id="29" dur="500" fill="hold"/>
                                        <p:tgtEl>
                                          <p:spTgt spid="383007"/>
                                        </p:tgtEl>
                                        <p:attrNameLst>
                                          <p:attrName>ppt_x</p:attrName>
                                        </p:attrNameLst>
                                      </p:cBhvr>
                                      <p:tavLst>
                                        <p:tav tm="0">
                                          <p:val>
                                            <p:strVal val="#ppt_x"/>
                                          </p:val>
                                        </p:tav>
                                        <p:tav tm="100000">
                                          <p:val>
                                            <p:strVal val="#ppt_x"/>
                                          </p:val>
                                        </p:tav>
                                      </p:tavLst>
                                    </p:anim>
                                    <p:anim calcmode="lin" valueType="num">
                                      <p:cBhvr additive="base">
                                        <p:cTn id="30" dur="500" fill="hold"/>
                                        <p:tgtEl>
                                          <p:spTgt spid="383007"/>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82999"/>
                                        </p:tgtEl>
                                        <p:attrNameLst>
                                          <p:attrName>style.visibility</p:attrName>
                                        </p:attrNameLst>
                                      </p:cBhvr>
                                      <p:to>
                                        <p:strVal val="visible"/>
                                      </p:to>
                                    </p:set>
                                    <p:anim calcmode="lin" valueType="num">
                                      <p:cBhvr additive="base">
                                        <p:cTn id="33" dur="500" fill="hold"/>
                                        <p:tgtEl>
                                          <p:spTgt spid="382999"/>
                                        </p:tgtEl>
                                        <p:attrNameLst>
                                          <p:attrName>ppt_x</p:attrName>
                                        </p:attrNameLst>
                                      </p:cBhvr>
                                      <p:tavLst>
                                        <p:tav tm="0">
                                          <p:val>
                                            <p:strVal val="#ppt_x"/>
                                          </p:val>
                                        </p:tav>
                                        <p:tav tm="100000">
                                          <p:val>
                                            <p:strVal val="#ppt_x"/>
                                          </p:val>
                                        </p:tav>
                                      </p:tavLst>
                                    </p:anim>
                                    <p:anim calcmode="lin" valueType="num">
                                      <p:cBhvr additive="base">
                                        <p:cTn id="34" dur="500" fill="hold"/>
                                        <p:tgtEl>
                                          <p:spTgt spid="382999"/>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83000"/>
                                        </p:tgtEl>
                                        <p:attrNameLst>
                                          <p:attrName>style.visibility</p:attrName>
                                        </p:attrNameLst>
                                      </p:cBhvr>
                                      <p:to>
                                        <p:strVal val="visible"/>
                                      </p:to>
                                    </p:set>
                                    <p:anim calcmode="lin" valueType="num">
                                      <p:cBhvr additive="base">
                                        <p:cTn id="37" dur="500" fill="hold"/>
                                        <p:tgtEl>
                                          <p:spTgt spid="383000"/>
                                        </p:tgtEl>
                                        <p:attrNameLst>
                                          <p:attrName>ppt_x</p:attrName>
                                        </p:attrNameLst>
                                      </p:cBhvr>
                                      <p:tavLst>
                                        <p:tav tm="0">
                                          <p:val>
                                            <p:strVal val="#ppt_x"/>
                                          </p:val>
                                        </p:tav>
                                        <p:tav tm="100000">
                                          <p:val>
                                            <p:strVal val="#ppt_x"/>
                                          </p:val>
                                        </p:tav>
                                      </p:tavLst>
                                    </p:anim>
                                    <p:anim calcmode="lin" valueType="num">
                                      <p:cBhvr additive="base">
                                        <p:cTn id="38" dur="500" fill="hold"/>
                                        <p:tgtEl>
                                          <p:spTgt spid="383000"/>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83001"/>
                                        </p:tgtEl>
                                        <p:attrNameLst>
                                          <p:attrName>style.visibility</p:attrName>
                                        </p:attrNameLst>
                                      </p:cBhvr>
                                      <p:to>
                                        <p:strVal val="visible"/>
                                      </p:to>
                                    </p:set>
                                    <p:anim calcmode="lin" valueType="num">
                                      <p:cBhvr additive="base">
                                        <p:cTn id="41" dur="500" fill="hold"/>
                                        <p:tgtEl>
                                          <p:spTgt spid="383001"/>
                                        </p:tgtEl>
                                        <p:attrNameLst>
                                          <p:attrName>ppt_x</p:attrName>
                                        </p:attrNameLst>
                                      </p:cBhvr>
                                      <p:tavLst>
                                        <p:tav tm="0">
                                          <p:val>
                                            <p:strVal val="#ppt_x"/>
                                          </p:val>
                                        </p:tav>
                                        <p:tav tm="100000">
                                          <p:val>
                                            <p:strVal val="#ppt_x"/>
                                          </p:val>
                                        </p:tav>
                                      </p:tavLst>
                                    </p:anim>
                                    <p:anim calcmode="lin" valueType="num">
                                      <p:cBhvr additive="base">
                                        <p:cTn id="42" dur="500" fill="hold"/>
                                        <p:tgtEl>
                                          <p:spTgt spid="38300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83008"/>
                                        </p:tgtEl>
                                        <p:attrNameLst>
                                          <p:attrName>style.visibility</p:attrName>
                                        </p:attrNameLst>
                                      </p:cBhvr>
                                      <p:to>
                                        <p:strVal val="visible"/>
                                      </p:to>
                                    </p:set>
                                    <p:anim calcmode="lin" valueType="num">
                                      <p:cBhvr additive="base">
                                        <p:cTn id="45" dur="500" fill="hold"/>
                                        <p:tgtEl>
                                          <p:spTgt spid="383008"/>
                                        </p:tgtEl>
                                        <p:attrNameLst>
                                          <p:attrName>ppt_x</p:attrName>
                                        </p:attrNameLst>
                                      </p:cBhvr>
                                      <p:tavLst>
                                        <p:tav tm="0">
                                          <p:val>
                                            <p:strVal val="#ppt_x"/>
                                          </p:val>
                                        </p:tav>
                                        <p:tav tm="100000">
                                          <p:val>
                                            <p:strVal val="#ppt_x"/>
                                          </p:val>
                                        </p:tav>
                                      </p:tavLst>
                                    </p:anim>
                                    <p:anim calcmode="lin" valueType="num">
                                      <p:cBhvr additive="base">
                                        <p:cTn id="46" dur="500" fill="hold"/>
                                        <p:tgtEl>
                                          <p:spTgt spid="383008"/>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82997"/>
                                        </p:tgtEl>
                                        <p:attrNameLst>
                                          <p:attrName>style.visibility</p:attrName>
                                        </p:attrNameLst>
                                      </p:cBhvr>
                                      <p:to>
                                        <p:strVal val="visible"/>
                                      </p:to>
                                    </p:set>
                                    <p:anim calcmode="lin" valueType="num">
                                      <p:cBhvr additive="base">
                                        <p:cTn id="49" dur="500" fill="hold"/>
                                        <p:tgtEl>
                                          <p:spTgt spid="382997"/>
                                        </p:tgtEl>
                                        <p:attrNameLst>
                                          <p:attrName>ppt_x</p:attrName>
                                        </p:attrNameLst>
                                      </p:cBhvr>
                                      <p:tavLst>
                                        <p:tav tm="0">
                                          <p:val>
                                            <p:strVal val="#ppt_x"/>
                                          </p:val>
                                        </p:tav>
                                        <p:tav tm="100000">
                                          <p:val>
                                            <p:strVal val="#ppt_x"/>
                                          </p:val>
                                        </p:tav>
                                      </p:tavLst>
                                    </p:anim>
                                    <p:anim calcmode="lin" valueType="num">
                                      <p:cBhvr additive="base">
                                        <p:cTn id="50" dur="500" fill="hold"/>
                                        <p:tgtEl>
                                          <p:spTgt spid="382997"/>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82998"/>
                                        </p:tgtEl>
                                        <p:attrNameLst>
                                          <p:attrName>style.visibility</p:attrName>
                                        </p:attrNameLst>
                                      </p:cBhvr>
                                      <p:to>
                                        <p:strVal val="visible"/>
                                      </p:to>
                                    </p:set>
                                    <p:anim calcmode="lin" valueType="num">
                                      <p:cBhvr additive="base">
                                        <p:cTn id="53" dur="500" fill="hold"/>
                                        <p:tgtEl>
                                          <p:spTgt spid="382998"/>
                                        </p:tgtEl>
                                        <p:attrNameLst>
                                          <p:attrName>ppt_x</p:attrName>
                                        </p:attrNameLst>
                                      </p:cBhvr>
                                      <p:tavLst>
                                        <p:tav tm="0">
                                          <p:val>
                                            <p:strVal val="#ppt_x"/>
                                          </p:val>
                                        </p:tav>
                                        <p:tav tm="100000">
                                          <p:val>
                                            <p:strVal val="#ppt_x"/>
                                          </p:val>
                                        </p:tav>
                                      </p:tavLst>
                                    </p:anim>
                                    <p:anim calcmode="lin" valueType="num">
                                      <p:cBhvr additive="base">
                                        <p:cTn id="54" dur="500" fill="hold"/>
                                        <p:tgtEl>
                                          <p:spTgt spid="382998"/>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383003"/>
                                        </p:tgtEl>
                                        <p:attrNameLst>
                                          <p:attrName>style.visibility</p:attrName>
                                        </p:attrNameLst>
                                      </p:cBhvr>
                                      <p:to>
                                        <p:strVal val="visible"/>
                                      </p:to>
                                    </p:set>
                                    <p:anim calcmode="lin" valueType="num">
                                      <p:cBhvr additive="base">
                                        <p:cTn id="57" dur="500" fill="hold"/>
                                        <p:tgtEl>
                                          <p:spTgt spid="383003"/>
                                        </p:tgtEl>
                                        <p:attrNameLst>
                                          <p:attrName>ppt_x</p:attrName>
                                        </p:attrNameLst>
                                      </p:cBhvr>
                                      <p:tavLst>
                                        <p:tav tm="0">
                                          <p:val>
                                            <p:strVal val="#ppt_x"/>
                                          </p:val>
                                        </p:tav>
                                        <p:tav tm="100000">
                                          <p:val>
                                            <p:strVal val="#ppt_x"/>
                                          </p:val>
                                        </p:tav>
                                      </p:tavLst>
                                    </p:anim>
                                    <p:anim calcmode="lin" valueType="num">
                                      <p:cBhvr additive="base">
                                        <p:cTn id="58" dur="500" fill="hold"/>
                                        <p:tgtEl>
                                          <p:spTgt spid="38300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006" grpId="0"/>
      <p:bldP spid="383007" grpId="0" animBg="1"/>
      <p:bldP spid="383008" grpId="0"/>
      <p:bldP spid="383009" grpId="0"/>
      <p:bldP spid="3830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209176" y="107505"/>
            <a:ext cx="9144000" cy="606425"/>
          </a:xfrm>
        </p:spPr>
        <p:txBody>
          <a:bodyPr>
            <a:normAutofit fontScale="90000"/>
          </a:bodyPr>
          <a:lstStyle/>
          <a:p>
            <a:r>
              <a:rPr lang="en-US" altLang="en-US" b="1" dirty="0">
                <a:ea typeface="ＭＳ Ｐゴシック" pitchFamily="34" charset="-128"/>
                <a:cs typeface="Optima" pitchFamily="-84" charset="0"/>
              </a:rPr>
              <a:t>Electrical Double Layer</a:t>
            </a:r>
          </a:p>
        </p:txBody>
      </p:sp>
      <p:pic>
        <p:nvPicPr>
          <p:cNvPr id="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286" y="802459"/>
            <a:ext cx="4535235" cy="553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2062" y="1644042"/>
            <a:ext cx="3290724" cy="3184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5689797" y="1062201"/>
            <a:ext cx="2872989" cy="707886"/>
          </a:xfrm>
          <a:prstGeom prst="rect">
            <a:avLst/>
          </a:prstGeom>
          <a:noFill/>
        </p:spPr>
        <p:txBody>
          <a:bodyPr wrap="square" rtlCol="0">
            <a:spAutoFit/>
          </a:bodyPr>
          <a:lstStyle/>
          <a:p>
            <a:pPr algn="ctr"/>
            <a:r>
              <a:rPr lang="en-US" sz="2000" b="1" dirty="0">
                <a:solidFill>
                  <a:srgbClr val="FF0000"/>
                </a:solidFill>
              </a:rPr>
              <a:t>Double Layers between Charged Surfaces</a:t>
            </a:r>
          </a:p>
        </p:txBody>
      </p:sp>
      <p:sp>
        <p:nvSpPr>
          <p:cNvPr id="14" name="TextBox 13"/>
          <p:cNvSpPr txBox="1"/>
          <p:nvPr/>
        </p:nvSpPr>
        <p:spPr>
          <a:xfrm>
            <a:off x="5231294" y="4920733"/>
            <a:ext cx="3682418" cy="584775"/>
          </a:xfrm>
          <a:prstGeom prst="rect">
            <a:avLst/>
          </a:prstGeom>
          <a:noFill/>
        </p:spPr>
        <p:txBody>
          <a:bodyPr wrap="none" rtlCol="0">
            <a:spAutoFit/>
          </a:bodyPr>
          <a:lstStyle/>
          <a:p>
            <a:r>
              <a:rPr lang="en-US" dirty="0"/>
              <a:t>Solid line: Overlapping double layers</a:t>
            </a:r>
          </a:p>
          <a:p>
            <a:r>
              <a:rPr lang="en-US" dirty="0"/>
              <a:t>Dashed line:  No opposite wall present</a:t>
            </a:r>
          </a:p>
        </p:txBody>
      </p:sp>
      <p:sp>
        <p:nvSpPr>
          <p:cNvPr id="15" name="TextBox 14"/>
          <p:cNvSpPr txBox="1"/>
          <p:nvPr/>
        </p:nvSpPr>
        <p:spPr>
          <a:xfrm>
            <a:off x="3754856" y="6268085"/>
            <a:ext cx="2501006" cy="338554"/>
          </a:xfrm>
          <a:prstGeom prst="rect">
            <a:avLst/>
          </a:prstGeom>
          <a:noFill/>
        </p:spPr>
        <p:txBody>
          <a:bodyPr wrap="none" rtlCol="0">
            <a:spAutoFit/>
          </a:bodyPr>
          <a:lstStyle/>
          <a:p>
            <a:r>
              <a:rPr lang="en-US" b="1" dirty="0"/>
              <a:t>After </a:t>
            </a:r>
            <a:r>
              <a:rPr lang="en-US" b="1" dirty="0" err="1"/>
              <a:t>Schoch</a:t>
            </a:r>
            <a:r>
              <a:rPr lang="en-US" b="1" dirty="0"/>
              <a:t> et al, 2008</a:t>
            </a:r>
          </a:p>
        </p:txBody>
      </p:sp>
    </p:spTree>
    <p:extLst>
      <p:ext uri="{BB962C8B-B14F-4D97-AF65-F5344CB8AC3E}">
        <p14:creationId xmlns:p14="http://schemas.microsoft.com/office/powerpoint/2010/main" val="1092851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091" y="0"/>
            <a:ext cx="8229600" cy="1143000"/>
          </a:xfrm>
        </p:spPr>
        <p:txBody>
          <a:bodyPr>
            <a:normAutofit/>
          </a:bodyPr>
          <a:lstStyle/>
          <a:p>
            <a:r>
              <a:rPr lang="en-US" sz="4000" b="1" dirty="0"/>
              <a:t>Nernst-Planck Equation</a:t>
            </a:r>
          </a:p>
        </p:txBody>
      </p:sp>
      <p:graphicFrame>
        <p:nvGraphicFramePr>
          <p:cNvPr id="4" name="Object 3"/>
          <p:cNvGraphicFramePr>
            <a:graphicFrameLocks noChangeAspect="1"/>
          </p:cNvGraphicFramePr>
          <p:nvPr>
            <p:extLst/>
          </p:nvPr>
        </p:nvGraphicFramePr>
        <p:xfrm>
          <a:off x="2724619" y="2727875"/>
          <a:ext cx="3597524" cy="832080"/>
        </p:xfrm>
        <a:graphic>
          <a:graphicData uri="http://schemas.openxmlformats.org/presentationml/2006/ole">
            <mc:AlternateContent xmlns:mc="http://schemas.openxmlformats.org/markup-compatibility/2006">
              <mc:Choice xmlns:v="urn:schemas-microsoft-com:vml" Requires="v">
                <p:oleObj spid="_x0000_s115726" name="Equation" r:id="rId3" imgW="1866600" imgH="431640" progId="Equation.DSMT4">
                  <p:embed/>
                </p:oleObj>
              </mc:Choice>
              <mc:Fallback>
                <p:oleObj name="Equation" r:id="rId3" imgW="1866600" imgH="431640" progId="Equation.DSMT4">
                  <p:embed/>
                  <p:pic>
                    <p:nvPicPr>
                      <p:cNvPr id="4" name="Object 3"/>
                      <p:cNvPicPr/>
                      <p:nvPr/>
                    </p:nvPicPr>
                    <p:blipFill>
                      <a:blip r:embed="rId4"/>
                      <a:stretch>
                        <a:fillRect/>
                      </a:stretch>
                    </p:blipFill>
                    <p:spPr>
                      <a:xfrm>
                        <a:off x="2724619" y="2727875"/>
                        <a:ext cx="3597524" cy="832080"/>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1082635" y="1251261"/>
          <a:ext cx="7521657" cy="629188"/>
        </p:xfrm>
        <a:graphic>
          <a:graphicData uri="http://schemas.openxmlformats.org/presentationml/2006/ole">
            <mc:AlternateContent xmlns:mc="http://schemas.openxmlformats.org/markup-compatibility/2006">
              <mc:Choice xmlns:v="urn:schemas-microsoft-com:vml" Requires="v">
                <p:oleObj spid="_x0000_s115727" name="Equation" r:id="rId5" imgW="3340080" imgH="279360" progId="Equation.DSMT4">
                  <p:embed/>
                </p:oleObj>
              </mc:Choice>
              <mc:Fallback>
                <p:oleObj name="Equation" r:id="rId5" imgW="3340080" imgH="279360" progId="Equation.DSMT4">
                  <p:embed/>
                  <p:pic>
                    <p:nvPicPr>
                      <p:cNvPr id="5" name="Object 4"/>
                      <p:cNvPicPr/>
                      <p:nvPr/>
                    </p:nvPicPr>
                    <p:blipFill>
                      <a:blip r:embed="rId6"/>
                      <a:stretch>
                        <a:fillRect/>
                      </a:stretch>
                    </p:blipFill>
                    <p:spPr>
                      <a:xfrm>
                        <a:off x="1082635" y="1251261"/>
                        <a:ext cx="7521657" cy="629188"/>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1892708" y="4045165"/>
          <a:ext cx="5358582" cy="810322"/>
        </p:xfrm>
        <a:graphic>
          <a:graphicData uri="http://schemas.openxmlformats.org/presentationml/2006/ole">
            <mc:AlternateContent xmlns:mc="http://schemas.openxmlformats.org/markup-compatibility/2006">
              <mc:Choice xmlns:v="urn:schemas-microsoft-com:vml" Requires="v">
                <p:oleObj spid="_x0000_s115728" name="Equation" r:id="rId7" imgW="2603160" imgH="393480" progId="Equation.DSMT4">
                  <p:embed/>
                </p:oleObj>
              </mc:Choice>
              <mc:Fallback>
                <p:oleObj name="Equation" r:id="rId7" imgW="2603160" imgH="393480" progId="Equation.DSMT4">
                  <p:embed/>
                  <p:pic>
                    <p:nvPicPr>
                      <p:cNvPr id="6" name="Object 5"/>
                      <p:cNvPicPr/>
                      <p:nvPr/>
                    </p:nvPicPr>
                    <p:blipFill>
                      <a:blip r:embed="rId8"/>
                      <a:stretch>
                        <a:fillRect/>
                      </a:stretch>
                    </p:blipFill>
                    <p:spPr>
                      <a:xfrm>
                        <a:off x="1892708" y="4045165"/>
                        <a:ext cx="5358582" cy="810322"/>
                      </a:xfrm>
                      <a:prstGeom prst="rect">
                        <a:avLst/>
                      </a:prstGeom>
                    </p:spPr>
                  </p:pic>
                </p:oleObj>
              </mc:Fallback>
            </mc:AlternateContent>
          </a:graphicData>
        </a:graphic>
      </p:graphicFrame>
      <p:sp>
        <p:nvSpPr>
          <p:cNvPr id="7" name="TextBox 6"/>
          <p:cNvSpPr txBox="1"/>
          <p:nvPr/>
        </p:nvSpPr>
        <p:spPr>
          <a:xfrm>
            <a:off x="2081412" y="3689247"/>
            <a:ext cx="962123" cy="338554"/>
          </a:xfrm>
          <a:prstGeom prst="rect">
            <a:avLst/>
          </a:prstGeom>
          <a:noFill/>
        </p:spPr>
        <p:txBody>
          <a:bodyPr wrap="none" rtlCol="0">
            <a:spAutoFit/>
          </a:bodyPr>
          <a:lstStyle/>
          <a:p>
            <a:r>
              <a:rPr lang="en-US" b="1" dirty="0">
                <a:solidFill>
                  <a:srgbClr val="0070C0"/>
                </a:solidFill>
              </a:rPr>
              <a:t>Mobility</a:t>
            </a:r>
          </a:p>
        </p:txBody>
      </p:sp>
      <p:cxnSp>
        <p:nvCxnSpPr>
          <p:cNvPr id="9" name="Straight Arrow Connector 8"/>
          <p:cNvCxnSpPr/>
          <p:nvPr/>
        </p:nvCxnSpPr>
        <p:spPr>
          <a:xfrm flipV="1">
            <a:off x="3043535" y="3372298"/>
            <a:ext cx="491613" cy="4504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593769" y="4791337"/>
            <a:ext cx="977640" cy="584775"/>
          </a:xfrm>
          <a:prstGeom prst="rect">
            <a:avLst/>
          </a:prstGeom>
          <a:noFill/>
        </p:spPr>
        <p:txBody>
          <a:bodyPr wrap="none" rtlCol="0">
            <a:spAutoFit/>
          </a:bodyPr>
          <a:lstStyle/>
          <a:p>
            <a:pPr algn="ctr"/>
            <a:r>
              <a:rPr lang="en-US" dirty="0" err="1">
                <a:solidFill>
                  <a:srgbClr val="FF0000"/>
                </a:solidFill>
              </a:rPr>
              <a:t>Fickian</a:t>
            </a:r>
            <a:endParaRPr lang="en-US" dirty="0">
              <a:solidFill>
                <a:srgbClr val="FF0000"/>
              </a:solidFill>
            </a:endParaRPr>
          </a:p>
          <a:p>
            <a:pPr algn="ctr"/>
            <a:r>
              <a:rPr lang="en-US" dirty="0">
                <a:solidFill>
                  <a:srgbClr val="FF0000"/>
                </a:solidFill>
              </a:rPr>
              <a:t>Diffusion</a:t>
            </a:r>
          </a:p>
        </p:txBody>
      </p:sp>
      <p:sp>
        <p:nvSpPr>
          <p:cNvPr id="11" name="TextBox 10"/>
          <p:cNvSpPr txBox="1"/>
          <p:nvPr/>
        </p:nvSpPr>
        <p:spPr>
          <a:xfrm>
            <a:off x="3756712" y="4808421"/>
            <a:ext cx="1630575" cy="584775"/>
          </a:xfrm>
          <a:prstGeom prst="rect">
            <a:avLst/>
          </a:prstGeom>
          <a:noFill/>
        </p:spPr>
        <p:txBody>
          <a:bodyPr wrap="none" rtlCol="0">
            <a:spAutoFit/>
          </a:bodyPr>
          <a:lstStyle/>
          <a:p>
            <a:pPr algn="ctr"/>
            <a:r>
              <a:rPr lang="en-US" dirty="0">
                <a:solidFill>
                  <a:srgbClr val="FF0000"/>
                </a:solidFill>
              </a:rPr>
              <a:t>Electrochemical</a:t>
            </a:r>
          </a:p>
          <a:p>
            <a:pPr algn="ctr"/>
            <a:r>
              <a:rPr lang="en-US" dirty="0">
                <a:solidFill>
                  <a:srgbClr val="FF0000"/>
                </a:solidFill>
              </a:rPr>
              <a:t>Migration</a:t>
            </a:r>
          </a:p>
        </p:txBody>
      </p:sp>
      <p:sp>
        <p:nvSpPr>
          <p:cNvPr id="12" name="TextBox 11"/>
          <p:cNvSpPr txBox="1"/>
          <p:nvPr/>
        </p:nvSpPr>
        <p:spPr>
          <a:xfrm>
            <a:off x="5757893" y="4898028"/>
            <a:ext cx="1856086" cy="584775"/>
          </a:xfrm>
          <a:prstGeom prst="rect">
            <a:avLst/>
          </a:prstGeom>
          <a:noFill/>
        </p:spPr>
        <p:txBody>
          <a:bodyPr wrap="none" rtlCol="0">
            <a:spAutoFit/>
          </a:bodyPr>
          <a:lstStyle/>
          <a:p>
            <a:pPr algn="ctr"/>
            <a:r>
              <a:rPr lang="en-US" dirty="0">
                <a:solidFill>
                  <a:srgbClr val="FF0000"/>
                </a:solidFill>
              </a:rPr>
              <a:t>Activity Coefficient</a:t>
            </a:r>
          </a:p>
          <a:p>
            <a:pPr algn="ctr"/>
            <a:r>
              <a:rPr lang="en-US" dirty="0">
                <a:solidFill>
                  <a:srgbClr val="FF0000"/>
                </a:solidFill>
              </a:rPr>
              <a:t>Gradient</a:t>
            </a:r>
          </a:p>
        </p:txBody>
      </p:sp>
      <p:sp>
        <p:nvSpPr>
          <p:cNvPr id="13" name="TextBox 12"/>
          <p:cNvSpPr txBox="1"/>
          <p:nvPr/>
        </p:nvSpPr>
        <p:spPr>
          <a:xfrm>
            <a:off x="3724048" y="1856916"/>
            <a:ext cx="1301959" cy="584775"/>
          </a:xfrm>
          <a:prstGeom prst="rect">
            <a:avLst/>
          </a:prstGeom>
          <a:noFill/>
        </p:spPr>
        <p:txBody>
          <a:bodyPr wrap="none" rtlCol="0">
            <a:spAutoFit/>
          </a:bodyPr>
          <a:lstStyle/>
          <a:p>
            <a:pPr algn="ctr"/>
            <a:r>
              <a:rPr lang="en-US" dirty="0">
                <a:solidFill>
                  <a:srgbClr val="FF0000"/>
                </a:solidFill>
              </a:rPr>
              <a:t>Electrostatic</a:t>
            </a:r>
          </a:p>
          <a:p>
            <a:pPr algn="ctr"/>
            <a:r>
              <a:rPr lang="en-US" dirty="0">
                <a:solidFill>
                  <a:srgbClr val="FF0000"/>
                </a:solidFill>
              </a:rPr>
              <a:t>Potential</a:t>
            </a:r>
          </a:p>
        </p:txBody>
      </p:sp>
      <p:sp>
        <p:nvSpPr>
          <p:cNvPr id="14" name="TextBox 13"/>
          <p:cNvSpPr txBox="1"/>
          <p:nvPr/>
        </p:nvSpPr>
        <p:spPr>
          <a:xfrm>
            <a:off x="2204025" y="1826138"/>
            <a:ext cx="1552687" cy="646331"/>
          </a:xfrm>
          <a:prstGeom prst="rect">
            <a:avLst/>
          </a:prstGeom>
          <a:noFill/>
        </p:spPr>
        <p:txBody>
          <a:bodyPr wrap="square" rtlCol="0">
            <a:spAutoFit/>
          </a:bodyPr>
          <a:lstStyle/>
          <a:p>
            <a:pPr algn="ctr"/>
            <a:r>
              <a:rPr lang="en-US" dirty="0">
                <a:solidFill>
                  <a:srgbClr val="FF0000"/>
                </a:solidFill>
              </a:rPr>
              <a:t>Chemical Potential</a:t>
            </a:r>
          </a:p>
        </p:txBody>
      </p:sp>
      <p:graphicFrame>
        <p:nvGraphicFramePr>
          <p:cNvPr id="17" name="Object 16"/>
          <p:cNvGraphicFramePr>
            <a:graphicFrameLocks noChangeAspect="1"/>
          </p:cNvGraphicFramePr>
          <p:nvPr>
            <p:extLst/>
          </p:nvPr>
        </p:nvGraphicFramePr>
        <p:xfrm>
          <a:off x="3026773" y="5618743"/>
          <a:ext cx="3633380" cy="810322"/>
        </p:xfrm>
        <a:graphic>
          <a:graphicData uri="http://schemas.openxmlformats.org/presentationml/2006/ole">
            <mc:AlternateContent xmlns:mc="http://schemas.openxmlformats.org/markup-compatibility/2006">
              <mc:Choice xmlns:v="urn:schemas-microsoft-com:vml" Requires="v">
                <p:oleObj spid="_x0000_s115729" name="Equation" r:id="rId9" imgW="1765080" imgH="393480" progId="Equation.DSMT4">
                  <p:embed/>
                </p:oleObj>
              </mc:Choice>
              <mc:Fallback>
                <p:oleObj name="Equation" r:id="rId9" imgW="1765080" imgH="393480" progId="Equation.DSMT4">
                  <p:embed/>
                  <p:pic>
                    <p:nvPicPr>
                      <p:cNvPr id="17" name="Object 16"/>
                      <p:cNvPicPr/>
                      <p:nvPr/>
                    </p:nvPicPr>
                    <p:blipFill>
                      <a:blip r:embed="rId10"/>
                      <a:stretch>
                        <a:fillRect/>
                      </a:stretch>
                    </p:blipFill>
                    <p:spPr>
                      <a:xfrm>
                        <a:off x="3026773" y="5618743"/>
                        <a:ext cx="3633380" cy="810322"/>
                      </a:xfrm>
                      <a:prstGeom prst="rect">
                        <a:avLst/>
                      </a:prstGeom>
                    </p:spPr>
                  </p:pic>
                </p:oleObj>
              </mc:Fallback>
            </mc:AlternateContent>
          </a:graphicData>
        </a:graphic>
      </p:graphicFrame>
    </p:spTree>
    <p:extLst>
      <p:ext uri="{BB962C8B-B14F-4D97-AF65-F5344CB8AC3E}">
        <p14:creationId xmlns:p14="http://schemas.microsoft.com/office/powerpoint/2010/main" val="1229535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ppt_x"/>
                                          </p:val>
                                        </p:tav>
                                        <p:tav tm="100000">
                                          <p:val>
                                            <p:strVal val="#ppt_x"/>
                                          </p:val>
                                        </p:tav>
                                      </p:tavLst>
                                    </p:anim>
                                    <p:anim calcmode="lin" valueType="num">
                                      <p:cBhvr additive="base">
                                        <p:cTn id="4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additive="base">
                                        <p:cTn id="53" dur="500" fill="hold"/>
                                        <p:tgtEl>
                                          <p:spTgt spid="17"/>
                                        </p:tgtEl>
                                        <p:attrNameLst>
                                          <p:attrName>ppt_x</p:attrName>
                                        </p:attrNameLst>
                                      </p:cBhvr>
                                      <p:tavLst>
                                        <p:tav tm="0">
                                          <p:val>
                                            <p:strVal val="#ppt_x"/>
                                          </p:val>
                                        </p:tav>
                                        <p:tav tm="100000">
                                          <p:val>
                                            <p:strVal val="#ppt_x"/>
                                          </p:val>
                                        </p:tav>
                                      </p:tavLst>
                                    </p:anim>
                                    <p:anim calcmode="lin" valueType="num">
                                      <p:cBhvr additive="base">
                                        <p:cTn id="5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P spid="13"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49583"/>
            <a:ext cx="8229600" cy="730827"/>
          </a:xfrm>
        </p:spPr>
        <p:txBody>
          <a:bodyPr>
            <a:normAutofit/>
          </a:bodyPr>
          <a:lstStyle/>
          <a:p>
            <a:r>
              <a:rPr lang="en-US" sz="4000" b="1" dirty="0"/>
              <a:t>Nernst-Planck Equation</a:t>
            </a:r>
          </a:p>
        </p:txBody>
      </p:sp>
      <p:sp>
        <p:nvSpPr>
          <p:cNvPr id="10" name="TextBox 9"/>
          <p:cNvSpPr txBox="1"/>
          <p:nvPr/>
        </p:nvSpPr>
        <p:spPr>
          <a:xfrm>
            <a:off x="458186" y="1158746"/>
            <a:ext cx="2499548" cy="1569660"/>
          </a:xfrm>
          <a:prstGeom prst="rect">
            <a:avLst/>
          </a:prstGeom>
          <a:noFill/>
          <a:ln>
            <a:solidFill>
              <a:srgbClr val="92D050"/>
            </a:solidFill>
          </a:ln>
        </p:spPr>
        <p:txBody>
          <a:bodyPr wrap="square" rtlCol="0">
            <a:spAutoFit/>
          </a:bodyPr>
          <a:lstStyle/>
          <a:p>
            <a:r>
              <a:rPr lang="en-US" sz="2400" dirty="0">
                <a:solidFill>
                  <a:srgbClr val="008000"/>
                </a:solidFill>
              </a:rPr>
              <a:t>Left Boundary</a:t>
            </a:r>
          </a:p>
          <a:p>
            <a:r>
              <a:rPr lang="en-US" dirty="0">
                <a:solidFill>
                  <a:srgbClr val="008000"/>
                </a:solidFill>
              </a:rPr>
              <a:t>pH 		6.0</a:t>
            </a:r>
          </a:p>
          <a:p>
            <a:r>
              <a:rPr lang="en-US" dirty="0">
                <a:solidFill>
                  <a:srgbClr val="008000"/>
                </a:solidFill>
              </a:rPr>
              <a:t>Cl-		0.1 </a:t>
            </a:r>
            <a:r>
              <a:rPr lang="en-US" dirty="0" err="1">
                <a:solidFill>
                  <a:srgbClr val="008000"/>
                </a:solidFill>
              </a:rPr>
              <a:t>mM</a:t>
            </a:r>
            <a:endParaRPr lang="en-US" dirty="0">
              <a:solidFill>
                <a:srgbClr val="008000"/>
              </a:solidFill>
            </a:endParaRPr>
          </a:p>
          <a:p>
            <a:r>
              <a:rPr lang="en-US" dirty="0">
                <a:solidFill>
                  <a:srgbClr val="008000"/>
                </a:solidFill>
              </a:rPr>
              <a:t>Na+		0.1 </a:t>
            </a:r>
            <a:r>
              <a:rPr lang="en-US" dirty="0" err="1">
                <a:solidFill>
                  <a:srgbClr val="008000"/>
                </a:solidFill>
              </a:rPr>
              <a:t>mM</a:t>
            </a:r>
            <a:endParaRPr lang="en-US" dirty="0">
              <a:solidFill>
                <a:srgbClr val="008000"/>
              </a:solidFill>
            </a:endParaRPr>
          </a:p>
          <a:p>
            <a:r>
              <a:rPr lang="en-US" dirty="0">
                <a:solidFill>
                  <a:srgbClr val="008000"/>
                </a:solidFill>
              </a:rPr>
              <a:t>NO3-	0.001 </a:t>
            </a:r>
            <a:r>
              <a:rPr lang="en-US" dirty="0" err="1">
                <a:solidFill>
                  <a:srgbClr val="008000"/>
                </a:solidFill>
              </a:rPr>
              <a:t>mM</a:t>
            </a:r>
            <a:endParaRPr lang="en-US" dirty="0">
              <a:solidFill>
                <a:srgbClr val="008000"/>
              </a:solidFill>
            </a:endParaRPr>
          </a:p>
        </p:txBody>
      </p:sp>
      <p:sp>
        <p:nvSpPr>
          <p:cNvPr id="11" name="Freeform 10"/>
          <p:cNvSpPr/>
          <p:nvPr/>
        </p:nvSpPr>
        <p:spPr>
          <a:xfrm>
            <a:off x="2997829" y="934540"/>
            <a:ext cx="1107469" cy="362650"/>
          </a:xfrm>
          <a:custGeom>
            <a:avLst/>
            <a:gdLst>
              <a:gd name="connsiteX0" fmla="*/ 0 w 1107469"/>
              <a:gd name="connsiteY0" fmla="*/ 362650 h 362650"/>
              <a:gd name="connsiteX1" fmla="*/ 354390 w 1107469"/>
              <a:gd name="connsiteY1" fmla="*/ 67285 h 362650"/>
              <a:gd name="connsiteX2" fmla="*/ 885975 w 1107469"/>
              <a:gd name="connsiteY2" fmla="*/ 22980 h 362650"/>
              <a:gd name="connsiteX3" fmla="*/ 1107469 w 1107469"/>
              <a:gd name="connsiteY3" fmla="*/ 362650 h 362650"/>
            </a:gdLst>
            <a:ahLst/>
            <a:cxnLst>
              <a:cxn ang="0">
                <a:pos x="connsiteX0" y="connsiteY0"/>
              </a:cxn>
              <a:cxn ang="0">
                <a:pos x="connsiteX1" y="connsiteY1"/>
              </a:cxn>
              <a:cxn ang="0">
                <a:pos x="connsiteX2" y="connsiteY2"/>
              </a:cxn>
              <a:cxn ang="0">
                <a:pos x="connsiteX3" y="connsiteY3"/>
              </a:cxn>
            </a:cxnLst>
            <a:rect l="l" t="t" r="r" b="b"/>
            <a:pathLst>
              <a:path w="1107469" h="362650">
                <a:moveTo>
                  <a:pt x="0" y="362650"/>
                </a:moveTo>
                <a:cubicBezTo>
                  <a:pt x="103364" y="243273"/>
                  <a:pt x="206728" y="123897"/>
                  <a:pt x="354390" y="67285"/>
                </a:cubicBezTo>
                <a:cubicBezTo>
                  <a:pt x="502052" y="10673"/>
                  <a:pt x="760462" y="-26247"/>
                  <a:pt x="885975" y="22980"/>
                </a:cubicBezTo>
                <a:cubicBezTo>
                  <a:pt x="1011488" y="72207"/>
                  <a:pt x="1107469" y="362650"/>
                  <a:pt x="1107469" y="362650"/>
                </a:cubicBezTo>
              </a:path>
            </a:pathLst>
          </a:custGeom>
          <a:ln>
            <a:solidFill>
              <a:srgbClr val="008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p:cNvSpPr txBox="1"/>
          <p:nvPr/>
        </p:nvSpPr>
        <p:spPr>
          <a:xfrm>
            <a:off x="457200" y="4458479"/>
            <a:ext cx="2500534" cy="1569660"/>
          </a:xfrm>
          <a:prstGeom prst="rect">
            <a:avLst/>
          </a:prstGeom>
          <a:noFill/>
          <a:ln>
            <a:solidFill>
              <a:srgbClr val="00B050"/>
            </a:solidFill>
          </a:ln>
        </p:spPr>
        <p:txBody>
          <a:bodyPr wrap="square" rtlCol="0">
            <a:spAutoFit/>
          </a:bodyPr>
          <a:lstStyle/>
          <a:p>
            <a:r>
              <a:rPr lang="en-US" sz="2400" dirty="0">
                <a:solidFill>
                  <a:srgbClr val="00B050"/>
                </a:solidFill>
              </a:rPr>
              <a:t>Initial Condition</a:t>
            </a:r>
            <a:r>
              <a:rPr lang="en-US" dirty="0">
                <a:solidFill>
                  <a:srgbClr val="00B050"/>
                </a:solidFill>
              </a:rPr>
              <a:t> </a:t>
            </a:r>
          </a:p>
          <a:p>
            <a:r>
              <a:rPr lang="en-US" dirty="0">
                <a:solidFill>
                  <a:srgbClr val="00B050"/>
                </a:solidFill>
              </a:rPr>
              <a:t>pH 		4.0</a:t>
            </a:r>
          </a:p>
          <a:p>
            <a:r>
              <a:rPr lang="en-US" dirty="0">
                <a:solidFill>
                  <a:srgbClr val="00B050"/>
                </a:solidFill>
              </a:rPr>
              <a:t>Cl-		0.1 </a:t>
            </a:r>
            <a:r>
              <a:rPr lang="en-US" dirty="0" err="1">
                <a:solidFill>
                  <a:srgbClr val="00B050"/>
                </a:solidFill>
              </a:rPr>
              <a:t>mM</a:t>
            </a:r>
            <a:endParaRPr lang="en-US" dirty="0">
              <a:solidFill>
                <a:srgbClr val="00B050"/>
              </a:solidFill>
            </a:endParaRPr>
          </a:p>
          <a:p>
            <a:r>
              <a:rPr lang="en-US" dirty="0">
                <a:solidFill>
                  <a:srgbClr val="00B050"/>
                </a:solidFill>
              </a:rPr>
              <a:t>Na+		0.1 </a:t>
            </a:r>
            <a:r>
              <a:rPr lang="en-US" dirty="0" err="1">
                <a:solidFill>
                  <a:srgbClr val="00B050"/>
                </a:solidFill>
              </a:rPr>
              <a:t>mM</a:t>
            </a:r>
            <a:endParaRPr lang="en-US" dirty="0">
              <a:solidFill>
                <a:srgbClr val="00B050"/>
              </a:solidFill>
            </a:endParaRPr>
          </a:p>
          <a:p>
            <a:r>
              <a:rPr lang="en-US" dirty="0">
                <a:solidFill>
                  <a:srgbClr val="00B050"/>
                </a:solidFill>
              </a:rPr>
              <a:t>NO3-	0.1 </a:t>
            </a:r>
            <a:r>
              <a:rPr lang="en-US" dirty="0" err="1">
                <a:solidFill>
                  <a:srgbClr val="00B050"/>
                </a:solidFill>
              </a:rPr>
              <a:t>mM</a:t>
            </a:r>
            <a:endParaRPr lang="en-US" dirty="0">
              <a:solidFill>
                <a:srgbClr val="00B050"/>
              </a:solidFill>
            </a:endParaRPr>
          </a:p>
        </p:txBody>
      </p:sp>
      <p:graphicFrame>
        <p:nvGraphicFramePr>
          <p:cNvPr id="17" name="Object 16"/>
          <p:cNvGraphicFramePr>
            <a:graphicFrameLocks noChangeAspect="1"/>
          </p:cNvGraphicFramePr>
          <p:nvPr>
            <p:extLst/>
          </p:nvPr>
        </p:nvGraphicFramePr>
        <p:xfrm>
          <a:off x="3150646" y="823291"/>
          <a:ext cx="5740400" cy="5867400"/>
        </p:xfrm>
        <a:graphic>
          <a:graphicData uri="http://schemas.openxmlformats.org/presentationml/2006/ole">
            <mc:AlternateContent xmlns:mc="http://schemas.openxmlformats.org/markup-compatibility/2006">
              <mc:Choice xmlns:v="urn:schemas-microsoft-com:vml" Requires="v">
                <p:oleObj spid="_x0000_s116741" name="KGPlot" r:id="rId4" imgW="5740200" imgH="5867280" progId="KGraph_Plot">
                  <p:embed/>
                </p:oleObj>
              </mc:Choice>
              <mc:Fallback>
                <p:oleObj name="KGPlot" r:id="rId4" imgW="5740200" imgH="5867280" progId="KGraph_Plot">
                  <p:embed/>
                  <p:pic>
                    <p:nvPicPr>
                      <p:cNvPr id="17" name="Object 16"/>
                      <p:cNvPicPr/>
                      <p:nvPr/>
                    </p:nvPicPr>
                    <p:blipFill>
                      <a:blip r:embed="rId5"/>
                      <a:stretch>
                        <a:fillRect/>
                      </a:stretch>
                    </p:blipFill>
                    <p:spPr>
                      <a:xfrm>
                        <a:off x="3150646" y="823291"/>
                        <a:ext cx="5740400" cy="5867400"/>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4080E6D4-54CF-4849-93A0-4CC3614A5CCD}"/>
              </a:ext>
            </a:extLst>
          </p:cNvPr>
          <p:cNvSpPr txBox="1"/>
          <p:nvPr/>
        </p:nvSpPr>
        <p:spPr>
          <a:xfrm>
            <a:off x="252954" y="2929266"/>
            <a:ext cx="2704780" cy="1200329"/>
          </a:xfrm>
          <a:prstGeom prst="rect">
            <a:avLst/>
          </a:prstGeom>
          <a:noFill/>
          <a:ln w="28575">
            <a:solidFill>
              <a:srgbClr val="FF0000"/>
            </a:solidFill>
          </a:ln>
        </p:spPr>
        <p:txBody>
          <a:bodyPr wrap="square" rtlCol="0">
            <a:spAutoFit/>
          </a:bodyPr>
          <a:lstStyle/>
          <a:p>
            <a:r>
              <a:rPr lang="en-US" b="1" dirty="0">
                <a:solidFill>
                  <a:srgbClr val="FF0000"/>
                </a:solidFill>
              </a:rPr>
              <a:t>NOTE: No initial gradient in Na</a:t>
            </a:r>
            <a:r>
              <a:rPr lang="en-US" b="1" baseline="30000" dirty="0">
                <a:solidFill>
                  <a:srgbClr val="FF0000"/>
                </a:solidFill>
              </a:rPr>
              <a:t>+</a:t>
            </a:r>
            <a:r>
              <a:rPr lang="en-US" b="1" dirty="0">
                <a:solidFill>
                  <a:srgbClr val="FF0000"/>
                </a:solidFill>
              </a:rPr>
              <a:t> or Cl</a:t>
            </a:r>
            <a:r>
              <a:rPr lang="en-US" b="1" baseline="30000" dirty="0">
                <a:solidFill>
                  <a:srgbClr val="FF0000"/>
                </a:solidFill>
              </a:rPr>
              <a:t>-</a:t>
            </a:r>
            <a:r>
              <a:rPr lang="en-US" b="1" dirty="0">
                <a:solidFill>
                  <a:srgbClr val="FF0000"/>
                </a:solidFill>
              </a:rPr>
              <a:t>, so Fick’s Law would say there is no diffusion</a:t>
            </a:r>
          </a:p>
        </p:txBody>
      </p:sp>
    </p:spTree>
    <p:extLst>
      <p:ext uri="{BB962C8B-B14F-4D97-AF65-F5344CB8AC3E}">
        <p14:creationId xmlns:p14="http://schemas.microsoft.com/office/powerpoint/2010/main" val="37571440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1073046050"/>
              </p:ext>
            </p:extLst>
          </p:nvPr>
        </p:nvGraphicFramePr>
        <p:xfrm>
          <a:off x="692708" y="1654422"/>
          <a:ext cx="7963218" cy="857550"/>
        </p:xfrm>
        <a:graphic>
          <a:graphicData uri="http://schemas.openxmlformats.org/presentationml/2006/ole">
            <mc:AlternateContent xmlns:mc="http://schemas.openxmlformats.org/markup-compatibility/2006">
              <mc:Choice xmlns:v="urn:schemas-microsoft-com:vml" Requires="v">
                <p:oleObj spid="_x0000_s86316" name="Equation" r:id="rId3" imgW="4241520" imgH="457200" progId="Equation.DSMT4">
                  <p:embed/>
                </p:oleObj>
              </mc:Choice>
              <mc:Fallback>
                <p:oleObj name="Equation" r:id="rId3" imgW="4241520" imgH="457200" progId="Equation.DSMT4">
                  <p:embed/>
                  <p:pic>
                    <p:nvPicPr>
                      <p:cNvPr id="0" name=""/>
                      <p:cNvPicPr/>
                      <p:nvPr/>
                    </p:nvPicPr>
                    <p:blipFill>
                      <a:blip r:embed="rId4"/>
                      <a:stretch>
                        <a:fillRect/>
                      </a:stretch>
                    </p:blipFill>
                    <p:spPr>
                      <a:xfrm>
                        <a:off x="692708" y="1654422"/>
                        <a:ext cx="7963218" cy="857550"/>
                      </a:xfrm>
                      <a:prstGeom prst="rect">
                        <a:avLst/>
                      </a:prstGeom>
                      <a:ln>
                        <a:solidFill>
                          <a:schemeClr val="accent1"/>
                        </a:solidFill>
                      </a:ln>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907446928"/>
              </p:ext>
            </p:extLst>
          </p:nvPr>
        </p:nvGraphicFramePr>
        <p:xfrm>
          <a:off x="376238" y="3960813"/>
          <a:ext cx="8558212" cy="838200"/>
        </p:xfrm>
        <a:graphic>
          <a:graphicData uri="http://schemas.openxmlformats.org/presentationml/2006/ole">
            <mc:AlternateContent xmlns:mc="http://schemas.openxmlformats.org/markup-compatibility/2006">
              <mc:Choice xmlns:v="urn:schemas-microsoft-com:vml" Requires="v">
                <p:oleObj spid="_x0000_s86317" name="Equation" r:id="rId5" imgW="4673520" imgH="457200" progId="Equation.DSMT4">
                  <p:embed/>
                </p:oleObj>
              </mc:Choice>
              <mc:Fallback>
                <p:oleObj name="Equation" r:id="rId5" imgW="4673520" imgH="457200" progId="Equation.DSMT4">
                  <p:embed/>
                  <p:pic>
                    <p:nvPicPr>
                      <p:cNvPr id="0" name=""/>
                      <p:cNvPicPr/>
                      <p:nvPr/>
                    </p:nvPicPr>
                    <p:blipFill>
                      <a:blip r:embed="rId6"/>
                      <a:stretch>
                        <a:fillRect/>
                      </a:stretch>
                    </p:blipFill>
                    <p:spPr>
                      <a:xfrm>
                        <a:off x="376238" y="3960813"/>
                        <a:ext cx="8558212" cy="838200"/>
                      </a:xfrm>
                      <a:prstGeom prst="rect">
                        <a:avLst/>
                      </a:prstGeom>
                      <a:ln>
                        <a:solidFill>
                          <a:schemeClr val="accent1"/>
                        </a:solidFill>
                      </a:ln>
                    </p:spPr>
                  </p:pic>
                </p:oleObj>
              </mc:Fallback>
            </mc:AlternateContent>
          </a:graphicData>
        </a:graphic>
      </p:graphicFrame>
      <p:sp>
        <p:nvSpPr>
          <p:cNvPr id="4" name="TextBox 3"/>
          <p:cNvSpPr txBox="1"/>
          <p:nvPr/>
        </p:nvSpPr>
        <p:spPr>
          <a:xfrm>
            <a:off x="582930" y="2661717"/>
            <a:ext cx="1611630" cy="646331"/>
          </a:xfrm>
          <a:prstGeom prst="rect">
            <a:avLst/>
          </a:prstGeom>
          <a:noFill/>
        </p:spPr>
        <p:txBody>
          <a:bodyPr wrap="square" rtlCol="0">
            <a:spAutoFit/>
          </a:bodyPr>
          <a:lstStyle/>
          <a:p>
            <a:pPr algn="ctr"/>
            <a:r>
              <a:rPr lang="en-US" dirty="0">
                <a:solidFill>
                  <a:srgbClr val="FF0000"/>
                </a:solidFill>
              </a:rPr>
              <a:t>Accumulation Term</a:t>
            </a:r>
          </a:p>
        </p:txBody>
      </p:sp>
      <p:sp>
        <p:nvSpPr>
          <p:cNvPr id="5" name="TextBox 4"/>
          <p:cNvSpPr txBox="1"/>
          <p:nvPr/>
        </p:nvSpPr>
        <p:spPr>
          <a:xfrm>
            <a:off x="2346960" y="2661717"/>
            <a:ext cx="1611630" cy="646331"/>
          </a:xfrm>
          <a:prstGeom prst="rect">
            <a:avLst/>
          </a:prstGeom>
          <a:noFill/>
        </p:spPr>
        <p:txBody>
          <a:bodyPr wrap="square" rtlCol="0">
            <a:spAutoFit/>
          </a:bodyPr>
          <a:lstStyle/>
          <a:p>
            <a:pPr algn="ctr"/>
            <a:r>
              <a:rPr lang="en-US" dirty="0">
                <a:solidFill>
                  <a:srgbClr val="FF0000"/>
                </a:solidFill>
              </a:rPr>
              <a:t>Dispersion-Diffusion</a:t>
            </a:r>
          </a:p>
        </p:txBody>
      </p:sp>
      <p:sp>
        <p:nvSpPr>
          <p:cNvPr id="6" name="TextBox 5"/>
          <p:cNvSpPr txBox="1"/>
          <p:nvPr/>
        </p:nvSpPr>
        <p:spPr>
          <a:xfrm>
            <a:off x="3958590" y="2800216"/>
            <a:ext cx="1257497" cy="369332"/>
          </a:xfrm>
          <a:prstGeom prst="rect">
            <a:avLst/>
          </a:prstGeom>
          <a:noFill/>
        </p:spPr>
        <p:txBody>
          <a:bodyPr wrap="square" rtlCol="0">
            <a:spAutoFit/>
          </a:bodyPr>
          <a:lstStyle/>
          <a:p>
            <a:pPr algn="ctr"/>
            <a:r>
              <a:rPr lang="en-US" dirty="0">
                <a:solidFill>
                  <a:srgbClr val="FF0000"/>
                </a:solidFill>
              </a:rPr>
              <a:t>Advection</a:t>
            </a:r>
          </a:p>
        </p:txBody>
      </p:sp>
      <p:sp>
        <p:nvSpPr>
          <p:cNvPr id="7" name="TextBox 6"/>
          <p:cNvSpPr txBox="1"/>
          <p:nvPr/>
        </p:nvSpPr>
        <p:spPr>
          <a:xfrm>
            <a:off x="5049760" y="2661717"/>
            <a:ext cx="1257497" cy="646331"/>
          </a:xfrm>
          <a:prstGeom prst="rect">
            <a:avLst/>
          </a:prstGeom>
          <a:noFill/>
        </p:spPr>
        <p:txBody>
          <a:bodyPr wrap="square" rtlCol="0">
            <a:spAutoFit/>
          </a:bodyPr>
          <a:lstStyle/>
          <a:p>
            <a:pPr algn="ctr"/>
            <a:r>
              <a:rPr lang="en-US" dirty="0">
                <a:solidFill>
                  <a:srgbClr val="FF0000"/>
                </a:solidFill>
              </a:rPr>
              <a:t>Aqueous Reactions</a:t>
            </a:r>
          </a:p>
        </p:txBody>
      </p:sp>
      <p:sp>
        <p:nvSpPr>
          <p:cNvPr id="8" name="TextBox 7"/>
          <p:cNvSpPr txBox="1"/>
          <p:nvPr/>
        </p:nvSpPr>
        <p:spPr>
          <a:xfrm>
            <a:off x="6185041" y="2661717"/>
            <a:ext cx="1257497" cy="646331"/>
          </a:xfrm>
          <a:prstGeom prst="rect">
            <a:avLst/>
          </a:prstGeom>
          <a:noFill/>
        </p:spPr>
        <p:txBody>
          <a:bodyPr wrap="square" rtlCol="0">
            <a:spAutoFit/>
          </a:bodyPr>
          <a:lstStyle/>
          <a:p>
            <a:pPr algn="ctr"/>
            <a:r>
              <a:rPr lang="en-US" dirty="0">
                <a:solidFill>
                  <a:srgbClr val="FF0000"/>
                </a:solidFill>
              </a:rPr>
              <a:t>Mineral Reactions</a:t>
            </a:r>
          </a:p>
        </p:txBody>
      </p:sp>
      <p:sp>
        <p:nvSpPr>
          <p:cNvPr id="9" name="TextBox 8"/>
          <p:cNvSpPr txBox="1"/>
          <p:nvPr/>
        </p:nvSpPr>
        <p:spPr>
          <a:xfrm>
            <a:off x="7364136" y="2661717"/>
            <a:ext cx="1257497" cy="646331"/>
          </a:xfrm>
          <a:prstGeom prst="rect">
            <a:avLst/>
          </a:prstGeom>
          <a:noFill/>
        </p:spPr>
        <p:txBody>
          <a:bodyPr wrap="square" rtlCol="0">
            <a:spAutoFit/>
          </a:bodyPr>
          <a:lstStyle/>
          <a:p>
            <a:pPr algn="ctr"/>
            <a:r>
              <a:rPr lang="en-US" dirty="0">
                <a:solidFill>
                  <a:srgbClr val="FF0000"/>
                </a:solidFill>
              </a:rPr>
              <a:t>Gas Reactions</a:t>
            </a:r>
          </a:p>
        </p:txBody>
      </p:sp>
      <p:sp>
        <p:nvSpPr>
          <p:cNvPr id="10" name="TextBox 9"/>
          <p:cNvSpPr txBox="1"/>
          <p:nvPr/>
        </p:nvSpPr>
        <p:spPr>
          <a:xfrm>
            <a:off x="114300" y="1033549"/>
            <a:ext cx="3931920" cy="523220"/>
          </a:xfrm>
          <a:prstGeom prst="rect">
            <a:avLst/>
          </a:prstGeom>
          <a:noFill/>
        </p:spPr>
        <p:txBody>
          <a:bodyPr wrap="square" rtlCol="0">
            <a:spAutoFit/>
          </a:bodyPr>
          <a:lstStyle/>
          <a:p>
            <a:r>
              <a:rPr lang="en-US" sz="2800" b="1" dirty="0">
                <a:solidFill>
                  <a:srgbClr val="0070C0"/>
                </a:solidFill>
              </a:rPr>
              <a:t>Fully Kinetic Approach</a:t>
            </a:r>
          </a:p>
        </p:txBody>
      </p:sp>
      <p:sp>
        <p:nvSpPr>
          <p:cNvPr id="11" name="TextBox 10"/>
          <p:cNvSpPr txBox="1"/>
          <p:nvPr/>
        </p:nvSpPr>
        <p:spPr>
          <a:xfrm>
            <a:off x="114300" y="3373062"/>
            <a:ext cx="5509260" cy="523220"/>
          </a:xfrm>
          <a:prstGeom prst="rect">
            <a:avLst/>
          </a:prstGeom>
          <a:noFill/>
        </p:spPr>
        <p:txBody>
          <a:bodyPr wrap="square" rtlCol="0">
            <a:spAutoFit/>
          </a:bodyPr>
          <a:lstStyle/>
          <a:p>
            <a:r>
              <a:rPr lang="en-US" sz="2800" b="1" dirty="0">
                <a:solidFill>
                  <a:srgbClr val="0070C0"/>
                </a:solidFill>
              </a:rPr>
              <a:t>Partial Equilibrium Approach</a:t>
            </a:r>
          </a:p>
        </p:txBody>
      </p:sp>
      <p:sp>
        <p:nvSpPr>
          <p:cNvPr id="13" name="TextBox 12"/>
          <p:cNvSpPr txBox="1"/>
          <p:nvPr/>
        </p:nvSpPr>
        <p:spPr>
          <a:xfrm>
            <a:off x="1621781" y="209329"/>
            <a:ext cx="6371103" cy="707886"/>
          </a:xfrm>
          <a:prstGeom prst="rect">
            <a:avLst/>
          </a:prstGeom>
          <a:noFill/>
        </p:spPr>
        <p:txBody>
          <a:bodyPr wrap="none" rtlCol="0">
            <a:spAutoFit/>
          </a:bodyPr>
          <a:lstStyle/>
          <a:p>
            <a:r>
              <a:rPr lang="en-US" sz="4000" b="1" dirty="0"/>
              <a:t>Reactive Transport Equations</a:t>
            </a:r>
          </a:p>
        </p:txBody>
      </p:sp>
      <p:cxnSp>
        <p:nvCxnSpPr>
          <p:cNvPr id="18" name="Straight Arrow Connector 17"/>
          <p:cNvCxnSpPr/>
          <p:nvPr/>
        </p:nvCxnSpPr>
        <p:spPr>
          <a:xfrm flipH="1">
            <a:off x="7651497" y="6103099"/>
            <a:ext cx="545010" cy="29021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aphicFrame>
        <p:nvGraphicFramePr>
          <p:cNvPr id="17" name="Object 16"/>
          <p:cNvGraphicFramePr>
            <a:graphicFrameLocks noChangeAspect="1"/>
          </p:cNvGraphicFramePr>
          <p:nvPr>
            <p:extLst>
              <p:ext uri="{D42A27DB-BD31-4B8C-83A1-F6EECF244321}">
                <p14:modId xmlns:p14="http://schemas.microsoft.com/office/powerpoint/2010/main" val="3919272469"/>
              </p:ext>
            </p:extLst>
          </p:nvPr>
        </p:nvGraphicFramePr>
        <p:xfrm>
          <a:off x="1940307" y="5936114"/>
          <a:ext cx="5734050" cy="914400"/>
        </p:xfrm>
        <a:graphic>
          <a:graphicData uri="http://schemas.openxmlformats.org/presentationml/2006/ole">
            <mc:AlternateContent xmlns:mc="http://schemas.openxmlformats.org/markup-compatibility/2006">
              <mc:Choice xmlns:v="urn:schemas-microsoft-com:vml" Requires="v">
                <p:oleObj spid="_x0000_s86318" name="Equation" r:id="rId7" imgW="5734186" imgH="914400" progId="Equation.DSMT4">
                  <p:embed/>
                </p:oleObj>
              </mc:Choice>
              <mc:Fallback>
                <p:oleObj name="Equation" r:id="rId7" imgW="5734186" imgH="914400" progId="Equation.DSMT4">
                  <p:embed/>
                  <p:pic>
                    <p:nvPicPr>
                      <p:cNvPr id="0" name=""/>
                      <p:cNvPicPr/>
                      <p:nvPr/>
                    </p:nvPicPr>
                    <p:blipFill>
                      <a:blip r:embed="rId8"/>
                      <a:stretch>
                        <a:fillRect/>
                      </a:stretch>
                    </p:blipFill>
                    <p:spPr>
                      <a:xfrm>
                        <a:off x="1940307" y="5936114"/>
                        <a:ext cx="5734050" cy="914400"/>
                      </a:xfrm>
                      <a:prstGeom prst="rect">
                        <a:avLst/>
                      </a:prstGeom>
                    </p:spPr>
                  </p:pic>
                </p:oleObj>
              </mc:Fallback>
            </mc:AlternateContent>
          </a:graphicData>
        </a:graphic>
      </p:graphicFrame>
      <p:sp>
        <p:nvSpPr>
          <p:cNvPr id="19" name="TextBox 18"/>
          <p:cNvSpPr txBox="1"/>
          <p:nvPr/>
        </p:nvSpPr>
        <p:spPr>
          <a:xfrm>
            <a:off x="-92719" y="5255201"/>
            <a:ext cx="2033026" cy="707886"/>
          </a:xfrm>
          <a:prstGeom prst="rect">
            <a:avLst/>
          </a:prstGeom>
          <a:noFill/>
        </p:spPr>
        <p:txBody>
          <a:bodyPr wrap="square" rtlCol="0">
            <a:spAutoFit/>
          </a:bodyPr>
          <a:lstStyle/>
          <a:p>
            <a:pPr algn="ctr"/>
            <a:r>
              <a:rPr lang="en-US" sz="2000" b="1" dirty="0">
                <a:solidFill>
                  <a:srgbClr val="FF0000"/>
                </a:solidFill>
              </a:rPr>
              <a:t>Total Concentration</a:t>
            </a:r>
          </a:p>
        </p:txBody>
      </p:sp>
      <p:sp>
        <p:nvSpPr>
          <p:cNvPr id="20" name="TextBox 19"/>
          <p:cNvSpPr txBox="1"/>
          <p:nvPr/>
        </p:nvSpPr>
        <p:spPr>
          <a:xfrm>
            <a:off x="2807285" y="5252258"/>
            <a:ext cx="1755221" cy="707886"/>
          </a:xfrm>
          <a:prstGeom prst="rect">
            <a:avLst/>
          </a:prstGeom>
          <a:noFill/>
        </p:spPr>
        <p:txBody>
          <a:bodyPr wrap="square" rtlCol="0">
            <a:spAutoFit/>
          </a:bodyPr>
          <a:lstStyle/>
          <a:p>
            <a:pPr algn="ctr"/>
            <a:r>
              <a:rPr lang="en-US" sz="2000" b="1" dirty="0">
                <a:solidFill>
                  <a:srgbClr val="FF0000"/>
                </a:solidFill>
              </a:rPr>
              <a:t>Secondary Species</a:t>
            </a:r>
          </a:p>
        </p:txBody>
      </p:sp>
      <p:sp>
        <p:nvSpPr>
          <p:cNvPr id="22" name="TextBox 21"/>
          <p:cNvSpPr txBox="1"/>
          <p:nvPr/>
        </p:nvSpPr>
        <p:spPr>
          <a:xfrm>
            <a:off x="6948936" y="5368802"/>
            <a:ext cx="2087896" cy="707886"/>
          </a:xfrm>
          <a:prstGeom prst="rect">
            <a:avLst/>
          </a:prstGeom>
          <a:noFill/>
        </p:spPr>
        <p:txBody>
          <a:bodyPr wrap="square" rtlCol="0">
            <a:spAutoFit/>
          </a:bodyPr>
          <a:lstStyle/>
          <a:p>
            <a:pPr algn="ctr"/>
            <a:r>
              <a:rPr lang="en-US" sz="2000" b="1" dirty="0">
                <a:solidFill>
                  <a:srgbClr val="FF0000"/>
                </a:solidFill>
              </a:rPr>
              <a:t>Rewritten with Primary Species</a:t>
            </a:r>
          </a:p>
        </p:txBody>
      </p:sp>
    </p:spTree>
    <p:extLst>
      <p:ext uri="{BB962C8B-B14F-4D97-AF65-F5344CB8AC3E}">
        <p14:creationId xmlns:p14="http://schemas.microsoft.com/office/powerpoint/2010/main" val="38111628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41949" y="2143822"/>
            <a:ext cx="1611630" cy="646331"/>
          </a:xfrm>
          <a:prstGeom prst="rect">
            <a:avLst/>
          </a:prstGeom>
          <a:noFill/>
        </p:spPr>
        <p:txBody>
          <a:bodyPr wrap="square" rtlCol="0">
            <a:spAutoFit/>
          </a:bodyPr>
          <a:lstStyle/>
          <a:p>
            <a:pPr algn="ctr"/>
            <a:r>
              <a:rPr lang="en-US" dirty="0">
                <a:solidFill>
                  <a:srgbClr val="FF0000"/>
                </a:solidFill>
              </a:rPr>
              <a:t>Accumulation Term</a:t>
            </a:r>
          </a:p>
        </p:txBody>
      </p:sp>
      <p:sp>
        <p:nvSpPr>
          <p:cNvPr id="5" name="TextBox 4"/>
          <p:cNvSpPr txBox="1"/>
          <p:nvPr/>
        </p:nvSpPr>
        <p:spPr>
          <a:xfrm>
            <a:off x="2923877" y="2143822"/>
            <a:ext cx="1611630" cy="646331"/>
          </a:xfrm>
          <a:prstGeom prst="rect">
            <a:avLst/>
          </a:prstGeom>
          <a:noFill/>
        </p:spPr>
        <p:txBody>
          <a:bodyPr wrap="square" rtlCol="0">
            <a:spAutoFit/>
          </a:bodyPr>
          <a:lstStyle/>
          <a:p>
            <a:pPr algn="ctr"/>
            <a:r>
              <a:rPr lang="en-US" dirty="0">
                <a:solidFill>
                  <a:srgbClr val="FF0000"/>
                </a:solidFill>
              </a:rPr>
              <a:t>Dispersion-Diffusion</a:t>
            </a:r>
          </a:p>
        </p:txBody>
      </p:sp>
      <p:sp>
        <p:nvSpPr>
          <p:cNvPr id="6" name="TextBox 5"/>
          <p:cNvSpPr txBox="1"/>
          <p:nvPr/>
        </p:nvSpPr>
        <p:spPr>
          <a:xfrm>
            <a:off x="4470569" y="2143822"/>
            <a:ext cx="1257497" cy="369332"/>
          </a:xfrm>
          <a:prstGeom prst="rect">
            <a:avLst/>
          </a:prstGeom>
          <a:noFill/>
        </p:spPr>
        <p:txBody>
          <a:bodyPr wrap="square" rtlCol="0">
            <a:spAutoFit/>
          </a:bodyPr>
          <a:lstStyle/>
          <a:p>
            <a:pPr algn="ctr"/>
            <a:r>
              <a:rPr lang="en-US" dirty="0">
                <a:solidFill>
                  <a:srgbClr val="FF0000"/>
                </a:solidFill>
              </a:rPr>
              <a:t>Advection</a:t>
            </a:r>
          </a:p>
        </p:txBody>
      </p:sp>
      <p:sp>
        <p:nvSpPr>
          <p:cNvPr id="7" name="TextBox 6"/>
          <p:cNvSpPr txBox="1"/>
          <p:nvPr/>
        </p:nvSpPr>
        <p:spPr>
          <a:xfrm>
            <a:off x="6032937" y="2143821"/>
            <a:ext cx="1257497" cy="646331"/>
          </a:xfrm>
          <a:prstGeom prst="rect">
            <a:avLst/>
          </a:prstGeom>
          <a:noFill/>
        </p:spPr>
        <p:txBody>
          <a:bodyPr wrap="square" rtlCol="0">
            <a:spAutoFit/>
          </a:bodyPr>
          <a:lstStyle/>
          <a:p>
            <a:pPr algn="ctr"/>
            <a:r>
              <a:rPr lang="en-US" dirty="0">
                <a:solidFill>
                  <a:srgbClr val="FF0000"/>
                </a:solidFill>
              </a:rPr>
              <a:t>Aqueous Reactions</a:t>
            </a:r>
          </a:p>
        </p:txBody>
      </p:sp>
      <p:sp>
        <p:nvSpPr>
          <p:cNvPr id="13" name="TextBox 12"/>
          <p:cNvSpPr txBox="1"/>
          <p:nvPr/>
        </p:nvSpPr>
        <p:spPr>
          <a:xfrm>
            <a:off x="126768" y="50993"/>
            <a:ext cx="8817478" cy="707886"/>
          </a:xfrm>
          <a:prstGeom prst="rect">
            <a:avLst/>
          </a:prstGeom>
          <a:noFill/>
        </p:spPr>
        <p:txBody>
          <a:bodyPr wrap="none" rtlCol="0">
            <a:spAutoFit/>
          </a:bodyPr>
          <a:lstStyle/>
          <a:p>
            <a:r>
              <a:rPr lang="en-US" sz="4000" b="1" dirty="0"/>
              <a:t>Reactive Transport Equations: Numerical</a:t>
            </a:r>
          </a:p>
        </p:txBody>
      </p:sp>
      <p:graphicFrame>
        <p:nvGraphicFramePr>
          <p:cNvPr id="15" name="Object 14"/>
          <p:cNvGraphicFramePr>
            <a:graphicFrameLocks noChangeAspect="1"/>
          </p:cNvGraphicFramePr>
          <p:nvPr>
            <p:extLst>
              <p:ext uri="{D42A27DB-BD31-4B8C-83A1-F6EECF244321}">
                <p14:modId xmlns:p14="http://schemas.microsoft.com/office/powerpoint/2010/main" val="1113244394"/>
              </p:ext>
            </p:extLst>
          </p:nvPr>
        </p:nvGraphicFramePr>
        <p:xfrm>
          <a:off x="113333" y="2813148"/>
          <a:ext cx="8817478" cy="796932"/>
        </p:xfrm>
        <a:graphic>
          <a:graphicData uri="http://schemas.openxmlformats.org/presentationml/2006/ole">
            <mc:AlternateContent xmlns:mc="http://schemas.openxmlformats.org/markup-compatibility/2006">
              <mc:Choice xmlns:v="urn:schemas-microsoft-com:vml" Requires="v">
                <p:oleObj spid="_x0000_s88253" name="Equation" r:id="rId3" imgW="5473440" imgH="495000" progId="Equation.DSMT4">
                  <p:embed/>
                </p:oleObj>
              </mc:Choice>
              <mc:Fallback>
                <p:oleObj name="Equation" r:id="rId3" imgW="5473440" imgH="495000" progId="Equation.DSMT4">
                  <p:embed/>
                  <p:pic>
                    <p:nvPicPr>
                      <p:cNvPr id="0" name=""/>
                      <p:cNvPicPr/>
                      <p:nvPr/>
                    </p:nvPicPr>
                    <p:blipFill>
                      <a:blip r:embed="rId4"/>
                      <a:stretch>
                        <a:fillRect/>
                      </a:stretch>
                    </p:blipFill>
                    <p:spPr>
                      <a:xfrm>
                        <a:off x="113333" y="2813148"/>
                        <a:ext cx="8817478" cy="796932"/>
                      </a:xfrm>
                      <a:prstGeom prst="rect">
                        <a:avLst/>
                      </a:prstGeom>
                    </p:spPr>
                  </p:pic>
                </p:oleObj>
              </mc:Fallback>
            </mc:AlternateContent>
          </a:graphicData>
        </a:graphic>
      </p:graphicFrame>
      <p:grpSp>
        <p:nvGrpSpPr>
          <p:cNvPr id="19" name="Group 18"/>
          <p:cNvGrpSpPr/>
          <p:nvPr/>
        </p:nvGrpSpPr>
        <p:grpSpPr>
          <a:xfrm>
            <a:off x="2580479" y="1038470"/>
            <a:ext cx="3494028" cy="923602"/>
            <a:chOff x="3581400" y="4378821"/>
            <a:chExt cx="3695700" cy="981495"/>
          </a:xfrm>
        </p:grpSpPr>
        <p:sp>
          <p:nvSpPr>
            <p:cNvPr id="20" name="Rectangle 19"/>
            <p:cNvSpPr/>
            <p:nvPr/>
          </p:nvSpPr>
          <p:spPr>
            <a:xfrm>
              <a:off x="3581400" y="4381500"/>
              <a:ext cx="1231900" cy="94237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1" name="Rectangle 20"/>
            <p:cNvSpPr/>
            <p:nvPr/>
          </p:nvSpPr>
          <p:spPr>
            <a:xfrm>
              <a:off x="4813300" y="4378821"/>
              <a:ext cx="1231900" cy="94237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2" name="Rectangle 21"/>
            <p:cNvSpPr/>
            <p:nvPr/>
          </p:nvSpPr>
          <p:spPr>
            <a:xfrm>
              <a:off x="6045200" y="4378821"/>
              <a:ext cx="1231900" cy="94237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3" name="TextBox 22"/>
            <p:cNvSpPr txBox="1"/>
            <p:nvPr/>
          </p:nvSpPr>
          <p:spPr>
            <a:xfrm>
              <a:off x="3984935" y="4683206"/>
              <a:ext cx="557692" cy="677108"/>
            </a:xfrm>
            <a:prstGeom prst="rect">
              <a:avLst/>
            </a:prstGeom>
            <a:noFill/>
          </p:spPr>
          <p:txBody>
            <a:bodyPr wrap="square" rtlCol="0">
              <a:spAutoFit/>
            </a:bodyPr>
            <a:lstStyle/>
            <a:p>
              <a:pPr defTabSz="685800"/>
              <a:r>
                <a:rPr lang="en-US" sz="1350" dirty="0">
                  <a:solidFill>
                    <a:prstClr val="black"/>
                  </a:solidFill>
                  <a:latin typeface="Calibri" panose="020F0502020204030204"/>
                </a:rPr>
                <a:t>Jx-1</a:t>
              </a:r>
            </a:p>
          </p:txBody>
        </p:sp>
        <p:sp>
          <p:nvSpPr>
            <p:cNvPr id="24" name="TextBox 23"/>
            <p:cNvSpPr txBox="1"/>
            <p:nvPr/>
          </p:nvSpPr>
          <p:spPr>
            <a:xfrm>
              <a:off x="5300200" y="4683207"/>
              <a:ext cx="397347" cy="677109"/>
            </a:xfrm>
            <a:prstGeom prst="rect">
              <a:avLst/>
            </a:prstGeom>
            <a:noFill/>
          </p:spPr>
          <p:txBody>
            <a:bodyPr wrap="square" rtlCol="0">
              <a:spAutoFit/>
            </a:bodyPr>
            <a:lstStyle/>
            <a:p>
              <a:pPr defTabSz="685800"/>
              <a:r>
                <a:rPr lang="en-US" sz="1350" dirty="0" err="1">
                  <a:solidFill>
                    <a:prstClr val="black"/>
                  </a:solidFill>
                  <a:latin typeface="Calibri" panose="020F0502020204030204"/>
                </a:rPr>
                <a:t>Jx</a:t>
              </a:r>
              <a:endParaRPr lang="en-US" sz="1350" dirty="0">
                <a:solidFill>
                  <a:prstClr val="black"/>
                </a:solidFill>
                <a:latin typeface="Calibri" panose="020F0502020204030204"/>
              </a:endParaRPr>
            </a:p>
          </p:txBody>
        </p:sp>
        <p:sp>
          <p:nvSpPr>
            <p:cNvPr id="25" name="TextBox 24"/>
            <p:cNvSpPr txBox="1"/>
            <p:nvPr/>
          </p:nvSpPr>
          <p:spPr>
            <a:xfrm>
              <a:off x="6333655" y="4665343"/>
              <a:ext cx="595792" cy="677109"/>
            </a:xfrm>
            <a:prstGeom prst="rect">
              <a:avLst/>
            </a:prstGeom>
            <a:noFill/>
          </p:spPr>
          <p:txBody>
            <a:bodyPr wrap="square" rtlCol="0">
              <a:spAutoFit/>
            </a:bodyPr>
            <a:lstStyle/>
            <a:p>
              <a:pPr defTabSz="685800"/>
              <a:r>
                <a:rPr lang="en-US" sz="1350" dirty="0">
                  <a:solidFill>
                    <a:prstClr val="black"/>
                  </a:solidFill>
                  <a:latin typeface="Calibri" panose="020F0502020204030204"/>
                </a:rPr>
                <a:t>Jx+1</a:t>
              </a:r>
            </a:p>
          </p:txBody>
        </p:sp>
      </p:grpSp>
      <p:graphicFrame>
        <p:nvGraphicFramePr>
          <p:cNvPr id="2" name="Object 1"/>
          <p:cNvGraphicFramePr>
            <a:graphicFrameLocks noChangeAspect="1"/>
          </p:cNvGraphicFramePr>
          <p:nvPr>
            <p:extLst>
              <p:ext uri="{D42A27DB-BD31-4B8C-83A1-F6EECF244321}">
                <p14:modId xmlns:p14="http://schemas.microsoft.com/office/powerpoint/2010/main" val="2732896493"/>
              </p:ext>
            </p:extLst>
          </p:nvPr>
        </p:nvGraphicFramePr>
        <p:xfrm>
          <a:off x="239713" y="4271963"/>
          <a:ext cx="8786812" cy="2197100"/>
        </p:xfrm>
        <a:graphic>
          <a:graphicData uri="http://schemas.openxmlformats.org/presentationml/2006/ole">
            <mc:AlternateContent xmlns:mc="http://schemas.openxmlformats.org/markup-compatibility/2006">
              <mc:Choice xmlns:v="urn:schemas-microsoft-com:vml" Requires="v">
                <p:oleObj spid="_x0000_s88254" name="Equation" r:id="rId5" imgW="6806880" imgH="1701720" progId="Equation.DSMT4">
                  <p:embed/>
                </p:oleObj>
              </mc:Choice>
              <mc:Fallback>
                <p:oleObj name="Equation" r:id="rId5" imgW="6806880" imgH="1701720" progId="Equation.DSMT4">
                  <p:embed/>
                  <p:pic>
                    <p:nvPicPr>
                      <p:cNvPr id="0" name=""/>
                      <p:cNvPicPr/>
                      <p:nvPr/>
                    </p:nvPicPr>
                    <p:blipFill>
                      <a:blip r:embed="rId6"/>
                      <a:stretch>
                        <a:fillRect/>
                      </a:stretch>
                    </p:blipFill>
                    <p:spPr>
                      <a:xfrm>
                        <a:off x="239713" y="4271963"/>
                        <a:ext cx="8786812" cy="2197100"/>
                      </a:xfrm>
                      <a:prstGeom prst="rect">
                        <a:avLst/>
                      </a:prstGeom>
                      <a:ln>
                        <a:solidFill>
                          <a:schemeClr val="accent1"/>
                        </a:solidFill>
                      </a:ln>
                    </p:spPr>
                  </p:pic>
                </p:oleObj>
              </mc:Fallback>
            </mc:AlternateContent>
          </a:graphicData>
        </a:graphic>
      </p:graphicFrame>
      <p:sp>
        <p:nvSpPr>
          <p:cNvPr id="9" name="TextBox 8"/>
          <p:cNvSpPr txBox="1"/>
          <p:nvPr/>
        </p:nvSpPr>
        <p:spPr>
          <a:xfrm>
            <a:off x="5325621" y="4435126"/>
            <a:ext cx="3521029" cy="400110"/>
          </a:xfrm>
          <a:prstGeom prst="rect">
            <a:avLst/>
          </a:prstGeom>
          <a:noFill/>
        </p:spPr>
        <p:txBody>
          <a:bodyPr wrap="none" rtlCol="0">
            <a:spAutoFit/>
          </a:bodyPr>
          <a:lstStyle/>
          <a:p>
            <a:r>
              <a:rPr lang="en-US" sz="2000" b="1" dirty="0">
                <a:solidFill>
                  <a:srgbClr val="FF0000"/>
                </a:solidFill>
              </a:rPr>
              <a:t>Accumulation + Reaction Terms</a:t>
            </a:r>
          </a:p>
        </p:txBody>
      </p:sp>
      <p:sp>
        <p:nvSpPr>
          <p:cNvPr id="28" name="TextBox 27"/>
          <p:cNvSpPr txBox="1"/>
          <p:nvPr/>
        </p:nvSpPr>
        <p:spPr>
          <a:xfrm>
            <a:off x="6915531" y="5149305"/>
            <a:ext cx="1900585" cy="400110"/>
          </a:xfrm>
          <a:prstGeom prst="rect">
            <a:avLst/>
          </a:prstGeom>
          <a:noFill/>
        </p:spPr>
        <p:txBody>
          <a:bodyPr wrap="none" rtlCol="0">
            <a:spAutoFit/>
          </a:bodyPr>
          <a:lstStyle/>
          <a:p>
            <a:r>
              <a:rPr lang="en-US" sz="2000" b="1" dirty="0">
                <a:solidFill>
                  <a:srgbClr val="FF0000"/>
                </a:solidFill>
              </a:rPr>
              <a:t>Transport Terms</a:t>
            </a:r>
          </a:p>
        </p:txBody>
      </p:sp>
      <p:sp>
        <p:nvSpPr>
          <p:cNvPr id="10" name="TextBox 9"/>
          <p:cNvSpPr txBox="1"/>
          <p:nvPr/>
        </p:nvSpPr>
        <p:spPr>
          <a:xfrm>
            <a:off x="1276884" y="3734654"/>
            <a:ext cx="6988901" cy="461665"/>
          </a:xfrm>
          <a:prstGeom prst="rect">
            <a:avLst/>
          </a:prstGeom>
          <a:noFill/>
        </p:spPr>
        <p:txBody>
          <a:bodyPr wrap="none" rtlCol="0">
            <a:spAutoFit/>
          </a:bodyPr>
          <a:lstStyle/>
          <a:p>
            <a:r>
              <a:rPr lang="en-US" sz="2400" b="1" dirty="0">
                <a:solidFill>
                  <a:srgbClr val="0070C0"/>
                </a:solidFill>
              </a:rPr>
              <a:t>Rewrite </a:t>
            </a:r>
            <a:r>
              <a:rPr lang="el-GR" sz="2400" b="1" i="1" dirty="0">
                <a:solidFill>
                  <a:srgbClr val="0070C0"/>
                </a:solidFill>
              </a:rPr>
              <a:t>Ψ</a:t>
            </a:r>
            <a:r>
              <a:rPr lang="en-US" sz="2400" b="1" i="1" dirty="0">
                <a:solidFill>
                  <a:srgbClr val="0070C0"/>
                </a:solidFill>
              </a:rPr>
              <a:t> </a:t>
            </a:r>
            <a:r>
              <a:rPr lang="en-US" sz="2400" b="1" dirty="0">
                <a:solidFill>
                  <a:srgbClr val="0070C0"/>
                </a:solidFill>
              </a:rPr>
              <a:t>in terms of primary species concentrations</a:t>
            </a:r>
          </a:p>
        </p:txBody>
      </p:sp>
    </p:spTree>
    <p:extLst>
      <p:ext uri="{BB962C8B-B14F-4D97-AF65-F5344CB8AC3E}">
        <p14:creationId xmlns:p14="http://schemas.microsoft.com/office/powerpoint/2010/main" val="2083550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885" y="2924695"/>
            <a:ext cx="7772400" cy="1362075"/>
          </a:xfrm>
        </p:spPr>
        <p:txBody>
          <a:bodyPr>
            <a:normAutofit/>
          </a:bodyPr>
          <a:lstStyle/>
          <a:p>
            <a:pPr algn="ctr"/>
            <a:r>
              <a:rPr lang="en-US" sz="4400" dirty="0">
                <a:solidFill>
                  <a:srgbClr val="0070C0"/>
                </a:solidFill>
              </a:rPr>
              <a:t>Short course exercises</a:t>
            </a:r>
          </a:p>
        </p:txBody>
      </p:sp>
    </p:spTree>
    <p:extLst>
      <p:ext uri="{BB962C8B-B14F-4D97-AF65-F5344CB8AC3E}">
        <p14:creationId xmlns:p14="http://schemas.microsoft.com/office/powerpoint/2010/main" val="4858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87029" y="1468309"/>
            <a:ext cx="4964436" cy="461665"/>
          </a:xfrm>
          <a:prstGeom prst="rect">
            <a:avLst/>
          </a:prstGeom>
          <a:noFill/>
        </p:spPr>
        <p:txBody>
          <a:bodyPr wrap="none" rtlCol="0">
            <a:spAutoFit/>
          </a:bodyPr>
          <a:lstStyle/>
          <a:p>
            <a:r>
              <a:rPr lang="en-US" sz="2400" b="1" dirty="0">
                <a:solidFill>
                  <a:schemeClr val="tx2"/>
                </a:solidFill>
                <a:latin typeface="Arial" panose="020B0604020202020204" pitchFamily="34" charset="0"/>
                <a:cs typeface="Arial" panose="020B0604020202020204" pitchFamily="34" charset="0"/>
              </a:rPr>
              <a:t>Latest Open Source </a:t>
            </a:r>
            <a:r>
              <a:rPr lang="en-US" sz="2400" b="1" dirty="0" err="1">
                <a:solidFill>
                  <a:schemeClr val="tx2"/>
                </a:solidFill>
                <a:latin typeface="Arial" panose="020B0604020202020204" pitchFamily="34" charset="0"/>
                <a:cs typeface="Arial" panose="020B0604020202020204" pitchFamily="34" charset="0"/>
              </a:rPr>
              <a:t>CrunchTope</a:t>
            </a:r>
            <a:endParaRPr lang="en-US" sz="2400" b="1" dirty="0">
              <a:solidFill>
                <a:schemeClr val="tx2"/>
              </a:solidFill>
              <a:latin typeface="Arial" panose="020B0604020202020204" pitchFamily="34" charset="0"/>
              <a:cs typeface="Arial" panose="020B0604020202020204" pitchFamily="34" charset="0"/>
            </a:endParaRPr>
          </a:p>
        </p:txBody>
      </p:sp>
      <p:sp>
        <p:nvSpPr>
          <p:cNvPr id="5" name="TextBox 4"/>
          <p:cNvSpPr txBox="1"/>
          <p:nvPr/>
        </p:nvSpPr>
        <p:spPr>
          <a:xfrm>
            <a:off x="587029" y="3343531"/>
            <a:ext cx="4847417" cy="461665"/>
          </a:xfrm>
          <a:prstGeom prst="rect">
            <a:avLst/>
          </a:prstGeom>
          <a:noFill/>
        </p:spPr>
        <p:txBody>
          <a:bodyPr wrap="none" rtlCol="0">
            <a:spAutoFit/>
          </a:bodyPr>
          <a:lstStyle/>
          <a:p>
            <a:r>
              <a:rPr lang="en-US" sz="2400" b="1" dirty="0">
                <a:solidFill>
                  <a:schemeClr val="tx2"/>
                </a:solidFill>
                <a:latin typeface="Arial" panose="020B0604020202020204" pitchFamily="34" charset="0"/>
                <a:cs typeface="Arial" panose="020B0604020202020204" pitchFamily="34" charset="0"/>
              </a:rPr>
              <a:t>Latest </a:t>
            </a:r>
            <a:r>
              <a:rPr lang="en-US" sz="2400" b="1" dirty="0" err="1">
                <a:solidFill>
                  <a:schemeClr val="tx2"/>
                </a:solidFill>
                <a:latin typeface="Arial" panose="020B0604020202020204" pitchFamily="34" charset="0"/>
                <a:cs typeface="Arial" panose="020B0604020202020204" pitchFamily="34" charset="0"/>
              </a:rPr>
              <a:t>CrunchTope</a:t>
            </a:r>
            <a:r>
              <a:rPr lang="en-US" sz="2400" b="1" dirty="0">
                <a:solidFill>
                  <a:schemeClr val="tx2"/>
                </a:solidFill>
                <a:latin typeface="Arial" panose="020B0604020202020204" pitchFamily="34" charset="0"/>
                <a:cs typeface="Arial" panose="020B0604020202020204" pitchFamily="34" charset="0"/>
              </a:rPr>
              <a:t> Executables</a:t>
            </a:r>
          </a:p>
        </p:txBody>
      </p:sp>
      <p:sp>
        <p:nvSpPr>
          <p:cNvPr id="4" name="Rectangle 1">
            <a:extLst>
              <a:ext uri="{FF2B5EF4-FFF2-40B4-BE49-F238E27FC236}">
                <a16:creationId xmlns:a16="http://schemas.microsoft.com/office/drawing/2014/main" id="{8F243B00-A479-4CC0-ACAC-86696AE07465}"/>
              </a:ext>
            </a:extLst>
          </p:cNvPr>
          <p:cNvSpPr>
            <a:spLocks noChangeArrowheads="1"/>
          </p:cNvSpPr>
          <p:nvPr/>
        </p:nvSpPr>
        <p:spPr bwMode="auto">
          <a:xfrm>
            <a:off x="1108363" y="2205244"/>
            <a:ext cx="9144000"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1155CC"/>
                </a:solidFill>
                <a:effectLst/>
                <a:latin typeface="Arial" panose="020B0604020202020204" pitchFamily="34" charset="0"/>
                <a:cs typeface="Arial" panose="020B0604020202020204" pitchFamily="34" charset="0"/>
                <a:hlinkClick r:id="rId2"/>
              </a:rPr>
              <a:t>https://github.com/CISteefel/CrunchTope</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p:txBody>
      </p:sp>
      <p:sp>
        <p:nvSpPr>
          <p:cNvPr id="6" name="Rectangle 2">
            <a:extLst>
              <a:ext uri="{FF2B5EF4-FFF2-40B4-BE49-F238E27FC236}">
                <a16:creationId xmlns:a16="http://schemas.microsoft.com/office/drawing/2014/main" id="{C7572A05-5222-4F4C-ADE6-329BD88F3E6A}"/>
              </a:ext>
            </a:extLst>
          </p:cNvPr>
          <p:cNvSpPr>
            <a:spLocks noChangeArrowheads="1"/>
          </p:cNvSpPr>
          <p:nvPr/>
        </p:nvSpPr>
        <p:spPr bwMode="auto">
          <a:xfrm>
            <a:off x="1018309" y="4034301"/>
            <a:ext cx="6712527" cy="9233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1" u="none" strike="noStrike" cap="none" normalizeH="0" baseline="0">
                <a:ln>
                  <a:noFill/>
                </a:ln>
                <a:solidFill>
                  <a:srgbClr val="222222"/>
                </a:solidFill>
                <a:effectLst/>
                <a:cs typeface="Arial" panose="020B0604020202020204" pitchFamily="34" charset="0"/>
              </a:rPr>
              <a:t>CrunchTope Release v2.0.1 (April 13, 2022)</a:t>
            </a:r>
            <a:br>
              <a:rPr kumimoji="0" lang="en-US" altLang="en-US" sz="1800" b="0" i="0" u="none" strike="noStrike" cap="none" normalizeH="0" baseline="0">
                <a:ln>
                  <a:noFill/>
                </a:ln>
                <a:solidFill>
                  <a:srgbClr val="222222"/>
                </a:solidFill>
                <a:effectLst/>
                <a:cs typeface="Arial" panose="020B0604020202020204" pitchFamily="34" charset="0"/>
              </a:rPr>
            </a:br>
            <a:endParaRPr kumimoji="0" lang="en-US" altLang="en-US" sz="1800" b="0" i="0" u="none" strike="noStrike" cap="none" normalizeH="0" baseline="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1155CC"/>
                </a:solidFill>
                <a:effectLst/>
                <a:cs typeface="Arial" panose="020B0604020202020204" pitchFamily="34" charset="0"/>
                <a:hlinkClick r:id="rId3"/>
              </a:rPr>
              <a:t>https://github.com/CISteefel/CrunchTope/releases/tag/v2.0.1</a:t>
            </a:r>
            <a:endParaRPr kumimoji="0" lang="en-US" altLang="en-US" sz="1800" b="0" i="0" u="none" strike="noStrike" cap="none" normalizeH="0" baseline="0">
              <a:ln>
                <a:noFill/>
              </a:ln>
              <a:solidFill>
                <a:schemeClr val="tx1"/>
              </a:solidFill>
              <a:effectLst/>
              <a:cs typeface="Arial" panose="020B0604020202020204" pitchFamily="34" charset="0"/>
            </a:endParaRPr>
          </a:p>
        </p:txBody>
      </p:sp>
    </p:spTree>
    <p:extLst>
      <p:ext uri="{BB962C8B-B14F-4D97-AF65-F5344CB8AC3E}">
        <p14:creationId xmlns:p14="http://schemas.microsoft.com/office/powerpoint/2010/main" val="35145675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73269" y="724598"/>
            <a:ext cx="4214647" cy="5878532"/>
          </a:xfrm>
          <a:prstGeom prst="rect">
            <a:avLst/>
          </a:prstGeom>
          <a:noFill/>
          <a:ln>
            <a:solidFill>
              <a:schemeClr val="tx1"/>
            </a:solidFill>
          </a:ln>
        </p:spPr>
        <p:txBody>
          <a:bodyPr wrap="square" rtlCol="0">
            <a:spAutoFit/>
          </a:bodyPr>
          <a:lstStyle/>
          <a:p>
            <a:pPr lvl="0"/>
            <a:r>
              <a:rPr lang="en-US" sz="1400" b="1" dirty="0">
                <a:solidFill>
                  <a:srgbClr val="FF0000"/>
                </a:solidFill>
              </a:rPr>
              <a:t>Introduction to speciation</a:t>
            </a:r>
          </a:p>
          <a:p>
            <a:pPr marL="171450" lvl="0" indent="-171450">
              <a:buFont typeface="Arial" panose="020B0604020202020204" pitchFamily="34" charset="0"/>
              <a:buChar char="•"/>
            </a:pPr>
            <a:r>
              <a:rPr lang="en-US" sz="1400" dirty="0"/>
              <a:t>Example using the carbonate system featuring various constraints</a:t>
            </a:r>
          </a:p>
          <a:p>
            <a:pPr marL="171450" lvl="0" indent="-171450">
              <a:buFont typeface="Arial" panose="020B0604020202020204" pitchFamily="34" charset="0"/>
              <a:buChar char="•"/>
            </a:pPr>
            <a:r>
              <a:rPr lang="en-US" sz="1400" dirty="0"/>
              <a:t>Stable isotopes of carbon (</a:t>
            </a:r>
            <a:r>
              <a:rPr lang="en-US" sz="1400" baseline="30000" dirty="0"/>
              <a:t>12</a:t>
            </a:r>
            <a:r>
              <a:rPr lang="en-US" sz="1400" dirty="0"/>
              <a:t>C and </a:t>
            </a:r>
            <a:r>
              <a:rPr lang="en-US" sz="1400" baseline="30000" dirty="0"/>
              <a:t>13</a:t>
            </a:r>
            <a:r>
              <a:rPr lang="en-US" sz="1400" dirty="0"/>
              <a:t>C) implemented to demonstrate equilibrium fractionation</a:t>
            </a:r>
          </a:p>
          <a:p>
            <a:r>
              <a:rPr lang="en-US" sz="1400" dirty="0"/>
              <a:t> </a:t>
            </a:r>
          </a:p>
          <a:p>
            <a:pPr lvl="0"/>
            <a:r>
              <a:rPr lang="en-US" sz="1400" b="1" dirty="0" err="1">
                <a:solidFill>
                  <a:srgbClr val="FF0000"/>
                </a:solidFill>
              </a:rPr>
              <a:t>Advective</a:t>
            </a:r>
            <a:r>
              <a:rPr lang="en-US" sz="1400" b="1" dirty="0">
                <a:solidFill>
                  <a:srgbClr val="FF0000"/>
                </a:solidFill>
              </a:rPr>
              <a:t> transport</a:t>
            </a:r>
          </a:p>
          <a:p>
            <a:pPr marL="171450" lvl="0" indent="-171450">
              <a:buFont typeface="Arial" panose="020B0604020202020204" pitchFamily="34" charset="0"/>
              <a:buChar char="•"/>
            </a:pPr>
            <a:r>
              <a:rPr lang="en-US" sz="1400" dirty="0"/>
              <a:t>Introduce a non-reactive tracer into an </a:t>
            </a:r>
            <a:r>
              <a:rPr lang="en-US" sz="1400" dirty="0" err="1"/>
              <a:t>advective</a:t>
            </a:r>
            <a:r>
              <a:rPr lang="en-US" sz="1400" dirty="0"/>
              <a:t> flow field</a:t>
            </a:r>
          </a:p>
          <a:p>
            <a:pPr marL="171450" lvl="0" indent="-171450">
              <a:buFont typeface="Arial" panose="020B0604020202020204" pitchFamily="34" charset="0"/>
              <a:buChar char="•"/>
            </a:pPr>
            <a:r>
              <a:rPr lang="en-US" sz="1400" dirty="0"/>
              <a:t>Investigate numerical dispersion</a:t>
            </a:r>
          </a:p>
          <a:p>
            <a:r>
              <a:rPr lang="en-US" sz="1400" dirty="0"/>
              <a:t> </a:t>
            </a:r>
          </a:p>
          <a:p>
            <a:pPr lvl="0"/>
            <a:r>
              <a:rPr lang="en-US" sz="1400" b="1" dirty="0">
                <a:solidFill>
                  <a:srgbClr val="FF0000"/>
                </a:solidFill>
              </a:rPr>
              <a:t>Diffusive transport</a:t>
            </a:r>
          </a:p>
          <a:p>
            <a:pPr marL="171450" lvl="0" indent="-171450">
              <a:buFont typeface="Arial" panose="020B0604020202020204" pitchFamily="34" charset="0"/>
              <a:buChar char="•"/>
            </a:pPr>
            <a:r>
              <a:rPr lang="en-US" sz="1400" dirty="0"/>
              <a:t>Introduce a non-reactive tracer into a purely diffusive transport problem</a:t>
            </a:r>
          </a:p>
          <a:p>
            <a:pPr marL="171450" lvl="0" indent="-171450">
              <a:buFont typeface="Arial" panose="020B0604020202020204" pitchFamily="34" charset="0"/>
              <a:buChar char="•"/>
            </a:pPr>
            <a:r>
              <a:rPr lang="en-US" sz="1400" dirty="0"/>
              <a:t>No-flux versus Dirichlet boundary conditions</a:t>
            </a:r>
          </a:p>
          <a:p>
            <a:r>
              <a:rPr lang="en-US" sz="1400" dirty="0"/>
              <a:t> </a:t>
            </a:r>
          </a:p>
          <a:p>
            <a:pPr lvl="0"/>
            <a:r>
              <a:rPr lang="en-US" sz="1400" b="1" dirty="0">
                <a:solidFill>
                  <a:srgbClr val="FF0000"/>
                </a:solidFill>
              </a:rPr>
              <a:t>Multicomponent diffusion</a:t>
            </a:r>
          </a:p>
          <a:p>
            <a:pPr marL="171450" lvl="0" indent="-171450">
              <a:buFont typeface="Arial" panose="020B0604020202020204" pitchFamily="34" charset="0"/>
              <a:buChar char="•"/>
            </a:pPr>
            <a:r>
              <a:rPr lang="en-US" sz="1400" dirty="0"/>
              <a:t>Concept of charged species diffusing at different rates and electrochemical migration</a:t>
            </a:r>
          </a:p>
          <a:p>
            <a:pPr marL="171450" lvl="0" indent="-171450">
              <a:buFont typeface="Arial" panose="020B0604020202020204" pitchFamily="34" charset="0"/>
              <a:buChar char="•"/>
            </a:pPr>
            <a:r>
              <a:rPr lang="en-US" sz="1400" dirty="0"/>
              <a:t>Stable isotopes of Cl are implemented to consider the influence of diffusive fractionation</a:t>
            </a:r>
          </a:p>
          <a:p>
            <a:r>
              <a:rPr lang="en-US" sz="1400" dirty="0"/>
              <a:t> </a:t>
            </a:r>
          </a:p>
          <a:p>
            <a:pPr lvl="0"/>
            <a:r>
              <a:rPr lang="en-US" sz="1400" b="1" dirty="0">
                <a:solidFill>
                  <a:srgbClr val="FF0000"/>
                </a:solidFill>
              </a:rPr>
              <a:t>Transverse dispersion</a:t>
            </a:r>
          </a:p>
          <a:p>
            <a:pPr marL="171450" lvl="0" indent="-171450">
              <a:buFont typeface="Arial" panose="020B0604020202020204" pitchFamily="34" charset="0"/>
              <a:buChar char="•"/>
            </a:pPr>
            <a:r>
              <a:rPr lang="en-US" sz="1400" dirty="0"/>
              <a:t>Example based on a recent 2D dispersion experiment, including multi-ion diffusion in an advective flow field</a:t>
            </a:r>
          </a:p>
          <a:p>
            <a:endParaRPr lang="en-US" sz="1200" dirty="0"/>
          </a:p>
        </p:txBody>
      </p:sp>
      <p:sp>
        <p:nvSpPr>
          <p:cNvPr id="7" name="TextBox 6"/>
          <p:cNvSpPr txBox="1"/>
          <p:nvPr/>
        </p:nvSpPr>
        <p:spPr>
          <a:xfrm>
            <a:off x="5044965" y="724598"/>
            <a:ext cx="3825766" cy="6022161"/>
          </a:xfrm>
          <a:prstGeom prst="rect">
            <a:avLst/>
          </a:prstGeom>
          <a:noFill/>
          <a:ln>
            <a:solidFill>
              <a:schemeClr val="tx1"/>
            </a:solidFill>
          </a:ln>
        </p:spPr>
        <p:txBody>
          <a:bodyPr wrap="square" rtlCol="0">
            <a:spAutoFit/>
          </a:bodyPr>
          <a:lstStyle/>
          <a:p>
            <a:pPr lvl="0"/>
            <a:r>
              <a:rPr lang="en-US" sz="1400" b="1" dirty="0">
                <a:solidFill>
                  <a:srgbClr val="FF0000"/>
                </a:solidFill>
              </a:rPr>
              <a:t>Ion exchange</a:t>
            </a:r>
          </a:p>
          <a:p>
            <a:pPr marL="171450" lvl="0" indent="-171450">
              <a:buFont typeface="Arial" panose="020B0604020202020204" pitchFamily="34" charset="0"/>
              <a:buChar char="•"/>
            </a:pPr>
            <a:r>
              <a:rPr lang="en-US" sz="1400" dirty="0"/>
              <a:t>Introduce ion exchange of cesium in a 1D sediment column with competing Na</a:t>
            </a:r>
            <a:r>
              <a:rPr lang="en-US" sz="1400" baseline="30000" dirty="0"/>
              <a:t>+</a:t>
            </a:r>
          </a:p>
          <a:p>
            <a:pPr marL="171450" lvl="0" indent="-171450">
              <a:buFont typeface="Arial" panose="020B0604020202020204" pitchFamily="34" charset="0"/>
              <a:buChar char="•"/>
            </a:pPr>
            <a:endParaRPr lang="en-US" sz="1400" baseline="30000" dirty="0"/>
          </a:p>
          <a:p>
            <a:pPr lvl="0"/>
            <a:r>
              <a:rPr lang="en-US" sz="1400" b="1" dirty="0">
                <a:solidFill>
                  <a:srgbClr val="FF0000"/>
                </a:solidFill>
              </a:rPr>
              <a:t>Surface complexation</a:t>
            </a:r>
          </a:p>
          <a:p>
            <a:pPr marL="171450" lvl="0" indent="-171450">
              <a:buFont typeface="Arial" panose="020B0604020202020204" pitchFamily="34" charset="0"/>
              <a:buChar char="•"/>
            </a:pPr>
            <a:r>
              <a:rPr lang="en-US" sz="1400" dirty="0"/>
              <a:t>Surface complexation of zinc on iron-hydroxide (</a:t>
            </a:r>
            <a:r>
              <a:rPr lang="en-US" sz="1400" dirty="0" err="1"/>
              <a:t>PHREEQc</a:t>
            </a:r>
            <a:r>
              <a:rPr lang="en-US" sz="1400" dirty="0"/>
              <a:t> example 8)</a:t>
            </a:r>
          </a:p>
          <a:p>
            <a:pPr marL="171450" lvl="0" indent="-171450">
              <a:buFont typeface="Arial" panose="020B0604020202020204" pitchFamily="34" charset="0"/>
              <a:buChar char="•"/>
            </a:pPr>
            <a:endParaRPr lang="en-US" sz="1400" dirty="0"/>
          </a:p>
          <a:p>
            <a:pPr lvl="0"/>
            <a:r>
              <a:rPr lang="en-US" sz="1400" b="1" dirty="0">
                <a:solidFill>
                  <a:srgbClr val="FF0000"/>
                </a:solidFill>
              </a:rPr>
              <a:t>CO</a:t>
            </a:r>
            <a:r>
              <a:rPr lang="en-US" sz="1400" b="1" baseline="-25000" dirty="0">
                <a:solidFill>
                  <a:srgbClr val="FF0000"/>
                </a:solidFill>
              </a:rPr>
              <a:t>2</a:t>
            </a:r>
            <a:r>
              <a:rPr lang="en-US" sz="1400" b="1" dirty="0">
                <a:solidFill>
                  <a:srgbClr val="FF0000"/>
                </a:solidFill>
              </a:rPr>
              <a:t> attack on reservoir rocks</a:t>
            </a:r>
          </a:p>
          <a:p>
            <a:pPr marL="171450" lvl="0" indent="-171450">
              <a:buFont typeface="Arial" panose="020B0604020202020204" pitchFamily="34" charset="0"/>
              <a:buChar char="•"/>
            </a:pPr>
            <a:r>
              <a:rPr lang="en-US" sz="1400" dirty="0"/>
              <a:t>Diffusion of gas and flow of water, with variable liquid saturations and multi-mineral nucleation, precipitation, and dissolution</a:t>
            </a:r>
          </a:p>
          <a:p>
            <a:r>
              <a:rPr lang="en-US" sz="1400" dirty="0"/>
              <a:t> </a:t>
            </a:r>
          </a:p>
          <a:p>
            <a:pPr lvl="0"/>
            <a:r>
              <a:rPr lang="en-US" sz="1400" b="1" dirty="0">
                <a:solidFill>
                  <a:srgbClr val="FF0000"/>
                </a:solidFill>
              </a:rPr>
              <a:t>Calcite precipitation </a:t>
            </a:r>
            <a:r>
              <a:rPr lang="en-US" sz="1400" b="1">
                <a:solidFill>
                  <a:srgbClr val="FF0000"/>
                </a:solidFill>
              </a:rPr>
              <a:t>with isotopes</a:t>
            </a:r>
            <a:endParaRPr lang="en-US" sz="1400" b="1" dirty="0">
              <a:solidFill>
                <a:srgbClr val="FF0000"/>
              </a:solidFill>
            </a:endParaRPr>
          </a:p>
          <a:p>
            <a:pPr marL="171450" lvl="0" indent="-171450">
              <a:buFont typeface="Arial" panose="020B0604020202020204" pitchFamily="34" charset="0"/>
              <a:buChar char="•"/>
            </a:pPr>
            <a:r>
              <a:rPr lang="en-US" sz="1400" dirty="0"/>
              <a:t>Simulation of stable isotope kinetic fractionation of calcium during carbonate precipitation</a:t>
            </a:r>
          </a:p>
          <a:p>
            <a:r>
              <a:rPr lang="en-US" sz="1400" dirty="0"/>
              <a:t>  </a:t>
            </a:r>
          </a:p>
          <a:p>
            <a:pPr lvl="0"/>
            <a:r>
              <a:rPr lang="en-US" sz="1400" b="1" dirty="0">
                <a:solidFill>
                  <a:srgbClr val="FF0000"/>
                </a:solidFill>
              </a:rPr>
              <a:t>Two-dimensional flow fields</a:t>
            </a:r>
          </a:p>
          <a:p>
            <a:pPr marL="171450" lvl="0" indent="-171450">
              <a:buFont typeface="Arial" panose="020B0604020202020204" pitchFamily="34" charset="0"/>
              <a:buChar char="•"/>
            </a:pPr>
            <a:r>
              <a:rPr lang="en-US" sz="1400" dirty="0" err="1"/>
              <a:t>Xie</a:t>
            </a:r>
            <a:r>
              <a:rPr lang="en-US" sz="1400" dirty="0"/>
              <a:t> et al (2015) benchmark on porosity and permeability change due to mineral reaction</a:t>
            </a:r>
          </a:p>
          <a:p>
            <a:pPr marL="171450" lvl="0" indent="-171450">
              <a:buFont typeface="Arial" panose="020B0604020202020204" pitchFamily="34" charset="0"/>
              <a:buChar char="•"/>
            </a:pPr>
            <a:endParaRPr lang="en-US" sz="1400" dirty="0"/>
          </a:p>
          <a:p>
            <a:pPr lvl="0"/>
            <a:r>
              <a:rPr lang="en-US" sz="1400" b="1" dirty="0">
                <a:solidFill>
                  <a:srgbClr val="FF0000"/>
                </a:solidFill>
              </a:rPr>
              <a:t>Diffusion in clay</a:t>
            </a:r>
          </a:p>
          <a:p>
            <a:pPr marL="285750" lvl="0" indent="-285750">
              <a:buFont typeface="Arial" panose="020B0604020202020204" pitchFamily="34" charset="0"/>
              <a:buChar char="•"/>
            </a:pPr>
            <a:r>
              <a:rPr lang="en-US" sz="1400" dirty="0" err="1"/>
              <a:t>Tournassat</a:t>
            </a:r>
            <a:r>
              <a:rPr lang="en-US" sz="1400" dirty="0"/>
              <a:t> &amp; Steefel, 2016</a:t>
            </a:r>
          </a:p>
          <a:p>
            <a:pPr marL="285750" lvl="0" indent="-285750">
              <a:buFont typeface="Arial" panose="020B0604020202020204" pitchFamily="34" charset="0"/>
              <a:buChar char="•"/>
            </a:pPr>
            <a:endParaRPr lang="en-US" sz="1400" dirty="0"/>
          </a:p>
          <a:p>
            <a:pPr lvl="0"/>
            <a:r>
              <a:rPr lang="en-US" sz="1400" b="1" dirty="0">
                <a:solidFill>
                  <a:srgbClr val="FF0000"/>
                </a:solidFill>
              </a:rPr>
              <a:t>Inverse modeling with PEST-</a:t>
            </a:r>
            <a:r>
              <a:rPr lang="en-US" sz="1400" b="1" dirty="0" err="1">
                <a:solidFill>
                  <a:srgbClr val="FF0000"/>
                </a:solidFill>
              </a:rPr>
              <a:t>CrunchFlow</a:t>
            </a:r>
            <a:endParaRPr lang="en-US" sz="1400" b="1" dirty="0">
              <a:solidFill>
                <a:srgbClr val="FF0000"/>
              </a:solidFill>
            </a:endParaRPr>
          </a:p>
          <a:p>
            <a:pPr marL="285750" lvl="0" indent="-285750">
              <a:buFont typeface="Arial" panose="020B0604020202020204" pitchFamily="34" charset="0"/>
              <a:buChar char="•"/>
            </a:pPr>
            <a:r>
              <a:rPr lang="en-US" sz="1400" dirty="0"/>
              <a:t>Steefel et al, 2003</a:t>
            </a:r>
          </a:p>
          <a:p>
            <a:endParaRPr lang="en-US" sz="1200" dirty="0"/>
          </a:p>
        </p:txBody>
      </p:sp>
      <p:sp>
        <p:nvSpPr>
          <p:cNvPr id="8" name="TextBox 7"/>
          <p:cNvSpPr txBox="1"/>
          <p:nvPr/>
        </p:nvSpPr>
        <p:spPr>
          <a:xfrm>
            <a:off x="2468497" y="84514"/>
            <a:ext cx="3996800" cy="584775"/>
          </a:xfrm>
          <a:prstGeom prst="rect">
            <a:avLst/>
          </a:prstGeom>
          <a:noFill/>
        </p:spPr>
        <p:txBody>
          <a:bodyPr wrap="none" rtlCol="0">
            <a:spAutoFit/>
          </a:bodyPr>
          <a:lstStyle/>
          <a:p>
            <a:r>
              <a:rPr lang="en-US" sz="3200" b="1" dirty="0"/>
              <a:t>Short Course Exercises</a:t>
            </a:r>
          </a:p>
        </p:txBody>
      </p:sp>
    </p:spTree>
    <p:extLst>
      <p:ext uri="{BB962C8B-B14F-4D97-AF65-F5344CB8AC3E}">
        <p14:creationId xmlns:p14="http://schemas.microsoft.com/office/powerpoint/2010/main" val="7939610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3500077" cy="730827"/>
          </a:xfrm>
        </p:spPr>
        <p:txBody>
          <a:bodyPr>
            <a:normAutofit/>
          </a:bodyPr>
          <a:lstStyle/>
          <a:p>
            <a:pPr algn="l"/>
            <a:r>
              <a:rPr lang="en-US" sz="3200" b="1" dirty="0" err="1"/>
              <a:t>CrunchTope</a:t>
            </a:r>
            <a:r>
              <a:rPr lang="en-US" sz="3200" b="1" dirty="0"/>
              <a:t> Files </a:t>
            </a:r>
          </a:p>
        </p:txBody>
      </p:sp>
      <p:sp>
        <p:nvSpPr>
          <p:cNvPr id="5" name="TextBox 4"/>
          <p:cNvSpPr txBox="1"/>
          <p:nvPr/>
        </p:nvSpPr>
        <p:spPr>
          <a:xfrm>
            <a:off x="608498" y="1309751"/>
            <a:ext cx="5092860" cy="2246769"/>
          </a:xfrm>
          <a:prstGeom prst="rect">
            <a:avLst/>
          </a:prstGeom>
          <a:noFill/>
        </p:spPr>
        <p:txBody>
          <a:bodyPr wrap="square" rtlCol="0">
            <a:spAutoFit/>
          </a:bodyPr>
          <a:lstStyle/>
          <a:p>
            <a:pPr marL="342900" indent="-342900">
              <a:buAutoNum type="arabicParenR"/>
            </a:pPr>
            <a:r>
              <a:rPr lang="en-US" sz="2000" dirty="0">
                <a:solidFill>
                  <a:srgbClr val="4F6228"/>
                </a:solidFill>
              </a:rPr>
              <a:t>Executable:  </a:t>
            </a:r>
            <a:r>
              <a:rPr lang="en-US" sz="2000" dirty="0" err="1">
                <a:solidFill>
                  <a:srgbClr val="4F6228"/>
                </a:solidFill>
                <a:latin typeface="Courier New" panose="02070309020205020404" pitchFamily="49" charset="0"/>
                <a:cs typeface="Courier New" panose="02070309020205020404" pitchFamily="49" charset="0"/>
              </a:rPr>
              <a:t>CrunchTope.exe</a:t>
            </a:r>
            <a:endParaRPr lang="en-US" sz="2000" dirty="0">
              <a:solidFill>
                <a:srgbClr val="4F6228"/>
              </a:solidFill>
              <a:latin typeface="Courier New" panose="02070309020205020404" pitchFamily="49" charset="0"/>
              <a:cs typeface="Courier New" panose="02070309020205020404" pitchFamily="49" charset="0"/>
            </a:endParaRPr>
          </a:p>
          <a:p>
            <a:pPr marL="342900" indent="-342900">
              <a:buAutoNum type="arabicParenR"/>
            </a:pPr>
            <a:endParaRPr lang="en-US" sz="2000" dirty="0">
              <a:solidFill>
                <a:srgbClr val="4F6228"/>
              </a:solidFill>
            </a:endParaRPr>
          </a:p>
          <a:p>
            <a:pPr marL="342900" indent="-342900">
              <a:buAutoNum type="arabicParenR"/>
            </a:pPr>
            <a:endParaRPr lang="en-US" sz="2000" dirty="0">
              <a:solidFill>
                <a:srgbClr val="4F6228"/>
              </a:solidFill>
            </a:endParaRPr>
          </a:p>
          <a:p>
            <a:pPr marL="342900" indent="-342900">
              <a:buAutoNum type="arabicParenR"/>
            </a:pPr>
            <a:r>
              <a:rPr lang="en-US" sz="2000" dirty="0">
                <a:solidFill>
                  <a:srgbClr val="4F6228"/>
                </a:solidFill>
              </a:rPr>
              <a:t>Input file:  </a:t>
            </a:r>
            <a:r>
              <a:rPr lang="en-US" sz="2000" i="1" dirty="0">
                <a:solidFill>
                  <a:srgbClr val="4F6228"/>
                </a:solidFill>
              </a:rPr>
              <a:t>name</a:t>
            </a:r>
            <a:r>
              <a:rPr lang="en-US" sz="2000" dirty="0">
                <a:solidFill>
                  <a:srgbClr val="4F6228"/>
                </a:solidFill>
              </a:rPr>
              <a:t>.in</a:t>
            </a:r>
          </a:p>
          <a:p>
            <a:endParaRPr lang="en-US" sz="2000" dirty="0">
              <a:solidFill>
                <a:srgbClr val="4F6228"/>
              </a:solidFill>
            </a:endParaRPr>
          </a:p>
          <a:p>
            <a:endParaRPr lang="en-US" sz="2000" dirty="0">
              <a:solidFill>
                <a:srgbClr val="4F6228"/>
              </a:solidFill>
            </a:endParaRPr>
          </a:p>
          <a:p>
            <a:pPr marL="342900" indent="-342900">
              <a:buAutoNum type="arabicParenR"/>
            </a:pPr>
            <a:r>
              <a:rPr lang="en-US" sz="2000" dirty="0">
                <a:solidFill>
                  <a:srgbClr val="4F6228"/>
                </a:solidFill>
              </a:rPr>
              <a:t>Database(s): </a:t>
            </a:r>
            <a:r>
              <a:rPr lang="en-US" sz="2000" i="1" dirty="0" err="1">
                <a:solidFill>
                  <a:srgbClr val="4F6228"/>
                </a:solidFill>
              </a:rPr>
              <a:t>name</a:t>
            </a:r>
            <a:r>
              <a:rPr lang="en-US" sz="2000" dirty="0" err="1">
                <a:solidFill>
                  <a:srgbClr val="4F6228"/>
                </a:solidFill>
              </a:rPr>
              <a:t>.dbs</a:t>
            </a:r>
            <a:r>
              <a:rPr lang="en-US" sz="2000" dirty="0">
                <a:solidFill>
                  <a:srgbClr val="4F6228"/>
                </a:solidFill>
              </a:rPr>
              <a:t> </a:t>
            </a:r>
          </a:p>
        </p:txBody>
      </p:sp>
      <p:cxnSp>
        <p:nvCxnSpPr>
          <p:cNvPr id="7" name="Straight Arrow Connector 6"/>
          <p:cNvCxnSpPr/>
          <p:nvPr/>
        </p:nvCxnSpPr>
        <p:spPr>
          <a:xfrm flipV="1">
            <a:off x="3225800" y="1981200"/>
            <a:ext cx="1612900" cy="469900"/>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rotWithShape="1">
          <a:blip r:embed="rId3"/>
          <a:srcRect b="41481"/>
          <a:stretch/>
        </p:blipFill>
        <p:spPr>
          <a:xfrm>
            <a:off x="5105400" y="50800"/>
            <a:ext cx="3921701" cy="4013200"/>
          </a:xfrm>
          <a:prstGeom prst="rect">
            <a:avLst/>
          </a:prstGeom>
          <a:ln>
            <a:solidFill>
              <a:srgbClr val="C0504D"/>
            </a:solidFill>
          </a:ln>
        </p:spPr>
      </p:pic>
      <p:pic>
        <p:nvPicPr>
          <p:cNvPr id="10" name="Picture 9"/>
          <p:cNvPicPr>
            <a:picLocks noChangeAspect="1"/>
          </p:cNvPicPr>
          <p:nvPr/>
        </p:nvPicPr>
        <p:blipFill>
          <a:blip r:embed="rId4"/>
          <a:stretch>
            <a:fillRect/>
          </a:stretch>
        </p:blipFill>
        <p:spPr>
          <a:xfrm>
            <a:off x="330200" y="4306507"/>
            <a:ext cx="5791200" cy="2487993"/>
          </a:xfrm>
          <a:prstGeom prst="rect">
            <a:avLst/>
          </a:prstGeom>
          <a:ln>
            <a:solidFill>
              <a:srgbClr val="008000"/>
            </a:solidFill>
          </a:ln>
        </p:spPr>
      </p:pic>
      <p:cxnSp>
        <p:nvCxnSpPr>
          <p:cNvPr id="11" name="Straight Arrow Connector 10"/>
          <p:cNvCxnSpPr/>
          <p:nvPr/>
        </p:nvCxnSpPr>
        <p:spPr>
          <a:xfrm flipH="1">
            <a:off x="1130300" y="3607320"/>
            <a:ext cx="393700" cy="596380"/>
          </a:xfrm>
          <a:prstGeom prst="straightConnector1">
            <a:avLst/>
          </a:prstGeom>
          <a:ln>
            <a:solidFill>
              <a:srgbClr val="008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597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009374" y="160741"/>
            <a:ext cx="5474874" cy="730827"/>
          </a:xfrm>
        </p:spPr>
        <p:txBody>
          <a:bodyPr>
            <a:noAutofit/>
          </a:bodyPr>
          <a:lstStyle/>
          <a:p>
            <a:r>
              <a:rPr lang="en-US" sz="4000" b="1" dirty="0" err="1"/>
              <a:t>CrunchTope</a:t>
            </a:r>
            <a:r>
              <a:rPr lang="en-US" sz="4000" b="1" dirty="0"/>
              <a:t> Files </a:t>
            </a:r>
          </a:p>
        </p:txBody>
      </p:sp>
      <p:sp>
        <p:nvSpPr>
          <p:cNvPr id="5" name="TextBox 4"/>
          <p:cNvSpPr txBox="1"/>
          <p:nvPr/>
        </p:nvSpPr>
        <p:spPr>
          <a:xfrm>
            <a:off x="4571999" y="1045158"/>
            <a:ext cx="4447641" cy="707886"/>
          </a:xfrm>
          <a:prstGeom prst="rect">
            <a:avLst/>
          </a:prstGeom>
          <a:noFill/>
          <a:ln>
            <a:solidFill>
              <a:schemeClr val="tx1"/>
            </a:solidFill>
          </a:ln>
        </p:spPr>
        <p:txBody>
          <a:bodyPr wrap="square" rtlCol="0">
            <a:spAutoFit/>
          </a:bodyPr>
          <a:lstStyle/>
          <a:p>
            <a:r>
              <a:rPr lang="en-US" sz="2000" i="1" dirty="0" err="1">
                <a:solidFill>
                  <a:srgbClr val="FF0000"/>
                </a:solidFill>
              </a:rPr>
              <a:t>spatial_profile</a:t>
            </a:r>
            <a:r>
              <a:rPr lang="en-US" sz="2000" i="1" dirty="0">
                <a:solidFill>
                  <a:srgbClr val="FF0000"/>
                </a:solidFill>
              </a:rPr>
              <a:t> </a:t>
            </a:r>
            <a:r>
              <a:rPr lang="en-US" sz="2000" dirty="0">
                <a:solidFill>
                  <a:srgbClr val="4F6228"/>
                </a:solidFill>
              </a:rPr>
              <a:t>generated automatically at times specified (16, 32 hours)</a:t>
            </a:r>
          </a:p>
        </p:txBody>
      </p:sp>
      <p:sp>
        <p:nvSpPr>
          <p:cNvPr id="2" name="Rectangle 1">
            <a:extLst>
              <a:ext uri="{FF2B5EF4-FFF2-40B4-BE49-F238E27FC236}">
                <a16:creationId xmlns:a16="http://schemas.microsoft.com/office/drawing/2014/main" id="{87440B1E-8A6F-4FB2-9614-7B67DE5EFFE0}"/>
              </a:ext>
            </a:extLst>
          </p:cNvPr>
          <p:cNvSpPr/>
          <p:nvPr/>
        </p:nvSpPr>
        <p:spPr>
          <a:xfrm>
            <a:off x="457200" y="1242663"/>
            <a:ext cx="3699862" cy="2031325"/>
          </a:xfrm>
          <a:prstGeom prst="rect">
            <a:avLst/>
          </a:prstGeom>
          <a:ln>
            <a:solidFill>
              <a:schemeClr val="tx1"/>
            </a:solidFill>
          </a:ln>
        </p:spPr>
        <p:txBody>
          <a:bodyPr wrap="square">
            <a:spAutoFit/>
          </a:bodyPr>
          <a:lstStyle/>
          <a:p>
            <a:r>
              <a:rPr lang="en-US" dirty="0"/>
              <a:t>OUTPUT</a:t>
            </a:r>
          </a:p>
          <a:p>
            <a:r>
              <a:rPr lang="en-US" dirty="0" err="1"/>
              <a:t>time_units</a:t>
            </a:r>
            <a:r>
              <a:rPr lang="en-US" dirty="0"/>
              <a:t>           hours</a:t>
            </a:r>
          </a:p>
          <a:p>
            <a:r>
              <a:rPr lang="en-US" dirty="0" err="1"/>
              <a:t>spatial_profile</a:t>
            </a:r>
            <a:r>
              <a:rPr lang="en-US" dirty="0"/>
              <a:t>      16.0  32.0</a:t>
            </a:r>
          </a:p>
          <a:p>
            <a:r>
              <a:rPr lang="en-US" dirty="0" err="1"/>
              <a:t>time_series</a:t>
            </a:r>
            <a:r>
              <a:rPr lang="en-US" dirty="0"/>
              <a:t>          </a:t>
            </a:r>
            <a:r>
              <a:rPr lang="en-US" dirty="0" err="1"/>
              <a:t>Rolle.out</a:t>
            </a:r>
            <a:r>
              <a:rPr lang="en-US" dirty="0"/>
              <a:t>    11  20  1</a:t>
            </a:r>
          </a:p>
          <a:p>
            <a:r>
              <a:rPr lang="en-US" dirty="0" err="1"/>
              <a:t>time_series_print</a:t>
            </a:r>
            <a:r>
              <a:rPr lang="en-US" dirty="0"/>
              <a:t>    K+  Mg++  Cl- </a:t>
            </a:r>
          </a:p>
          <a:p>
            <a:r>
              <a:rPr lang="en-US" dirty="0" err="1"/>
              <a:t>time_series_interval</a:t>
            </a:r>
            <a:r>
              <a:rPr lang="en-US" dirty="0"/>
              <a:t> 1</a:t>
            </a:r>
          </a:p>
          <a:p>
            <a:r>
              <a:rPr lang="en-US" dirty="0"/>
              <a:t>END/</a:t>
            </a:r>
          </a:p>
        </p:txBody>
      </p:sp>
      <p:sp>
        <p:nvSpPr>
          <p:cNvPr id="12" name="TextBox 11">
            <a:extLst>
              <a:ext uri="{FF2B5EF4-FFF2-40B4-BE49-F238E27FC236}">
                <a16:creationId xmlns:a16="http://schemas.microsoft.com/office/drawing/2014/main" id="{B0B14385-8E5A-4D70-9235-B922AD8DE742}"/>
              </a:ext>
            </a:extLst>
          </p:cNvPr>
          <p:cNvSpPr txBox="1"/>
          <p:nvPr/>
        </p:nvSpPr>
        <p:spPr>
          <a:xfrm>
            <a:off x="4571998" y="1896678"/>
            <a:ext cx="4447641" cy="707886"/>
          </a:xfrm>
          <a:prstGeom prst="rect">
            <a:avLst/>
          </a:prstGeom>
          <a:noFill/>
          <a:ln>
            <a:solidFill>
              <a:schemeClr val="tx1"/>
            </a:solidFill>
          </a:ln>
        </p:spPr>
        <p:txBody>
          <a:bodyPr wrap="square" rtlCol="0">
            <a:spAutoFit/>
          </a:bodyPr>
          <a:lstStyle/>
          <a:p>
            <a:r>
              <a:rPr lang="en-US" sz="2000" i="1" dirty="0" err="1">
                <a:solidFill>
                  <a:srgbClr val="FF0000"/>
                </a:solidFill>
              </a:rPr>
              <a:t>time_series</a:t>
            </a:r>
            <a:r>
              <a:rPr lang="en-US" sz="2000" i="1" dirty="0">
                <a:solidFill>
                  <a:srgbClr val="FF0000"/>
                </a:solidFill>
              </a:rPr>
              <a:t> </a:t>
            </a:r>
            <a:r>
              <a:rPr lang="en-US" sz="2000" dirty="0"/>
              <a:t>saved every </a:t>
            </a:r>
            <a:r>
              <a:rPr lang="en-US" sz="2000" i="1" dirty="0" err="1"/>
              <a:t>time_series_interval</a:t>
            </a:r>
            <a:r>
              <a:rPr lang="en-US" sz="2000" i="1" dirty="0"/>
              <a:t> </a:t>
            </a:r>
            <a:r>
              <a:rPr lang="en-US" sz="2000" dirty="0"/>
              <a:t>in file </a:t>
            </a:r>
            <a:r>
              <a:rPr lang="en-US" sz="2000" dirty="0" err="1">
                <a:latin typeface="Courier New" panose="02070309020205020404" pitchFamily="49" charset="0"/>
                <a:cs typeface="Courier New" panose="02070309020205020404" pitchFamily="49" charset="0"/>
              </a:rPr>
              <a:t>Rolle.out</a:t>
            </a:r>
            <a:endParaRPr lang="en-US" sz="2000" dirty="0">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12185D3F-12F1-451D-9A1C-1CFCAFE533C7}"/>
              </a:ext>
            </a:extLst>
          </p:cNvPr>
          <p:cNvSpPr txBox="1"/>
          <p:nvPr/>
        </p:nvSpPr>
        <p:spPr>
          <a:xfrm>
            <a:off x="4572000" y="2758154"/>
            <a:ext cx="4447641" cy="707886"/>
          </a:xfrm>
          <a:prstGeom prst="rect">
            <a:avLst/>
          </a:prstGeom>
          <a:noFill/>
          <a:ln>
            <a:solidFill>
              <a:schemeClr val="tx1"/>
            </a:solidFill>
          </a:ln>
        </p:spPr>
        <p:txBody>
          <a:bodyPr wrap="square" rtlCol="0">
            <a:spAutoFit/>
          </a:bodyPr>
          <a:lstStyle/>
          <a:p>
            <a:r>
              <a:rPr lang="en-US" sz="2000" i="1" dirty="0" err="1">
                <a:solidFill>
                  <a:srgbClr val="FF0000"/>
                </a:solidFill>
              </a:rPr>
              <a:t>time_series_print</a:t>
            </a:r>
            <a:r>
              <a:rPr lang="en-US" sz="2000" i="1" dirty="0">
                <a:solidFill>
                  <a:srgbClr val="FF0000"/>
                </a:solidFill>
              </a:rPr>
              <a:t> </a:t>
            </a:r>
            <a:r>
              <a:rPr lang="en-US" sz="2000" dirty="0"/>
              <a:t>writes species specified in file </a:t>
            </a:r>
            <a:r>
              <a:rPr lang="en-US" sz="2000" dirty="0" err="1">
                <a:latin typeface="Courier New" panose="02070309020205020404" pitchFamily="49" charset="0"/>
                <a:cs typeface="Courier New" panose="02070309020205020404" pitchFamily="49" charset="0"/>
              </a:rPr>
              <a:t>Rolle.out</a:t>
            </a:r>
            <a:endParaRPr lang="en-US" sz="2000" dirty="0">
              <a:latin typeface="Courier New" panose="02070309020205020404" pitchFamily="49" charset="0"/>
              <a:cs typeface="Courier New" panose="02070309020205020404" pitchFamily="49" charset="0"/>
            </a:endParaRPr>
          </a:p>
        </p:txBody>
      </p:sp>
      <p:sp>
        <p:nvSpPr>
          <p:cNvPr id="3" name="TextBox 2">
            <a:extLst>
              <a:ext uri="{FF2B5EF4-FFF2-40B4-BE49-F238E27FC236}">
                <a16:creationId xmlns:a16="http://schemas.microsoft.com/office/drawing/2014/main" id="{10B417C1-8C52-4558-9A48-34FC4A5721DD}"/>
              </a:ext>
            </a:extLst>
          </p:cNvPr>
          <p:cNvSpPr txBox="1"/>
          <p:nvPr/>
        </p:nvSpPr>
        <p:spPr>
          <a:xfrm>
            <a:off x="457199" y="3557938"/>
            <a:ext cx="8562440" cy="3139321"/>
          </a:xfrm>
          <a:prstGeom prst="rect">
            <a:avLst/>
          </a:prstGeom>
          <a:noFill/>
          <a:ln>
            <a:solidFill>
              <a:schemeClr val="tx1"/>
            </a:solidFill>
          </a:ln>
        </p:spPr>
        <p:txBody>
          <a:bodyPr wrap="square" rtlCol="0">
            <a:spAutoFit/>
          </a:bodyPr>
          <a:lstStyle/>
          <a:p>
            <a:r>
              <a:rPr lang="en-US" dirty="0"/>
              <a:t>Spatial profile files include:</a:t>
            </a:r>
          </a:p>
          <a:p>
            <a:pPr marL="800100" lvl="1" indent="-342900">
              <a:buFont typeface="+mj-lt"/>
              <a:buAutoNum type="arabicPeriod"/>
            </a:pPr>
            <a:r>
              <a:rPr lang="en-US" dirty="0" err="1"/>
              <a:t>totcon</a:t>
            </a:r>
            <a:r>
              <a:rPr lang="en-US" dirty="0"/>
              <a:t>#.</a:t>
            </a:r>
            <a:r>
              <a:rPr lang="en-US" dirty="0" err="1"/>
              <a:t>tec</a:t>
            </a:r>
            <a:r>
              <a:rPr lang="en-US" dirty="0"/>
              <a:t>		total concentrations in solution</a:t>
            </a:r>
          </a:p>
          <a:p>
            <a:pPr marL="800100" lvl="1" indent="-342900">
              <a:buFont typeface="+mj-lt"/>
              <a:buAutoNum type="arabicPeriod"/>
            </a:pPr>
            <a:r>
              <a:rPr lang="en-US" dirty="0"/>
              <a:t>pH#.</a:t>
            </a:r>
            <a:r>
              <a:rPr lang="en-US" dirty="0" err="1"/>
              <a:t>tec</a:t>
            </a:r>
            <a:r>
              <a:rPr lang="en-US" dirty="0"/>
              <a:t>			solution pH</a:t>
            </a:r>
          </a:p>
          <a:p>
            <a:pPr marL="800100" lvl="1" indent="-342900">
              <a:buFont typeface="+mj-lt"/>
              <a:buAutoNum type="arabicPeriod"/>
            </a:pPr>
            <a:r>
              <a:rPr lang="en-US" dirty="0"/>
              <a:t>conc#.</a:t>
            </a:r>
            <a:r>
              <a:rPr lang="en-US" dirty="0" err="1"/>
              <a:t>tec</a:t>
            </a:r>
            <a:r>
              <a:rPr lang="en-US" dirty="0"/>
              <a:t>			log concentrations of individual species</a:t>
            </a:r>
          </a:p>
          <a:p>
            <a:pPr marL="800100" lvl="1" indent="-342900">
              <a:buFont typeface="+mj-lt"/>
              <a:buAutoNum type="arabicPeriod"/>
            </a:pPr>
            <a:r>
              <a:rPr lang="en-US" dirty="0"/>
              <a:t>rate#.</a:t>
            </a:r>
            <a:r>
              <a:rPr lang="en-US" dirty="0" err="1"/>
              <a:t>tec</a:t>
            </a:r>
            <a:r>
              <a:rPr lang="en-US" dirty="0"/>
              <a:t>			mineral reaction rates (mol/L(bulk)/s)</a:t>
            </a:r>
          </a:p>
          <a:p>
            <a:pPr marL="800100" lvl="1" indent="-342900">
              <a:buFont typeface="+mj-lt"/>
              <a:buAutoNum type="arabicPeriod"/>
            </a:pPr>
            <a:r>
              <a:rPr lang="en-US" dirty="0"/>
              <a:t>aq_rate#.</a:t>
            </a:r>
            <a:r>
              <a:rPr lang="en-US" dirty="0" err="1"/>
              <a:t>tec</a:t>
            </a:r>
            <a:r>
              <a:rPr lang="en-US" dirty="0"/>
              <a:t>		aqueous reaction rates (mol/L/s)</a:t>
            </a:r>
          </a:p>
          <a:p>
            <a:pPr marL="800100" lvl="1" indent="-342900">
              <a:buFont typeface="+mj-lt"/>
              <a:buAutoNum type="arabicPeriod"/>
            </a:pPr>
            <a:r>
              <a:rPr lang="en-US" dirty="0"/>
              <a:t>volume#.</a:t>
            </a:r>
            <a:r>
              <a:rPr lang="en-US" dirty="0" err="1"/>
              <a:t>tec</a:t>
            </a:r>
            <a:r>
              <a:rPr lang="en-US" dirty="0"/>
              <a:t>		mineral volume fraction (dimensionless)</a:t>
            </a:r>
          </a:p>
          <a:p>
            <a:pPr marL="800100" lvl="1" indent="-342900">
              <a:buFont typeface="+mj-lt"/>
              <a:buAutoNum type="arabicPeriod"/>
            </a:pPr>
            <a:r>
              <a:rPr lang="en-US" dirty="0"/>
              <a:t>porosity#.</a:t>
            </a:r>
            <a:r>
              <a:rPr lang="en-US" dirty="0" err="1"/>
              <a:t>tec</a:t>
            </a:r>
            <a:r>
              <a:rPr lang="en-US" dirty="0"/>
              <a:t>		(dimensionless)</a:t>
            </a:r>
          </a:p>
          <a:p>
            <a:pPr marL="800100" lvl="1" indent="-342900">
              <a:buFont typeface="+mj-lt"/>
              <a:buAutoNum type="arabicPeriod"/>
            </a:pPr>
            <a:r>
              <a:rPr lang="en-US" dirty="0"/>
              <a:t>velocity#.</a:t>
            </a:r>
            <a:r>
              <a:rPr lang="en-US" dirty="0" err="1"/>
              <a:t>tec</a:t>
            </a:r>
            <a:r>
              <a:rPr lang="en-US" dirty="0"/>
              <a:t>		Darcy flux (m</a:t>
            </a:r>
            <a:r>
              <a:rPr lang="en-US" baseline="30000" dirty="0"/>
              <a:t>3</a:t>
            </a:r>
            <a:r>
              <a:rPr lang="en-US" dirty="0"/>
              <a:t>/m</a:t>
            </a:r>
            <a:r>
              <a:rPr lang="en-US" baseline="30000" dirty="0"/>
              <a:t>2</a:t>
            </a:r>
            <a:r>
              <a:rPr lang="en-US" dirty="0"/>
              <a:t>/</a:t>
            </a:r>
            <a:r>
              <a:rPr lang="en-US" dirty="0" err="1"/>
              <a:t>yr</a:t>
            </a:r>
            <a:r>
              <a:rPr lang="en-US" dirty="0"/>
              <a:t>)</a:t>
            </a:r>
          </a:p>
          <a:p>
            <a:pPr marL="800100" lvl="1" indent="-342900">
              <a:buFont typeface="+mj-lt"/>
              <a:buAutoNum type="arabicPeriod"/>
            </a:pPr>
            <a:r>
              <a:rPr lang="en-US" dirty="0"/>
              <a:t>toperatio_</a:t>
            </a:r>
            <a:r>
              <a:rPr lang="en-US" dirty="0" err="1"/>
              <a:t>aq</a:t>
            </a:r>
            <a:r>
              <a:rPr lang="en-US" dirty="0"/>
              <a:t>#.out	per mil</a:t>
            </a:r>
          </a:p>
          <a:p>
            <a:pPr marL="800100" lvl="1" indent="-342900">
              <a:buFont typeface="+mj-lt"/>
              <a:buAutoNum type="arabicPeriod"/>
            </a:pPr>
            <a:r>
              <a:rPr lang="en-US" dirty="0" err="1"/>
              <a:t>toperatio_min#.out</a:t>
            </a:r>
            <a:r>
              <a:rPr lang="en-US" dirty="0"/>
              <a:t>	per mil</a:t>
            </a:r>
          </a:p>
        </p:txBody>
      </p:sp>
    </p:spTree>
    <p:extLst>
      <p:ext uri="{BB962C8B-B14F-4D97-AF65-F5344CB8AC3E}">
        <p14:creationId xmlns:p14="http://schemas.microsoft.com/office/powerpoint/2010/main" val="41998631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FC9E3B-3E3A-4918-8811-F0AF10B46F12}"/>
              </a:ext>
            </a:extLst>
          </p:cNvPr>
          <p:cNvSpPr txBox="1"/>
          <p:nvPr/>
        </p:nvSpPr>
        <p:spPr>
          <a:xfrm>
            <a:off x="3157466" y="3081296"/>
            <a:ext cx="2947152" cy="769441"/>
          </a:xfrm>
          <a:prstGeom prst="rect">
            <a:avLst/>
          </a:prstGeom>
          <a:noFill/>
        </p:spPr>
        <p:txBody>
          <a:bodyPr wrap="none" rtlCol="0">
            <a:spAutoFit/>
          </a:bodyPr>
          <a:lstStyle/>
          <a:p>
            <a:pPr algn="ctr"/>
            <a:r>
              <a:rPr lang="en-US" sz="4400" b="1" dirty="0">
                <a:solidFill>
                  <a:srgbClr val="0070C0"/>
                </a:solidFill>
              </a:rPr>
              <a:t>SPECIATION</a:t>
            </a:r>
          </a:p>
        </p:txBody>
      </p:sp>
    </p:spTree>
    <p:extLst>
      <p:ext uri="{BB962C8B-B14F-4D97-AF65-F5344CB8AC3E}">
        <p14:creationId xmlns:p14="http://schemas.microsoft.com/office/powerpoint/2010/main" val="6444723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30827"/>
          </a:xfrm>
        </p:spPr>
        <p:txBody>
          <a:bodyPr>
            <a:normAutofit/>
          </a:bodyPr>
          <a:lstStyle/>
          <a:p>
            <a:pPr algn="l"/>
            <a:r>
              <a:rPr lang="en-US" sz="4000" b="1" dirty="0"/>
              <a:t>Exercise 1: Carbonate Speciation</a:t>
            </a:r>
          </a:p>
        </p:txBody>
      </p:sp>
      <p:sp>
        <p:nvSpPr>
          <p:cNvPr id="4" name="Can 3"/>
          <p:cNvSpPr/>
          <p:nvPr/>
        </p:nvSpPr>
        <p:spPr>
          <a:xfrm>
            <a:off x="429869" y="2778259"/>
            <a:ext cx="1997459" cy="2963476"/>
          </a:xfrm>
          <a:prstGeom prst="can">
            <a:avLst/>
          </a:prstGeom>
          <a:solidFill>
            <a:schemeClr val="accent5">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a:cxnSpLocks/>
          </p:cNvCxnSpPr>
          <p:nvPr/>
        </p:nvCxnSpPr>
        <p:spPr>
          <a:xfrm>
            <a:off x="1421984" y="2674044"/>
            <a:ext cx="0" cy="2564963"/>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sp>
        <p:nvSpPr>
          <p:cNvPr id="8" name="Isosceles Triangle 7"/>
          <p:cNvSpPr/>
          <p:nvPr/>
        </p:nvSpPr>
        <p:spPr>
          <a:xfrm rot="16200000">
            <a:off x="1481537" y="5027329"/>
            <a:ext cx="304249" cy="423354"/>
          </a:xfrm>
          <a:prstGeom prst="triangl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Isosceles Triangle 8"/>
          <p:cNvSpPr/>
          <p:nvPr/>
        </p:nvSpPr>
        <p:spPr>
          <a:xfrm rot="5400000" flipH="1">
            <a:off x="1044954" y="5027328"/>
            <a:ext cx="304249" cy="423354"/>
          </a:xfrm>
          <a:prstGeom prst="triangl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172793" y="2356820"/>
            <a:ext cx="2579501" cy="369332"/>
          </a:xfrm>
          <a:prstGeom prst="rect">
            <a:avLst/>
          </a:prstGeom>
          <a:noFill/>
        </p:spPr>
        <p:txBody>
          <a:bodyPr wrap="square" rtlCol="0">
            <a:spAutoFit/>
          </a:bodyPr>
          <a:lstStyle/>
          <a:p>
            <a:pPr algn="ctr"/>
            <a:r>
              <a:rPr lang="en-US" dirty="0"/>
              <a:t>Condition: </a:t>
            </a:r>
            <a:r>
              <a:rPr lang="en-US" dirty="0" err="1"/>
              <a:t>speciate</a:t>
            </a:r>
            <a:r>
              <a:rPr lang="en-US" dirty="0"/>
              <a:t> 1</a:t>
            </a:r>
          </a:p>
        </p:txBody>
      </p:sp>
      <p:sp>
        <p:nvSpPr>
          <p:cNvPr id="11" name="Can 10"/>
          <p:cNvSpPr/>
          <p:nvPr/>
        </p:nvSpPr>
        <p:spPr>
          <a:xfrm>
            <a:off x="3611526" y="2778259"/>
            <a:ext cx="1997459" cy="2963476"/>
          </a:xfrm>
          <a:prstGeom prst="can">
            <a:avLst/>
          </a:prstGeom>
          <a:solidFill>
            <a:schemeClr val="accent5">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a:cxnSpLocks/>
            <a:stCxn id="11" idx="1"/>
          </p:cNvCxnSpPr>
          <p:nvPr/>
        </p:nvCxnSpPr>
        <p:spPr>
          <a:xfrm flipH="1">
            <a:off x="4603640" y="2778259"/>
            <a:ext cx="6616" cy="2460749"/>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sp>
        <p:nvSpPr>
          <p:cNvPr id="13" name="Isosceles Triangle 12"/>
          <p:cNvSpPr/>
          <p:nvPr/>
        </p:nvSpPr>
        <p:spPr>
          <a:xfrm rot="16200000">
            <a:off x="4663193" y="5027330"/>
            <a:ext cx="304249" cy="423354"/>
          </a:xfrm>
          <a:prstGeom prst="triangl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Isosceles Triangle 13"/>
          <p:cNvSpPr/>
          <p:nvPr/>
        </p:nvSpPr>
        <p:spPr>
          <a:xfrm rot="5400000" flipH="1">
            <a:off x="4226610" y="5027329"/>
            <a:ext cx="304249" cy="423354"/>
          </a:xfrm>
          <a:prstGeom prst="triangl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3349218" y="2356820"/>
            <a:ext cx="2579501" cy="369332"/>
          </a:xfrm>
          <a:prstGeom prst="rect">
            <a:avLst/>
          </a:prstGeom>
          <a:noFill/>
        </p:spPr>
        <p:txBody>
          <a:bodyPr wrap="square" rtlCol="0">
            <a:spAutoFit/>
          </a:bodyPr>
          <a:lstStyle/>
          <a:p>
            <a:pPr algn="ctr"/>
            <a:r>
              <a:rPr lang="en-US" dirty="0"/>
              <a:t>Condition: </a:t>
            </a:r>
            <a:r>
              <a:rPr lang="en-US" dirty="0" err="1"/>
              <a:t>speciate</a:t>
            </a:r>
            <a:r>
              <a:rPr lang="en-US" dirty="0"/>
              <a:t> 2</a:t>
            </a:r>
          </a:p>
        </p:txBody>
      </p:sp>
      <p:sp>
        <p:nvSpPr>
          <p:cNvPr id="16" name="Can 15"/>
          <p:cNvSpPr/>
          <p:nvPr/>
        </p:nvSpPr>
        <p:spPr>
          <a:xfrm>
            <a:off x="6689341" y="2778259"/>
            <a:ext cx="1997459" cy="2963476"/>
          </a:xfrm>
          <a:prstGeom prst="can">
            <a:avLst/>
          </a:prstGeom>
          <a:solidFill>
            <a:schemeClr val="accent5">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p:cNvCxnSpPr>
            <a:cxnSpLocks/>
            <a:stCxn id="16" idx="1"/>
          </p:cNvCxnSpPr>
          <p:nvPr/>
        </p:nvCxnSpPr>
        <p:spPr>
          <a:xfrm flipH="1">
            <a:off x="7681457" y="2778259"/>
            <a:ext cx="6614" cy="2460749"/>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sp>
        <p:nvSpPr>
          <p:cNvPr id="18" name="Isosceles Triangle 17"/>
          <p:cNvSpPr/>
          <p:nvPr/>
        </p:nvSpPr>
        <p:spPr>
          <a:xfrm rot="16200000">
            <a:off x="7741009" y="5027330"/>
            <a:ext cx="304249" cy="423354"/>
          </a:xfrm>
          <a:prstGeom prst="triangl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Isosceles Triangle 18"/>
          <p:cNvSpPr/>
          <p:nvPr/>
        </p:nvSpPr>
        <p:spPr>
          <a:xfrm rot="5400000" flipH="1">
            <a:off x="7304426" y="5027329"/>
            <a:ext cx="304249" cy="423354"/>
          </a:xfrm>
          <a:prstGeom prst="triangl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6391705" y="2356820"/>
            <a:ext cx="2579501" cy="369332"/>
          </a:xfrm>
          <a:prstGeom prst="rect">
            <a:avLst/>
          </a:prstGeom>
          <a:noFill/>
        </p:spPr>
        <p:txBody>
          <a:bodyPr wrap="square" rtlCol="0">
            <a:spAutoFit/>
          </a:bodyPr>
          <a:lstStyle/>
          <a:p>
            <a:pPr algn="ctr"/>
            <a:r>
              <a:rPr lang="en-US" dirty="0"/>
              <a:t>Condition: </a:t>
            </a:r>
            <a:r>
              <a:rPr lang="en-US" dirty="0" err="1"/>
              <a:t>speciate</a:t>
            </a:r>
            <a:r>
              <a:rPr lang="en-US" dirty="0"/>
              <a:t> 3</a:t>
            </a:r>
          </a:p>
        </p:txBody>
      </p:sp>
      <p:sp>
        <p:nvSpPr>
          <p:cNvPr id="21" name="TextBox 20"/>
          <p:cNvSpPr txBox="1"/>
          <p:nvPr/>
        </p:nvSpPr>
        <p:spPr>
          <a:xfrm>
            <a:off x="568813" y="3492669"/>
            <a:ext cx="1679983" cy="1200329"/>
          </a:xfrm>
          <a:prstGeom prst="rect">
            <a:avLst/>
          </a:prstGeom>
          <a:solidFill>
            <a:srgbClr val="DBEEF4"/>
          </a:solidFill>
        </p:spPr>
        <p:txBody>
          <a:bodyPr wrap="square" rtlCol="0">
            <a:spAutoFit/>
          </a:bodyPr>
          <a:lstStyle/>
          <a:p>
            <a:pPr algn="ctr"/>
            <a:r>
              <a:rPr lang="en-US" dirty="0">
                <a:solidFill>
                  <a:schemeClr val="accent2"/>
                </a:solidFill>
              </a:rPr>
              <a:t>Partial pressure CO</a:t>
            </a:r>
            <a:r>
              <a:rPr lang="en-US" baseline="-25000" dirty="0">
                <a:solidFill>
                  <a:schemeClr val="accent2"/>
                </a:solidFill>
              </a:rPr>
              <a:t>2</a:t>
            </a:r>
            <a:r>
              <a:rPr lang="en-US" dirty="0">
                <a:solidFill>
                  <a:schemeClr val="accent2"/>
                </a:solidFill>
              </a:rPr>
              <a:t> fixed</a:t>
            </a:r>
            <a:endParaRPr lang="en-US" baseline="-25000" dirty="0">
              <a:solidFill>
                <a:schemeClr val="accent2"/>
              </a:solidFill>
            </a:endParaRPr>
          </a:p>
          <a:p>
            <a:pPr algn="ctr"/>
            <a:r>
              <a:rPr lang="en-US" dirty="0">
                <a:solidFill>
                  <a:schemeClr val="accent3">
                    <a:lumMod val="50000"/>
                  </a:schemeClr>
                </a:solidFill>
              </a:rPr>
              <a:t>Calculate pH for charge balance</a:t>
            </a:r>
          </a:p>
        </p:txBody>
      </p:sp>
      <p:sp>
        <p:nvSpPr>
          <p:cNvPr id="22" name="TextBox 21"/>
          <p:cNvSpPr txBox="1"/>
          <p:nvPr/>
        </p:nvSpPr>
        <p:spPr>
          <a:xfrm>
            <a:off x="3763649" y="3414117"/>
            <a:ext cx="1679983" cy="1477328"/>
          </a:xfrm>
          <a:prstGeom prst="rect">
            <a:avLst/>
          </a:prstGeom>
          <a:solidFill>
            <a:srgbClr val="DBEEF4"/>
          </a:solidFill>
        </p:spPr>
        <p:txBody>
          <a:bodyPr wrap="square" rtlCol="0">
            <a:spAutoFit/>
          </a:bodyPr>
          <a:lstStyle/>
          <a:p>
            <a:pPr algn="ctr"/>
            <a:r>
              <a:rPr lang="en-US" dirty="0">
                <a:solidFill>
                  <a:schemeClr val="accent2"/>
                </a:solidFill>
              </a:rPr>
              <a:t>Partial pressure CO</a:t>
            </a:r>
            <a:r>
              <a:rPr lang="en-US" baseline="-25000" dirty="0">
                <a:solidFill>
                  <a:schemeClr val="accent2"/>
                </a:solidFill>
              </a:rPr>
              <a:t>2</a:t>
            </a:r>
            <a:r>
              <a:rPr lang="en-US" dirty="0">
                <a:solidFill>
                  <a:schemeClr val="accent2"/>
                </a:solidFill>
              </a:rPr>
              <a:t> fixed</a:t>
            </a:r>
            <a:endParaRPr lang="en-US" baseline="-25000" dirty="0">
              <a:solidFill>
                <a:schemeClr val="accent2"/>
              </a:solidFill>
            </a:endParaRPr>
          </a:p>
          <a:p>
            <a:pPr algn="ctr"/>
            <a:r>
              <a:rPr lang="en-US" dirty="0">
                <a:solidFill>
                  <a:schemeClr val="accent3">
                    <a:lumMod val="50000"/>
                  </a:schemeClr>
                </a:solidFill>
              </a:rPr>
              <a:t>Calculate pH for equilibrium with calcite</a:t>
            </a:r>
          </a:p>
        </p:txBody>
      </p:sp>
      <p:sp>
        <p:nvSpPr>
          <p:cNvPr id="28" name="TextBox 27"/>
          <p:cNvSpPr txBox="1"/>
          <p:nvPr/>
        </p:nvSpPr>
        <p:spPr>
          <a:xfrm>
            <a:off x="6768710" y="3414117"/>
            <a:ext cx="1858562" cy="1477328"/>
          </a:xfrm>
          <a:prstGeom prst="rect">
            <a:avLst/>
          </a:prstGeom>
          <a:solidFill>
            <a:srgbClr val="DBEEF4"/>
          </a:solidFill>
        </p:spPr>
        <p:txBody>
          <a:bodyPr wrap="square" rtlCol="0">
            <a:spAutoFit/>
          </a:bodyPr>
          <a:lstStyle/>
          <a:p>
            <a:pPr algn="ctr"/>
            <a:r>
              <a:rPr lang="en-US" dirty="0">
                <a:solidFill>
                  <a:schemeClr val="accent2"/>
                </a:solidFill>
              </a:rPr>
              <a:t>Partial pressure CO</a:t>
            </a:r>
            <a:r>
              <a:rPr lang="en-US" baseline="-25000" dirty="0">
                <a:solidFill>
                  <a:schemeClr val="accent2"/>
                </a:solidFill>
              </a:rPr>
              <a:t>2</a:t>
            </a:r>
            <a:r>
              <a:rPr lang="en-US" dirty="0">
                <a:solidFill>
                  <a:schemeClr val="accent2"/>
                </a:solidFill>
              </a:rPr>
              <a:t> fixed</a:t>
            </a:r>
            <a:endParaRPr lang="en-US" baseline="-25000" dirty="0">
              <a:solidFill>
                <a:schemeClr val="accent2"/>
              </a:solidFill>
            </a:endParaRPr>
          </a:p>
          <a:p>
            <a:pPr algn="ctr"/>
            <a:r>
              <a:rPr lang="en-US" dirty="0">
                <a:solidFill>
                  <a:schemeClr val="accent3">
                    <a:lumMod val="50000"/>
                  </a:schemeClr>
                </a:solidFill>
              </a:rPr>
              <a:t>Calculate pH for alkalinity equivalence point</a:t>
            </a:r>
          </a:p>
        </p:txBody>
      </p:sp>
    </p:spTree>
    <p:extLst>
      <p:ext uri="{BB962C8B-B14F-4D97-AF65-F5344CB8AC3E}">
        <p14:creationId xmlns:p14="http://schemas.microsoft.com/office/powerpoint/2010/main" val="499921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ppt_x"/>
                                          </p:val>
                                        </p:tav>
                                        <p:tav tm="100000">
                                          <p:val>
                                            <p:strVal val="#ppt_x"/>
                                          </p:val>
                                        </p:tav>
                                      </p:tavLst>
                                    </p:anim>
                                    <p:anim calcmode="lin" valueType="num">
                                      <p:cBhvr additive="base">
                                        <p:cTn id="42" dur="500" fill="hold"/>
                                        <p:tgtEl>
                                          <p:spTgt spid="13"/>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additive="base">
                                        <p:cTn id="45" dur="500" fill="hold"/>
                                        <p:tgtEl>
                                          <p:spTgt spid="14"/>
                                        </p:tgtEl>
                                        <p:attrNameLst>
                                          <p:attrName>ppt_x</p:attrName>
                                        </p:attrNameLst>
                                      </p:cBhvr>
                                      <p:tavLst>
                                        <p:tav tm="0">
                                          <p:val>
                                            <p:strVal val="#ppt_x"/>
                                          </p:val>
                                        </p:tav>
                                        <p:tav tm="100000">
                                          <p:val>
                                            <p:strVal val="#ppt_x"/>
                                          </p:val>
                                        </p:tav>
                                      </p:tavLst>
                                    </p:anim>
                                    <p:anim calcmode="lin" valueType="num">
                                      <p:cBhvr additive="base">
                                        <p:cTn id="46" dur="500" fill="hold"/>
                                        <p:tgtEl>
                                          <p:spTgt spid="14"/>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 calcmode="lin" valueType="num">
                                      <p:cBhvr additive="base">
                                        <p:cTn id="53" dur="500" fill="hold"/>
                                        <p:tgtEl>
                                          <p:spTgt spid="22"/>
                                        </p:tgtEl>
                                        <p:attrNameLst>
                                          <p:attrName>ppt_x</p:attrName>
                                        </p:attrNameLst>
                                      </p:cBhvr>
                                      <p:tavLst>
                                        <p:tav tm="0">
                                          <p:val>
                                            <p:strVal val="#ppt_x"/>
                                          </p:val>
                                        </p:tav>
                                        <p:tav tm="100000">
                                          <p:val>
                                            <p:strVal val="#ppt_x"/>
                                          </p:val>
                                        </p:tav>
                                      </p:tavLst>
                                    </p:anim>
                                    <p:anim calcmode="lin" valueType="num">
                                      <p:cBhvr additive="base">
                                        <p:cTn id="5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500" fill="hold"/>
                                        <p:tgtEl>
                                          <p:spTgt spid="16"/>
                                        </p:tgtEl>
                                        <p:attrNameLst>
                                          <p:attrName>ppt_x</p:attrName>
                                        </p:attrNameLst>
                                      </p:cBhvr>
                                      <p:tavLst>
                                        <p:tav tm="0">
                                          <p:val>
                                            <p:strVal val="#ppt_x"/>
                                          </p:val>
                                        </p:tav>
                                        <p:tav tm="100000">
                                          <p:val>
                                            <p:strVal val="#ppt_x"/>
                                          </p:val>
                                        </p:tav>
                                      </p:tavLst>
                                    </p:anim>
                                    <p:anim calcmode="lin" valueType="num">
                                      <p:cBhvr additive="base">
                                        <p:cTn id="60" dur="500" fill="hold"/>
                                        <p:tgtEl>
                                          <p:spTgt spid="16"/>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7"/>
                                        </p:tgtEl>
                                        <p:attrNameLst>
                                          <p:attrName>style.visibility</p:attrName>
                                        </p:attrNameLst>
                                      </p:cBhvr>
                                      <p:to>
                                        <p:strVal val="visible"/>
                                      </p:to>
                                    </p:set>
                                    <p:anim calcmode="lin" valueType="num">
                                      <p:cBhvr additive="base">
                                        <p:cTn id="63" dur="500" fill="hold"/>
                                        <p:tgtEl>
                                          <p:spTgt spid="17"/>
                                        </p:tgtEl>
                                        <p:attrNameLst>
                                          <p:attrName>ppt_x</p:attrName>
                                        </p:attrNameLst>
                                      </p:cBhvr>
                                      <p:tavLst>
                                        <p:tav tm="0">
                                          <p:val>
                                            <p:strVal val="#ppt_x"/>
                                          </p:val>
                                        </p:tav>
                                        <p:tav tm="100000">
                                          <p:val>
                                            <p:strVal val="#ppt_x"/>
                                          </p:val>
                                        </p:tav>
                                      </p:tavLst>
                                    </p:anim>
                                    <p:anim calcmode="lin" valueType="num">
                                      <p:cBhvr additive="base">
                                        <p:cTn id="64" dur="500" fill="hold"/>
                                        <p:tgtEl>
                                          <p:spTgt spid="17"/>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additive="base">
                                        <p:cTn id="67" dur="500" fill="hold"/>
                                        <p:tgtEl>
                                          <p:spTgt spid="18"/>
                                        </p:tgtEl>
                                        <p:attrNameLst>
                                          <p:attrName>ppt_x</p:attrName>
                                        </p:attrNameLst>
                                      </p:cBhvr>
                                      <p:tavLst>
                                        <p:tav tm="0">
                                          <p:val>
                                            <p:strVal val="#ppt_x"/>
                                          </p:val>
                                        </p:tav>
                                        <p:tav tm="100000">
                                          <p:val>
                                            <p:strVal val="#ppt_x"/>
                                          </p:val>
                                        </p:tav>
                                      </p:tavLst>
                                    </p:anim>
                                    <p:anim calcmode="lin" valueType="num">
                                      <p:cBhvr additive="base">
                                        <p:cTn id="68" dur="500" fill="hold"/>
                                        <p:tgtEl>
                                          <p:spTgt spid="18"/>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 calcmode="lin" valueType="num">
                                      <p:cBhvr additive="base">
                                        <p:cTn id="71" dur="500" fill="hold"/>
                                        <p:tgtEl>
                                          <p:spTgt spid="19"/>
                                        </p:tgtEl>
                                        <p:attrNameLst>
                                          <p:attrName>ppt_x</p:attrName>
                                        </p:attrNameLst>
                                      </p:cBhvr>
                                      <p:tavLst>
                                        <p:tav tm="0">
                                          <p:val>
                                            <p:strVal val="#ppt_x"/>
                                          </p:val>
                                        </p:tav>
                                        <p:tav tm="100000">
                                          <p:val>
                                            <p:strVal val="#ppt_x"/>
                                          </p:val>
                                        </p:tav>
                                      </p:tavLst>
                                    </p:anim>
                                    <p:anim calcmode="lin" valueType="num">
                                      <p:cBhvr additive="base">
                                        <p:cTn id="72" dur="500" fill="hold"/>
                                        <p:tgtEl>
                                          <p:spTgt spid="19"/>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 calcmode="lin" valueType="num">
                                      <p:cBhvr additive="base">
                                        <p:cTn id="75" dur="500" fill="hold"/>
                                        <p:tgtEl>
                                          <p:spTgt spid="20"/>
                                        </p:tgtEl>
                                        <p:attrNameLst>
                                          <p:attrName>ppt_x</p:attrName>
                                        </p:attrNameLst>
                                      </p:cBhvr>
                                      <p:tavLst>
                                        <p:tav tm="0">
                                          <p:val>
                                            <p:strVal val="#ppt_x"/>
                                          </p:val>
                                        </p:tav>
                                        <p:tav tm="100000">
                                          <p:val>
                                            <p:strVal val="#ppt_x"/>
                                          </p:val>
                                        </p:tav>
                                      </p:tavLst>
                                    </p:anim>
                                    <p:anim calcmode="lin" valueType="num">
                                      <p:cBhvr additive="base">
                                        <p:cTn id="76" dur="500" fill="hold"/>
                                        <p:tgtEl>
                                          <p:spTgt spid="20"/>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 calcmode="lin" valueType="num">
                                      <p:cBhvr additive="base">
                                        <p:cTn id="79" dur="500" fill="hold"/>
                                        <p:tgtEl>
                                          <p:spTgt spid="28"/>
                                        </p:tgtEl>
                                        <p:attrNameLst>
                                          <p:attrName>ppt_x</p:attrName>
                                        </p:attrNameLst>
                                      </p:cBhvr>
                                      <p:tavLst>
                                        <p:tav tm="0">
                                          <p:val>
                                            <p:strVal val="#ppt_x"/>
                                          </p:val>
                                        </p:tav>
                                        <p:tav tm="100000">
                                          <p:val>
                                            <p:strVal val="#ppt_x"/>
                                          </p:val>
                                        </p:tav>
                                      </p:tavLst>
                                    </p:anim>
                                    <p:anim calcmode="lin" valueType="num">
                                      <p:cBhvr additive="base">
                                        <p:cTn id="8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p:bldP spid="11" grpId="0" animBg="1"/>
      <p:bldP spid="13" grpId="0" animBg="1"/>
      <p:bldP spid="14" grpId="0" animBg="1"/>
      <p:bldP spid="15" grpId="0"/>
      <p:bldP spid="16" grpId="0" animBg="1"/>
      <p:bldP spid="18" grpId="0" animBg="1"/>
      <p:bldP spid="19" grpId="0" animBg="1"/>
      <p:bldP spid="20" grpId="0"/>
      <p:bldP spid="21" grpId="0" animBg="1"/>
      <p:bldP spid="22" grpId="0" animBg="1"/>
      <p:bldP spid="2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D6701F-BFA2-4091-AAD4-F7B835F607EF}"/>
              </a:ext>
            </a:extLst>
          </p:cNvPr>
          <p:cNvSpPr txBox="1"/>
          <p:nvPr/>
        </p:nvSpPr>
        <p:spPr>
          <a:xfrm>
            <a:off x="3231494" y="28280"/>
            <a:ext cx="3227294" cy="707886"/>
          </a:xfrm>
          <a:prstGeom prst="rect">
            <a:avLst/>
          </a:prstGeom>
          <a:noFill/>
        </p:spPr>
        <p:txBody>
          <a:bodyPr wrap="square" rtlCol="0">
            <a:spAutoFit/>
          </a:bodyPr>
          <a:lstStyle/>
          <a:p>
            <a:pPr algn="ctr"/>
            <a:r>
              <a:rPr lang="en-US" sz="4000" b="1" dirty="0"/>
              <a:t>Input Blocks</a:t>
            </a:r>
          </a:p>
        </p:txBody>
      </p:sp>
      <p:sp>
        <p:nvSpPr>
          <p:cNvPr id="3" name="Rectangle 2">
            <a:extLst>
              <a:ext uri="{FF2B5EF4-FFF2-40B4-BE49-F238E27FC236}">
                <a16:creationId xmlns:a16="http://schemas.microsoft.com/office/drawing/2014/main" id="{2D384F55-BC46-4805-81F6-88EF8269BACD}"/>
              </a:ext>
            </a:extLst>
          </p:cNvPr>
          <p:cNvSpPr/>
          <p:nvPr/>
        </p:nvSpPr>
        <p:spPr>
          <a:xfrm>
            <a:off x="244835" y="914814"/>
            <a:ext cx="3647433" cy="2031325"/>
          </a:xfrm>
          <a:prstGeom prst="rect">
            <a:avLst/>
          </a:prstGeom>
          <a:ln>
            <a:solidFill>
              <a:schemeClr val="tx1"/>
            </a:solidFill>
          </a:ln>
        </p:spPr>
        <p:txBody>
          <a:bodyPr wrap="square">
            <a:spAutoFit/>
          </a:bodyPr>
          <a:lstStyle/>
          <a:p>
            <a:r>
              <a:rPr lang="en-US" dirty="0"/>
              <a:t>RUNTIME</a:t>
            </a:r>
          </a:p>
          <a:p>
            <a:r>
              <a:rPr lang="en-US" dirty="0" err="1"/>
              <a:t>speciate_only</a:t>
            </a:r>
            <a:r>
              <a:rPr lang="en-US" dirty="0"/>
              <a:t>       true</a:t>
            </a:r>
          </a:p>
          <a:p>
            <a:r>
              <a:rPr lang="en-US" dirty="0" err="1"/>
              <a:t>database_sweep</a:t>
            </a:r>
            <a:r>
              <a:rPr lang="en-US" dirty="0"/>
              <a:t>  false</a:t>
            </a:r>
          </a:p>
          <a:p>
            <a:r>
              <a:rPr lang="en-US" dirty="0"/>
              <a:t>database                datacom_13C.dbs</a:t>
            </a:r>
          </a:p>
          <a:p>
            <a:r>
              <a:rPr lang="en-US" dirty="0"/>
              <a:t>graphics                 </a:t>
            </a:r>
            <a:r>
              <a:rPr lang="en-US" dirty="0" err="1"/>
              <a:t>tecplot</a:t>
            </a:r>
            <a:endParaRPr lang="en-US" dirty="0"/>
          </a:p>
          <a:p>
            <a:r>
              <a:rPr lang="en-US" dirty="0" err="1"/>
              <a:t>density_module</a:t>
            </a:r>
            <a:r>
              <a:rPr lang="en-US" dirty="0"/>
              <a:t>  temperature</a:t>
            </a:r>
          </a:p>
          <a:p>
            <a:r>
              <a:rPr lang="en-US" dirty="0"/>
              <a:t>END</a:t>
            </a:r>
          </a:p>
        </p:txBody>
      </p:sp>
      <p:sp>
        <p:nvSpPr>
          <p:cNvPr id="4" name="Rectangle 3">
            <a:extLst>
              <a:ext uri="{FF2B5EF4-FFF2-40B4-BE49-F238E27FC236}">
                <a16:creationId xmlns:a16="http://schemas.microsoft.com/office/drawing/2014/main" id="{CD9BF755-19B9-4A4E-BC69-E57F81BD7C12}"/>
              </a:ext>
            </a:extLst>
          </p:cNvPr>
          <p:cNvSpPr/>
          <p:nvPr/>
        </p:nvSpPr>
        <p:spPr>
          <a:xfrm>
            <a:off x="244835" y="3103998"/>
            <a:ext cx="3015983" cy="2308324"/>
          </a:xfrm>
          <a:prstGeom prst="rect">
            <a:avLst/>
          </a:prstGeom>
          <a:ln>
            <a:solidFill>
              <a:schemeClr val="tx1"/>
            </a:solidFill>
          </a:ln>
        </p:spPr>
        <p:txBody>
          <a:bodyPr wrap="square">
            <a:spAutoFit/>
          </a:bodyPr>
          <a:lstStyle/>
          <a:p>
            <a:r>
              <a:rPr lang="en-US"/>
              <a:t>PRIMARY_SPECIES</a:t>
            </a:r>
          </a:p>
          <a:p>
            <a:r>
              <a:rPr lang="en-US"/>
              <a:t>H+</a:t>
            </a:r>
          </a:p>
          <a:p>
            <a:r>
              <a:rPr lang="en-US"/>
              <a:t>CO2(aq)</a:t>
            </a:r>
          </a:p>
          <a:p>
            <a:r>
              <a:rPr lang="en-US"/>
              <a:t>13CO2(aq)</a:t>
            </a:r>
          </a:p>
          <a:p>
            <a:r>
              <a:rPr lang="en-US"/>
              <a:t>Ca++</a:t>
            </a:r>
          </a:p>
          <a:p>
            <a:r>
              <a:rPr lang="en-US"/>
              <a:t>Na+</a:t>
            </a:r>
          </a:p>
          <a:p>
            <a:r>
              <a:rPr lang="en-US"/>
              <a:t>Cl-</a:t>
            </a:r>
          </a:p>
          <a:p>
            <a:r>
              <a:rPr lang="en-US"/>
              <a:t>END</a:t>
            </a:r>
            <a:endParaRPr lang="en-US" dirty="0"/>
          </a:p>
        </p:txBody>
      </p:sp>
      <p:sp>
        <p:nvSpPr>
          <p:cNvPr id="5" name="Rectangle 4">
            <a:extLst>
              <a:ext uri="{FF2B5EF4-FFF2-40B4-BE49-F238E27FC236}">
                <a16:creationId xmlns:a16="http://schemas.microsoft.com/office/drawing/2014/main" id="{00DB7BC8-2553-4FA4-B208-22BD2C302F52}"/>
              </a:ext>
            </a:extLst>
          </p:cNvPr>
          <p:cNvSpPr/>
          <p:nvPr/>
        </p:nvSpPr>
        <p:spPr>
          <a:xfrm>
            <a:off x="6458788" y="774030"/>
            <a:ext cx="2426165" cy="5909310"/>
          </a:xfrm>
          <a:prstGeom prst="rect">
            <a:avLst/>
          </a:prstGeom>
          <a:ln>
            <a:solidFill>
              <a:schemeClr val="tx1"/>
            </a:solidFill>
          </a:ln>
        </p:spPr>
        <p:txBody>
          <a:bodyPr wrap="square">
            <a:spAutoFit/>
          </a:bodyPr>
          <a:lstStyle/>
          <a:p>
            <a:r>
              <a:rPr lang="en-US" dirty="0"/>
              <a:t>SECONDARY_SPECIES  </a:t>
            </a:r>
          </a:p>
          <a:p>
            <a:r>
              <a:rPr lang="en-US" dirty="0"/>
              <a:t>HCO3- </a:t>
            </a:r>
          </a:p>
          <a:p>
            <a:r>
              <a:rPr lang="en-US" dirty="0"/>
              <a:t>H13CO3-                                                                  </a:t>
            </a:r>
          </a:p>
          <a:p>
            <a:r>
              <a:rPr lang="en-US" dirty="0" err="1"/>
              <a:t>CaCl</a:t>
            </a:r>
            <a:r>
              <a:rPr lang="en-US" dirty="0"/>
              <a:t>+                                                                   </a:t>
            </a:r>
          </a:p>
          <a:p>
            <a:r>
              <a:rPr lang="en-US" dirty="0"/>
              <a:t>CaCl2(</a:t>
            </a:r>
            <a:r>
              <a:rPr lang="en-US" dirty="0" err="1"/>
              <a:t>aq</a:t>
            </a:r>
            <a:r>
              <a:rPr lang="en-US" dirty="0"/>
              <a:t>)                                                               </a:t>
            </a:r>
          </a:p>
          <a:p>
            <a:r>
              <a:rPr lang="en-US" dirty="0" err="1"/>
              <a:t>CaOH</a:t>
            </a:r>
            <a:r>
              <a:rPr lang="en-US" dirty="0"/>
              <a:t>+                                                                   </a:t>
            </a:r>
          </a:p>
          <a:p>
            <a:r>
              <a:rPr lang="en-US" dirty="0"/>
              <a:t>HCl(</a:t>
            </a:r>
            <a:r>
              <a:rPr lang="en-US" dirty="0" err="1"/>
              <a:t>aq</a:t>
            </a:r>
            <a:r>
              <a:rPr lang="en-US" dirty="0"/>
              <a:t>)                                                                 </a:t>
            </a:r>
          </a:p>
          <a:p>
            <a:r>
              <a:rPr lang="en-US" dirty="0"/>
              <a:t>NaCl(</a:t>
            </a:r>
            <a:r>
              <a:rPr lang="en-US" dirty="0" err="1"/>
              <a:t>aq</a:t>
            </a:r>
            <a:r>
              <a:rPr lang="en-US" dirty="0"/>
              <a:t>)                                                                </a:t>
            </a:r>
          </a:p>
          <a:p>
            <a:r>
              <a:rPr lang="en-US" dirty="0"/>
              <a:t>NaOH(</a:t>
            </a:r>
            <a:r>
              <a:rPr lang="en-US" dirty="0" err="1"/>
              <a:t>aq</a:t>
            </a:r>
            <a:r>
              <a:rPr lang="en-US" dirty="0"/>
              <a:t>)                                                                </a:t>
            </a:r>
          </a:p>
          <a:p>
            <a:r>
              <a:rPr lang="en-US" dirty="0"/>
              <a:t>OH-                                                                     </a:t>
            </a:r>
          </a:p>
          <a:p>
            <a:r>
              <a:rPr lang="en-US" dirty="0"/>
              <a:t>CO3—</a:t>
            </a:r>
          </a:p>
          <a:p>
            <a:r>
              <a:rPr lang="en-US" dirty="0"/>
              <a:t>13CO3--                                                                   </a:t>
            </a:r>
          </a:p>
          <a:p>
            <a:r>
              <a:rPr lang="en-US" dirty="0"/>
              <a:t>CaCO3(</a:t>
            </a:r>
            <a:r>
              <a:rPr lang="en-US" dirty="0" err="1"/>
              <a:t>aq</a:t>
            </a:r>
            <a:r>
              <a:rPr lang="en-US" dirty="0"/>
              <a:t>)</a:t>
            </a:r>
          </a:p>
          <a:p>
            <a:r>
              <a:rPr lang="en-US" dirty="0"/>
              <a:t>Ca13CO3(</a:t>
            </a:r>
            <a:r>
              <a:rPr lang="en-US" dirty="0" err="1"/>
              <a:t>aq</a:t>
            </a:r>
            <a:r>
              <a:rPr lang="en-US" dirty="0"/>
              <a:t>)                                                               </a:t>
            </a:r>
          </a:p>
          <a:p>
            <a:r>
              <a:rPr lang="en-US" dirty="0"/>
              <a:t>CaHCO3+  </a:t>
            </a:r>
          </a:p>
          <a:p>
            <a:r>
              <a:rPr lang="en-US" dirty="0"/>
              <a:t>CaH13CO3+                                                               </a:t>
            </a:r>
          </a:p>
          <a:p>
            <a:r>
              <a:rPr lang="en-US" dirty="0"/>
              <a:t>NaCO3- </a:t>
            </a:r>
          </a:p>
          <a:p>
            <a:r>
              <a:rPr lang="en-US" dirty="0"/>
              <a:t>Na13CO3-                                                                 </a:t>
            </a:r>
          </a:p>
          <a:p>
            <a:r>
              <a:rPr lang="en-US" dirty="0"/>
              <a:t>NaHCO3(</a:t>
            </a:r>
            <a:r>
              <a:rPr lang="en-US" dirty="0" err="1"/>
              <a:t>aq</a:t>
            </a:r>
            <a:r>
              <a:rPr lang="en-US" dirty="0"/>
              <a:t>) </a:t>
            </a:r>
          </a:p>
          <a:p>
            <a:r>
              <a:rPr lang="en-US" dirty="0"/>
              <a:t>NaH13CO3(</a:t>
            </a:r>
            <a:r>
              <a:rPr lang="en-US" dirty="0" err="1"/>
              <a:t>aq</a:t>
            </a:r>
            <a:r>
              <a:rPr lang="en-US" dirty="0"/>
              <a:t>)     </a:t>
            </a:r>
          </a:p>
          <a:p>
            <a:r>
              <a:rPr lang="en-US" dirty="0"/>
              <a:t>END</a:t>
            </a:r>
          </a:p>
        </p:txBody>
      </p:sp>
      <p:sp>
        <p:nvSpPr>
          <p:cNvPr id="6" name="Rectangle 5">
            <a:extLst>
              <a:ext uri="{FF2B5EF4-FFF2-40B4-BE49-F238E27FC236}">
                <a16:creationId xmlns:a16="http://schemas.microsoft.com/office/drawing/2014/main" id="{D0277C33-1F25-49EB-BD68-25279FB02E89}"/>
              </a:ext>
            </a:extLst>
          </p:cNvPr>
          <p:cNvSpPr/>
          <p:nvPr/>
        </p:nvSpPr>
        <p:spPr>
          <a:xfrm>
            <a:off x="259047" y="5570181"/>
            <a:ext cx="1671005" cy="1200329"/>
          </a:xfrm>
          <a:prstGeom prst="rect">
            <a:avLst/>
          </a:prstGeom>
          <a:ln>
            <a:solidFill>
              <a:schemeClr val="tx1"/>
            </a:solidFill>
          </a:ln>
        </p:spPr>
        <p:txBody>
          <a:bodyPr wrap="square">
            <a:spAutoFit/>
          </a:bodyPr>
          <a:lstStyle/>
          <a:p>
            <a:r>
              <a:rPr lang="en-US" dirty="0"/>
              <a:t>GASES</a:t>
            </a:r>
          </a:p>
          <a:p>
            <a:r>
              <a:rPr lang="en-US" dirty="0"/>
              <a:t>CO2(g)</a:t>
            </a:r>
          </a:p>
          <a:p>
            <a:r>
              <a:rPr lang="en-US" dirty="0"/>
              <a:t>13CO2(g)</a:t>
            </a:r>
          </a:p>
          <a:p>
            <a:r>
              <a:rPr lang="en-US" dirty="0"/>
              <a:t>END</a:t>
            </a:r>
          </a:p>
        </p:txBody>
      </p:sp>
      <p:sp>
        <p:nvSpPr>
          <p:cNvPr id="7" name="Rectangle 6">
            <a:extLst>
              <a:ext uri="{FF2B5EF4-FFF2-40B4-BE49-F238E27FC236}">
                <a16:creationId xmlns:a16="http://schemas.microsoft.com/office/drawing/2014/main" id="{63C10FA2-2845-4101-96A6-5C6B8D8FEC1A}"/>
              </a:ext>
            </a:extLst>
          </p:cNvPr>
          <p:cNvSpPr/>
          <p:nvPr/>
        </p:nvSpPr>
        <p:spPr>
          <a:xfrm>
            <a:off x="2391197" y="5760010"/>
            <a:ext cx="3647433" cy="923330"/>
          </a:xfrm>
          <a:prstGeom prst="rect">
            <a:avLst/>
          </a:prstGeom>
          <a:ln>
            <a:solidFill>
              <a:schemeClr val="tx1"/>
            </a:solidFill>
          </a:ln>
        </p:spPr>
        <p:txBody>
          <a:bodyPr wrap="square">
            <a:spAutoFit/>
          </a:bodyPr>
          <a:lstStyle/>
          <a:p>
            <a:r>
              <a:rPr lang="en-US" dirty="0"/>
              <a:t>MINERALS</a:t>
            </a:r>
          </a:p>
          <a:p>
            <a:r>
              <a:rPr lang="en-US" dirty="0"/>
              <a:t>Calcite     -label default  -rate  -11.00</a:t>
            </a:r>
          </a:p>
          <a:p>
            <a:r>
              <a:rPr lang="en-US" dirty="0"/>
              <a:t>END</a:t>
            </a:r>
          </a:p>
        </p:txBody>
      </p:sp>
      <p:sp>
        <p:nvSpPr>
          <p:cNvPr id="8" name="TextBox 7">
            <a:extLst>
              <a:ext uri="{FF2B5EF4-FFF2-40B4-BE49-F238E27FC236}">
                <a16:creationId xmlns:a16="http://schemas.microsoft.com/office/drawing/2014/main" id="{764A428B-F601-4155-97BA-0D9AD2E04D16}"/>
              </a:ext>
            </a:extLst>
          </p:cNvPr>
          <p:cNvSpPr txBox="1"/>
          <p:nvPr/>
        </p:nvSpPr>
        <p:spPr>
          <a:xfrm>
            <a:off x="3979412" y="4847130"/>
            <a:ext cx="2059218" cy="369332"/>
          </a:xfrm>
          <a:prstGeom prst="rect">
            <a:avLst/>
          </a:prstGeom>
          <a:noFill/>
        </p:spPr>
        <p:txBody>
          <a:bodyPr wrap="none" rtlCol="0">
            <a:spAutoFit/>
          </a:bodyPr>
          <a:lstStyle/>
          <a:p>
            <a:r>
              <a:rPr lang="en-US" b="1" dirty="0">
                <a:solidFill>
                  <a:schemeClr val="accent6"/>
                </a:solidFill>
              </a:rPr>
              <a:t>Log rate (mol/m</a:t>
            </a:r>
            <a:r>
              <a:rPr lang="en-US" b="1" baseline="30000" dirty="0">
                <a:solidFill>
                  <a:schemeClr val="accent6"/>
                </a:solidFill>
              </a:rPr>
              <a:t>2</a:t>
            </a:r>
            <a:r>
              <a:rPr lang="en-US" b="1" dirty="0">
                <a:solidFill>
                  <a:schemeClr val="accent6"/>
                </a:solidFill>
              </a:rPr>
              <a:t>/s)</a:t>
            </a:r>
          </a:p>
        </p:txBody>
      </p:sp>
      <p:cxnSp>
        <p:nvCxnSpPr>
          <p:cNvPr id="10" name="Straight Arrow Connector 9">
            <a:extLst>
              <a:ext uri="{FF2B5EF4-FFF2-40B4-BE49-F238E27FC236}">
                <a16:creationId xmlns:a16="http://schemas.microsoft.com/office/drawing/2014/main" id="{982C1CB2-CA05-4C4B-85E0-32B9DE381F1A}"/>
              </a:ext>
            </a:extLst>
          </p:cNvPr>
          <p:cNvCxnSpPr/>
          <p:nvPr/>
        </p:nvCxnSpPr>
        <p:spPr>
          <a:xfrm>
            <a:off x="4677196" y="5292191"/>
            <a:ext cx="890124" cy="768744"/>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538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49A026-CA53-4EF4-8B14-A90AF838670C}"/>
              </a:ext>
            </a:extLst>
          </p:cNvPr>
          <p:cNvPicPr>
            <a:picLocks noChangeAspect="1"/>
          </p:cNvPicPr>
          <p:nvPr/>
        </p:nvPicPr>
        <p:blipFill>
          <a:blip r:embed="rId2"/>
          <a:stretch>
            <a:fillRect/>
          </a:stretch>
        </p:blipFill>
        <p:spPr>
          <a:xfrm>
            <a:off x="781508" y="886882"/>
            <a:ext cx="7580983" cy="5490866"/>
          </a:xfrm>
          <a:prstGeom prst="rect">
            <a:avLst/>
          </a:prstGeom>
          <a:ln>
            <a:solidFill>
              <a:schemeClr val="tx1"/>
            </a:solidFill>
          </a:ln>
        </p:spPr>
      </p:pic>
      <p:sp>
        <p:nvSpPr>
          <p:cNvPr id="4" name="TextBox 3">
            <a:extLst>
              <a:ext uri="{FF2B5EF4-FFF2-40B4-BE49-F238E27FC236}">
                <a16:creationId xmlns:a16="http://schemas.microsoft.com/office/drawing/2014/main" id="{4BB1B06A-1174-4D3B-9A83-389F64064D38}"/>
              </a:ext>
            </a:extLst>
          </p:cNvPr>
          <p:cNvSpPr txBox="1"/>
          <p:nvPr/>
        </p:nvSpPr>
        <p:spPr>
          <a:xfrm>
            <a:off x="1270176" y="64837"/>
            <a:ext cx="6782691" cy="707886"/>
          </a:xfrm>
          <a:prstGeom prst="rect">
            <a:avLst/>
          </a:prstGeom>
          <a:noFill/>
        </p:spPr>
        <p:txBody>
          <a:bodyPr wrap="none" rtlCol="0">
            <a:spAutoFit/>
          </a:bodyPr>
          <a:lstStyle/>
          <a:p>
            <a:pPr algn="ctr"/>
            <a:r>
              <a:rPr lang="en-US" sz="4000" b="1" dirty="0"/>
              <a:t>Stoichiometric Reaction Matrix</a:t>
            </a:r>
          </a:p>
        </p:txBody>
      </p:sp>
    </p:spTree>
    <p:extLst>
      <p:ext uri="{BB962C8B-B14F-4D97-AF65-F5344CB8AC3E}">
        <p14:creationId xmlns:p14="http://schemas.microsoft.com/office/powerpoint/2010/main" val="6455399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2CCCAA-6C6C-4C8E-A196-BED9471F9A22}"/>
              </a:ext>
            </a:extLst>
          </p:cNvPr>
          <p:cNvPicPr>
            <a:picLocks noChangeAspect="1"/>
          </p:cNvPicPr>
          <p:nvPr/>
        </p:nvPicPr>
        <p:blipFill>
          <a:blip r:embed="rId2"/>
          <a:stretch>
            <a:fillRect/>
          </a:stretch>
        </p:blipFill>
        <p:spPr>
          <a:xfrm>
            <a:off x="770714" y="1999486"/>
            <a:ext cx="7846162" cy="3125764"/>
          </a:xfrm>
          <a:prstGeom prst="rect">
            <a:avLst/>
          </a:prstGeom>
          <a:ln>
            <a:solidFill>
              <a:schemeClr val="tx1"/>
            </a:solidFill>
          </a:ln>
        </p:spPr>
      </p:pic>
      <p:sp>
        <p:nvSpPr>
          <p:cNvPr id="3" name="TextBox 2">
            <a:extLst>
              <a:ext uri="{FF2B5EF4-FFF2-40B4-BE49-F238E27FC236}">
                <a16:creationId xmlns:a16="http://schemas.microsoft.com/office/drawing/2014/main" id="{2CE1852E-276E-4B08-94E0-C973C3BBE271}"/>
              </a:ext>
            </a:extLst>
          </p:cNvPr>
          <p:cNvSpPr txBox="1"/>
          <p:nvPr/>
        </p:nvSpPr>
        <p:spPr>
          <a:xfrm>
            <a:off x="1270176" y="218518"/>
            <a:ext cx="6782691" cy="707886"/>
          </a:xfrm>
          <a:prstGeom prst="rect">
            <a:avLst/>
          </a:prstGeom>
          <a:noFill/>
        </p:spPr>
        <p:txBody>
          <a:bodyPr wrap="none" rtlCol="0">
            <a:spAutoFit/>
          </a:bodyPr>
          <a:lstStyle/>
          <a:p>
            <a:pPr algn="ctr"/>
            <a:r>
              <a:rPr lang="en-US" sz="4000" b="1" dirty="0"/>
              <a:t>Stoichiometric Reaction Matrix</a:t>
            </a:r>
          </a:p>
        </p:txBody>
      </p:sp>
    </p:spTree>
    <p:extLst>
      <p:ext uri="{BB962C8B-B14F-4D97-AF65-F5344CB8AC3E}">
        <p14:creationId xmlns:p14="http://schemas.microsoft.com/office/powerpoint/2010/main" val="1197980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8E883D-9A8A-45DF-9200-600F83D40010}"/>
              </a:ext>
            </a:extLst>
          </p:cNvPr>
          <p:cNvSpPr/>
          <p:nvPr/>
        </p:nvSpPr>
        <p:spPr>
          <a:xfrm>
            <a:off x="415108" y="1906595"/>
            <a:ext cx="5278761" cy="3416320"/>
          </a:xfrm>
          <a:prstGeom prst="rect">
            <a:avLst/>
          </a:prstGeom>
          <a:ln>
            <a:solidFill>
              <a:schemeClr val="tx1"/>
            </a:solidFill>
          </a:ln>
        </p:spPr>
        <p:txBody>
          <a:bodyPr wrap="square">
            <a:spAutoFit/>
          </a:bodyPr>
          <a:lstStyle/>
          <a:p>
            <a:r>
              <a:rPr lang="en-US" dirty="0"/>
              <a:t>Condition        speciate1   </a:t>
            </a:r>
          </a:p>
          <a:p>
            <a:r>
              <a:rPr lang="en-US" dirty="0"/>
              <a:t>!! Fix pCO2 and calculate pH based on charge balance</a:t>
            </a:r>
          </a:p>
          <a:p>
            <a:r>
              <a:rPr lang="en-US" dirty="0"/>
              <a:t>units                    mol/kg</a:t>
            </a:r>
          </a:p>
          <a:p>
            <a:r>
              <a:rPr lang="en-US" dirty="0"/>
              <a:t>temperature      25.0</a:t>
            </a:r>
          </a:p>
          <a:p>
            <a:r>
              <a:rPr lang="en-US" dirty="0"/>
              <a:t>pH                       charge </a:t>
            </a:r>
          </a:p>
          <a:p>
            <a:r>
              <a:rPr lang="en-US" dirty="0"/>
              <a:t>!!gas partial pressure in bars</a:t>
            </a:r>
          </a:p>
          <a:p>
            <a:r>
              <a:rPr lang="en-US" dirty="0"/>
              <a:t>CO2(</a:t>
            </a:r>
            <a:r>
              <a:rPr lang="en-US" dirty="0" err="1"/>
              <a:t>aq</a:t>
            </a:r>
            <a:r>
              <a:rPr lang="en-US" dirty="0"/>
              <a:t>)              CO2(g)         3.12E-04</a:t>
            </a:r>
          </a:p>
          <a:p>
            <a:r>
              <a:rPr lang="en-US" dirty="0"/>
              <a:t>13CO2(</a:t>
            </a:r>
            <a:r>
              <a:rPr lang="en-US" dirty="0" err="1"/>
              <a:t>aq</a:t>
            </a:r>
            <a:r>
              <a:rPr lang="en-US" dirty="0"/>
              <a:t>)         13CO2(g)     3.15E-06</a:t>
            </a:r>
          </a:p>
          <a:p>
            <a:r>
              <a:rPr lang="en-US" dirty="0"/>
              <a:t>Na+                     0.01  </a:t>
            </a:r>
          </a:p>
          <a:p>
            <a:r>
              <a:rPr lang="en-US" dirty="0"/>
              <a:t>Cl-                       0.01</a:t>
            </a:r>
          </a:p>
          <a:p>
            <a:r>
              <a:rPr lang="en-US" dirty="0"/>
              <a:t>Ca++                   0.00</a:t>
            </a:r>
          </a:p>
          <a:p>
            <a:r>
              <a:rPr lang="en-US" dirty="0"/>
              <a:t>END</a:t>
            </a:r>
          </a:p>
        </p:txBody>
      </p:sp>
      <p:sp>
        <p:nvSpPr>
          <p:cNvPr id="3" name="TextBox 2">
            <a:extLst>
              <a:ext uri="{FF2B5EF4-FFF2-40B4-BE49-F238E27FC236}">
                <a16:creationId xmlns:a16="http://schemas.microsoft.com/office/drawing/2014/main" id="{DCC67892-1255-40DF-B34E-90E5B55892FB}"/>
              </a:ext>
            </a:extLst>
          </p:cNvPr>
          <p:cNvSpPr txBox="1"/>
          <p:nvPr/>
        </p:nvSpPr>
        <p:spPr>
          <a:xfrm>
            <a:off x="2890949" y="136706"/>
            <a:ext cx="3732689" cy="707886"/>
          </a:xfrm>
          <a:prstGeom prst="rect">
            <a:avLst/>
          </a:prstGeom>
          <a:noFill/>
        </p:spPr>
        <p:txBody>
          <a:bodyPr wrap="none" rtlCol="0">
            <a:spAutoFit/>
          </a:bodyPr>
          <a:lstStyle/>
          <a:p>
            <a:r>
              <a:rPr lang="en-US" sz="4000" b="1" dirty="0"/>
              <a:t>Condition Blocks</a:t>
            </a:r>
          </a:p>
        </p:txBody>
      </p:sp>
      <p:pic>
        <p:nvPicPr>
          <p:cNvPr id="12" name="Picture 11">
            <a:extLst>
              <a:ext uri="{FF2B5EF4-FFF2-40B4-BE49-F238E27FC236}">
                <a16:creationId xmlns:a16="http://schemas.microsoft.com/office/drawing/2014/main" id="{5F82D1C7-A558-48B8-83A0-362DE1365632}"/>
              </a:ext>
            </a:extLst>
          </p:cNvPr>
          <p:cNvPicPr>
            <a:picLocks noChangeAspect="1"/>
          </p:cNvPicPr>
          <p:nvPr/>
        </p:nvPicPr>
        <p:blipFill>
          <a:blip r:embed="rId2"/>
          <a:stretch>
            <a:fillRect/>
          </a:stretch>
        </p:blipFill>
        <p:spPr>
          <a:xfrm>
            <a:off x="6352945" y="1929683"/>
            <a:ext cx="2578832" cy="3493311"/>
          </a:xfrm>
          <a:prstGeom prst="rect">
            <a:avLst/>
          </a:prstGeom>
        </p:spPr>
      </p:pic>
      <p:sp>
        <p:nvSpPr>
          <p:cNvPr id="13" name="TextBox 12">
            <a:extLst>
              <a:ext uri="{FF2B5EF4-FFF2-40B4-BE49-F238E27FC236}">
                <a16:creationId xmlns:a16="http://schemas.microsoft.com/office/drawing/2014/main" id="{19B8110A-617D-4E66-94E9-1BBDC2A2F9A7}"/>
              </a:ext>
            </a:extLst>
          </p:cNvPr>
          <p:cNvSpPr txBox="1"/>
          <p:nvPr/>
        </p:nvSpPr>
        <p:spPr>
          <a:xfrm>
            <a:off x="138313" y="1085465"/>
            <a:ext cx="8913479" cy="369332"/>
          </a:xfrm>
          <a:prstGeom prst="rect">
            <a:avLst/>
          </a:prstGeom>
          <a:noFill/>
        </p:spPr>
        <p:txBody>
          <a:bodyPr wrap="square" rtlCol="0">
            <a:spAutoFit/>
          </a:bodyPr>
          <a:lstStyle/>
          <a:p>
            <a:pPr algn="ctr"/>
            <a:r>
              <a:rPr lang="en-US" b="1" dirty="0">
                <a:solidFill>
                  <a:schemeClr val="accent6"/>
                </a:solidFill>
              </a:rPr>
              <a:t>Label for condition used in INITIAL_CONDITIONS and BOUNDARY_CONDITIONS and PUMP</a:t>
            </a:r>
          </a:p>
        </p:txBody>
      </p:sp>
      <p:cxnSp>
        <p:nvCxnSpPr>
          <p:cNvPr id="15" name="Straight Arrow Connector 14">
            <a:extLst>
              <a:ext uri="{FF2B5EF4-FFF2-40B4-BE49-F238E27FC236}">
                <a16:creationId xmlns:a16="http://schemas.microsoft.com/office/drawing/2014/main" id="{EE4CA271-B0B3-4186-9D47-40FF9D59259B}"/>
              </a:ext>
            </a:extLst>
          </p:cNvPr>
          <p:cNvCxnSpPr>
            <a:cxnSpLocks/>
          </p:cNvCxnSpPr>
          <p:nvPr/>
        </p:nvCxnSpPr>
        <p:spPr>
          <a:xfrm flipH="1">
            <a:off x="2791057" y="1535085"/>
            <a:ext cx="1780943" cy="517736"/>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B44BBEA8-F7EA-4793-87F9-8489D128D570}"/>
              </a:ext>
            </a:extLst>
          </p:cNvPr>
          <p:cNvSpPr txBox="1"/>
          <p:nvPr/>
        </p:nvSpPr>
        <p:spPr>
          <a:xfrm>
            <a:off x="3279803" y="5442787"/>
            <a:ext cx="3343835" cy="369332"/>
          </a:xfrm>
          <a:prstGeom prst="rect">
            <a:avLst/>
          </a:prstGeom>
          <a:noFill/>
          <a:ln>
            <a:solidFill>
              <a:schemeClr val="accent6"/>
            </a:solidFill>
          </a:ln>
        </p:spPr>
        <p:txBody>
          <a:bodyPr wrap="square" rtlCol="0">
            <a:spAutoFit/>
          </a:bodyPr>
          <a:lstStyle/>
          <a:p>
            <a:pPr algn="ctr"/>
            <a:r>
              <a:rPr lang="en-US" b="1" dirty="0">
                <a:solidFill>
                  <a:schemeClr val="accent6"/>
                </a:solidFill>
              </a:rPr>
              <a:t>Gas partial pressure in bars</a:t>
            </a:r>
          </a:p>
        </p:txBody>
      </p:sp>
      <p:cxnSp>
        <p:nvCxnSpPr>
          <p:cNvPr id="19" name="Straight Arrow Connector 18">
            <a:extLst>
              <a:ext uri="{FF2B5EF4-FFF2-40B4-BE49-F238E27FC236}">
                <a16:creationId xmlns:a16="http://schemas.microsoft.com/office/drawing/2014/main" id="{A76F54BF-7A43-49AF-A0AB-51F9F7C4361A}"/>
              </a:ext>
            </a:extLst>
          </p:cNvPr>
          <p:cNvCxnSpPr/>
          <p:nvPr/>
        </p:nvCxnSpPr>
        <p:spPr>
          <a:xfrm flipH="1" flipV="1">
            <a:off x="3749808" y="4141694"/>
            <a:ext cx="822192" cy="12615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17241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C67892-1255-40DF-B34E-90E5B55892FB}"/>
              </a:ext>
            </a:extLst>
          </p:cNvPr>
          <p:cNvSpPr txBox="1"/>
          <p:nvPr/>
        </p:nvSpPr>
        <p:spPr>
          <a:xfrm>
            <a:off x="2927617" y="99892"/>
            <a:ext cx="3732689" cy="707886"/>
          </a:xfrm>
          <a:prstGeom prst="rect">
            <a:avLst/>
          </a:prstGeom>
          <a:noFill/>
        </p:spPr>
        <p:txBody>
          <a:bodyPr wrap="none" rtlCol="0">
            <a:spAutoFit/>
          </a:bodyPr>
          <a:lstStyle/>
          <a:p>
            <a:r>
              <a:rPr lang="en-US" sz="4000" b="1" dirty="0"/>
              <a:t>Condition</a:t>
            </a:r>
            <a:r>
              <a:rPr lang="en-US" sz="4000" b="1" dirty="0">
                <a:latin typeface="+mj-lt"/>
              </a:rPr>
              <a:t> Blocks</a:t>
            </a:r>
          </a:p>
        </p:txBody>
      </p:sp>
      <p:sp>
        <p:nvSpPr>
          <p:cNvPr id="4" name="Rectangle 3">
            <a:extLst>
              <a:ext uri="{FF2B5EF4-FFF2-40B4-BE49-F238E27FC236}">
                <a16:creationId xmlns:a16="http://schemas.microsoft.com/office/drawing/2014/main" id="{9F0747B2-278F-4250-BFA2-A33091F30EE8}"/>
              </a:ext>
            </a:extLst>
          </p:cNvPr>
          <p:cNvSpPr/>
          <p:nvPr/>
        </p:nvSpPr>
        <p:spPr>
          <a:xfrm>
            <a:off x="505055" y="1759335"/>
            <a:ext cx="5711327" cy="3416320"/>
          </a:xfrm>
          <a:prstGeom prst="rect">
            <a:avLst/>
          </a:prstGeom>
          <a:ln>
            <a:solidFill>
              <a:schemeClr val="tx1"/>
            </a:solidFill>
          </a:ln>
        </p:spPr>
        <p:txBody>
          <a:bodyPr wrap="square">
            <a:spAutoFit/>
          </a:bodyPr>
          <a:lstStyle/>
          <a:p>
            <a:r>
              <a:rPr lang="en-US" dirty="0"/>
              <a:t>Condition        speciate2   </a:t>
            </a:r>
          </a:p>
          <a:p>
            <a:r>
              <a:rPr lang="en-US" dirty="0"/>
              <a:t>!!  Fix pCO2 and calculate pH based on calcite equilibrium </a:t>
            </a:r>
          </a:p>
          <a:p>
            <a:r>
              <a:rPr lang="en-US" dirty="0"/>
              <a:t>units                 mol/kg</a:t>
            </a:r>
          </a:p>
          <a:p>
            <a:r>
              <a:rPr lang="en-US" dirty="0"/>
              <a:t>temperature    25.0</a:t>
            </a:r>
          </a:p>
          <a:p>
            <a:r>
              <a:rPr lang="en-US" dirty="0"/>
              <a:t>pH                    Calcite   </a:t>
            </a:r>
          </a:p>
          <a:p>
            <a:r>
              <a:rPr lang="en-US" dirty="0"/>
              <a:t>!! Gas partial pressure in bars</a:t>
            </a:r>
          </a:p>
          <a:p>
            <a:r>
              <a:rPr lang="en-US" dirty="0"/>
              <a:t>CO2(</a:t>
            </a:r>
            <a:r>
              <a:rPr lang="en-US" dirty="0" err="1"/>
              <a:t>aq</a:t>
            </a:r>
            <a:r>
              <a:rPr lang="en-US" dirty="0"/>
              <a:t>)             CO2(g)       3.12E-04    </a:t>
            </a:r>
          </a:p>
          <a:p>
            <a:r>
              <a:rPr lang="en-US" dirty="0"/>
              <a:t>13CO2(</a:t>
            </a:r>
            <a:r>
              <a:rPr lang="en-US" dirty="0" err="1"/>
              <a:t>aq</a:t>
            </a:r>
            <a:r>
              <a:rPr lang="en-US" dirty="0"/>
              <a:t>)        13CO2(g)   3.15E-06 </a:t>
            </a:r>
          </a:p>
          <a:p>
            <a:r>
              <a:rPr lang="en-US" dirty="0"/>
              <a:t>Na+               0.01</a:t>
            </a:r>
          </a:p>
          <a:p>
            <a:r>
              <a:rPr lang="en-US" dirty="0"/>
              <a:t>Cl-                 charge</a:t>
            </a:r>
          </a:p>
          <a:p>
            <a:r>
              <a:rPr lang="en-US" dirty="0"/>
              <a:t>Ca++             0.01</a:t>
            </a:r>
          </a:p>
          <a:p>
            <a:r>
              <a:rPr lang="en-US" dirty="0"/>
              <a:t>END</a:t>
            </a:r>
          </a:p>
        </p:txBody>
      </p:sp>
      <p:pic>
        <p:nvPicPr>
          <p:cNvPr id="5" name="Picture 4">
            <a:extLst>
              <a:ext uri="{FF2B5EF4-FFF2-40B4-BE49-F238E27FC236}">
                <a16:creationId xmlns:a16="http://schemas.microsoft.com/office/drawing/2014/main" id="{0D87E87A-FE14-4CA0-96FD-0732CAC3B063}"/>
              </a:ext>
            </a:extLst>
          </p:cNvPr>
          <p:cNvPicPr>
            <a:picLocks noChangeAspect="1"/>
          </p:cNvPicPr>
          <p:nvPr/>
        </p:nvPicPr>
        <p:blipFill>
          <a:blip r:embed="rId2"/>
          <a:stretch>
            <a:fillRect/>
          </a:stretch>
        </p:blipFill>
        <p:spPr>
          <a:xfrm>
            <a:off x="6559072" y="1759335"/>
            <a:ext cx="2584928" cy="3493311"/>
          </a:xfrm>
          <a:prstGeom prst="rect">
            <a:avLst/>
          </a:prstGeom>
        </p:spPr>
      </p:pic>
    </p:spTree>
    <p:extLst>
      <p:ext uri="{BB962C8B-B14F-4D97-AF65-F5344CB8AC3E}">
        <p14:creationId xmlns:p14="http://schemas.microsoft.com/office/powerpoint/2010/main" val="3209288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41" name="Rectangle 5"/>
          <p:cNvSpPr>
            <a:spLocks noGrp="1" noChangeArrowheads="1"/>
          </p:cNvSpPr>
          <p:nvPr>
            <p:ph type="title"/>
          </p:nvPr>
        </p:nvSpPr>
        <p:spPr/>
        <p:txBody>
          <a:bodyPr>
            <a:normAutofit/>
          </a:bodyPr>
          <a:lstStyle/>
          <a:p>
            <a:r>
              <a:rPr lang="en-US" altLang="en-US" sz="4000" b="1" dirty="0"/>
              <a:t>Closed versus Open Systems</a:t>
            </a:r>
          </a:p>
        </p:txBody>
      </p:sp>
      <p:pic>
        <p:nvPicPr>
          <p:cNvPr id="295940" name="Picture 4" descr="CST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052513" y="2111375"/>
            <a:ext cx="7092950" cy="3730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95945" name="Rectangle 9"/>
          <p:cNvSpPr>
            <a:spLocks noChangeArrowheads="1"/>
          </p:cNvSpPr>
          <p:nvPr/>
        </p:nvSpPr>
        <p:spPr bwMode="auto">
          <a:xfrm>
            <a:off x="0" y="32305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95947" name="Rectangle 11"/>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95949" name="Rectangle 13"/>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95951" name="Rectangle 15"/>
          <p:cNvSpPr>
            <a:spLocks noChangeArrowheads="1"/>
          </p:cNvSpPr>
          <p:nvPr/>
        </p:nvSpPr>
        <p:spPr bwMode="auto">
          <a:xfrm>
            <a:off x="0" y="3211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Tree>
    <p:extLst>
      <p:ext uri="{BB962C8B-B14F-4D97-AF65-F5344CB8AC3E}">
        <p14:creationId xmlns:p14="http://schemas.microsoft.com/office/powerpoint/2010/main" val="33615295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C67892-1255-40DF-B34E-90E5B55892FB}"/>
              </a:ext>
            </a:extLst>
          </p:cNvPr>
          <p:cNvSpPr txBox="1"/>
          <p:nvPr/>
        </p:nvSpPr>
        <p:spPr>
          <a:xfrm>
            <a:off x="2776072" y="99892"/>
            <a:ext cx="3732689" cy="707886"/>
          </a:xfrm>
          <a:prstGeom prst="rect">
            <a:avLst/>
          </a:prstGeom>
          <a:noFill/>
        </p:spPr>
        <p:txBody>
          <a:bodyPr wrap="none" rtlCol="0">
            <a:spAutoFit/>
          </a:bodyPr>
          <a:lstStyle/>
          <a:p>
            <a:r>
              <a:rPr lang="en-US" sz="4000" b="1" dirty="0"/>
              <a:t>Condition Blocks</a:t>
            </a:r>
          </a:p>
        </p:txBody>
      </p:sp>
      <p:sp>
        <p:nvSpPr>
          <p:cNvPr id="2" name="Rectangle 1">
            <a:extLst>
              <a:ext uri="{FF2B5EF4-FFF2-40B4-BE49-F238E27FC236}">
                <a16:creationId xmlns:a16="http://schemas.microsoft.com/office/drawing/2014/main" id="{835604F6-4B6C-4126-9F91-97C94DC56B3B}"/>
              </a:ext>
            </a:extLst>
          </p:cNvPr>
          <p:cNvSpPr/>
          <p:nvPr/>
        </p:nvSpPr>
        <p:spPr>
          <a:xfrm>
            <a:off x="169050" y="1582341"/>
            <a:ext cx="5640080" cy="3693319"/>
          </a:xfrm>
          <a:prstGeom prst="rect">
            <a:avLst/>
          </a:prstGeom>
          <a:ln>
            <a:solidFill>
              <a:schemeClr val="tx1"/>
            </a:solidFill>
          </a:ln>
        </p:spPr>
        <p:txBody>
          <a:bodyPr wrap="square">
            <a:spAutoFit/>
          </a:bodyPr>
          <a:lstStyle/>
          <a:p>
            <a:r>
              <a:rPr lang="en-US" dirty="0"/>
              <a:t>Condition        speciate3  </a:t>
            </a:r>
          </a:p>
          <a:p>
            <a:r>
              <a:rPr lang="en-US" dirty="0"/>
              <a:t>!! Fix pCO2 and calculate pH based on alkalinity at the CO2 </a:t>
            </a:r>
          </a:p>
          <a:p>
            <a:r>
              <a:rPr lang="en-US" dirty="0"/>
              <a:t>!!    equivalence point (alkalinity = 0.00)</a:t>
            </a:r>
          </a:p>
          <a:p>
            <a:r>
              <a:rPr lang="en-US" dirty="0"/>
              <a:t>units            mol/kg</a:t>
            </a:r>
          </a:p>
          <a:p>
            <a:r>
              <a:rPr lang="en-US" dirty="0"/>
              <a:t>temperature      25.0</a:t>
            </a:r>
          </a:p>
          <a:p>
            <a:r>
              <a:rPr lang="en-US" dirty="0"/>
              <a:t>H+               0.00   </a:t>
            </a:r>
          </a:p>
          <a:p>
            <a:r>
              <a:rPr lang="en-US" dirty="0"/>
              <a:t>!! gas partial pressure in bars</a:t>
            </a:r>
          </a:p>
          <a:p>
            <a:r>
              <a:rPr lang="en-US" dirty="0"/>
              <a:t>CO2(</a:t>
            </a:r>
            <a:r>
              <a:rPr lang="en-US" dirty="0" err="1"/>
              <a:t>aq</a:t>
            </a:r>
            <a:r>
              <a:rPr lang="en-US" dirty="0"/>
              <a:t>)             CO2(g)       3.12E-04     </a:t>
            </a:r>
          </a:p>
          <a:p>
            <a:r>
              <a:rPr lang="en-US" dirty="0"/>
              <a:t>13CO2(</a:t>
            </a:r>
            <a:r>
              <a:rPr lang="en-US" dirty="0" err="1"/>
              <a:t>aq</a:t>
            </a:r>
            <a:r>
              <a:rPr lang="en-US" dirty="0"/>
              <a:t>)        13CO2(g)   3.15E-06 </a:t>
            </a:r>
          </a:p>
          <a:p>
            <a:r>
              <a:rPr lang="en-US" dirty="0"/>
              <a:t>Na+               0.01</a:t>
            </a:r>
          </a:p>
          <a:p>
            <a:r>
              <a:rPr lang="en-US" dirty="0"/>
              <a:t>Cl-                 0.01</a:t>
            </a:r>
          </a:p>
          <a:p>
            <a:r>
              <a:rPr lang="en-US" dirty="0"/>
              <a:t>Ca++             0.00</a:t>
            </a:r>
          </a:p>
          <a:p>
            <a:r>
              <a:rPr lang="en-US" dirty="0"/>
              <a:t>END</a:t>
            </a:r>
          </a:p>
        </p:txBody>
      </p:sp>
      <p:pic>
        <p:nvPicPr>
          <p:cNvPr id="12" name="Picture 11">
            <a:extLst>
              <a:ext uri="{FF2B5EF4-FFF2-40B4-BE49-F238E27FC236}">
                <a16:creationId xmlns:a16="http://schemas.microsoft.com/office/drawing/2014/main" id="{945FABCD-441A-43F7-A561-9A55DD019E96}"/>
              </a:ext>
            </a:extLst>
          </p:cNvPr>
          <p:cNvPicPr>
            <a:picLocks noChangeAspect="1"/>
          </p:cNvPicPr>
          <p:nvPr/>
        </p:nvPicPr>
        <p:blipFill>
          <a:blip r:embed="rId2"/>
          <a:stretch>
            <a:fillRect/>
          </a:stretch>
        </p:blipFill>
        <p:spPr>
          <a:xfrm>
            <a:off x="6396118" y="1682344"/>
            <a:ext cx="2578832" cy="3493311"/>
          </a:xfrm>
          <a:prstGeom prst="rect">
            <a:avLst/>
          </a:prstGeom>
        </p:spPr>
      </p:pic>
      <p:sp>
        <p:nvSpPr>
          <p:cNvPr id="13" name="TextBox 12">
            <a:extLst>
              <a:ext uri="{FF2B5EF4-FFF2-40B4-BE49-F238E27FC236}">
                <a16:creationId xmlns:a16="http://schemas.microsoft.com/office/drawing/2014/main" id="{20E08DD4-873B-4F31-998B-13676EA726D9}"/>
              </a:ext>
            </a:extLst>
          </p:cNvPr>
          <p:cNvSpPr txBox="1"/>
          <p:nvPr/>
        </p:nvSpPr>
        <p:spPr>
          <a:xfrm flipH="1">
            <a:off x="4572000" y="5773210"/>
            <a:ext cx="3873523" cy="369332"/>
          </a:xfrm>
          <a:prstGeom prst="rect">
            <a:avLst/>
          </a:prstGeom>
          <a:noFill/>
          <a:ln>
            <a:solidFill>
              <a:schemeClr val="accent6"/>
            </a:solidFill>
          </a:ln>
        </p:spPr>
        <p:txBody>
          <a:bodyPr wrap="square" rtlCol="0">
            <a:spAutoFit/>
          </a:bodyPr>
          <a:lstStyle/>
          <a:p>
            <a:pPr algn="ctr"/>
            <a:r>
              <a:rPr lang="en-US" b="1" dirty="0">
                <a:solidFill>
                  <a:schemeClr val="accent6"/>
                </a:solidFill>
              </a:rPr>
              <a:t>Total Hydrogen = -Alkalinity</a:t>
            </a:r>
          </a:p>
        </p:txBody>
      </p:sp>
      <p:cxnSp>
        <p:nvCxnSpPr>
          <p:cNvPr id="15" name="Straight Arrow Connector 14">
            <a:extLst>
              <a:ext uri="{FF2B5EF4-FFF2-40B4-BE49-F238E27FC236}">
                <a16:creationId xmlns:a16="http://schemas.microsoft.com/office/drawing/2014/main" id="{ACCADF6C-F0C4-42A0-8B25-82E683EE1D01}"/>
              </a:ext>
            </a:extLst>
          </p:cNvPr>
          <p:cNvCxnSpPr/>
          <p:nvPr/>
        </p:nvCxnSpPr>
        <p:spPr>
          <a:xfrm flipH="1" flipV="1">
            <a:off x="1759644" y="3173506"/>
            <a:ext cx="4636474" cy="2481943"/>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17865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7F00A7-D6DE-445F-800C-4840FAB679F4}"/>
              </a:ext>
            </a:extLst>
          </p:cNvPr>
          <p:cNvSpPr/>
          <p:nvPr/>
        </p:nvSpPr>
        <p:spPr>
          <a:xfrm>
            <a:off x="1010451" y="2193791"/>
            <a:ext cx="4572000" cy="2031325"/>
          </a:xfrm>
          <a:prstGeom prst="rect">
            <a:avLst/>
          </a:prstGeom>
          <a:ln>
            <a:solidFill>
              <a:schemeClr val="tx1"/>
            </a:solidFill>
          </a:ln>
        </p:spPr>
        <p:txBody>
          <a:bodyPr>
            <a:spAutoFit/>
          </a:bodyPr>
          <a:lstStyle/>
          <a:p>
            <a:r>
              <a:rPr lang="en-US" dirty="0"/>
              <a:t>DISCRETIZATION </a:t>
            </a:r>
          </a:p>
          <a:p>
            <a:r>
              <a:rPr lang="en-US" dirty="0" err="1"/>
              <a:t>xzones</a:t>
            </a:r>
            <a:r>
              <a:rPr lang="en-US" dirty="0"/>
              <a:t>   1    1.0</a:t>
            </a:r>
          </a:p>
          <a:p>
            <a:r>
              <a:rPr lang="en-US" dirty="0"/>
              <a:t>END</a:t>
            </a:r>
          </a:p>
          <a:p>
            <a:r>
              <a:rPr lang="en-US" dirty="0"/>
              <a:t> </a:t>
            </a:r>
          </a:p>
          <a:p>
            <a:r>
              <a:rPr lang="en-US" dirty="0"/>
              <a:t>INITIAL_CONDITIONS</a:t>
            </a:r>
          </a:p>
          <a:p>
            <a:r>
              <a:rPr lang="en-US" dirty="0"/>
              <a:t>speciate1   1-1</a:t>
            </a:r>
          </a:p>
          <a:p>
            <a:r>
              <a:rPr lang="en-US" dirty="0"/>
              <a:t>END</a:t>
            </a:r>
          </a:p>
        </p:txBody>
      </p:sp>
      <p:sp>
        <p:nvSpPr>
          <p:cNvPr id="3" name="TextBox 2">
            <a:extLst>
              <a:ext uri="{FF2B5EF4-FFF2-40B4-BE49-F238E27FC236}">
                <a16:creationId xmlns:a16="http://schemas.microsoft.com/office/drawing/2014/main" id="{65F65A2E-68B2-49C5-85CB-8294F81B9876}"/>
              </a:ext>
            </a:extLst>
          </p:cNvPr>
          <p:cNvSpPr txBox="1"/>
          <p:nvPr/>
        </p:nvSpPr>
        <p:spPr>
          <a:xfrm>
            <a:off x="1736592" y="284309"/>
            <a:ext cx="6244466" cy="1200329"/>
          </a:xfrm>
          <a:prstGeom prst="rect">
            <a:avLst/>
          </a:prstGeom>
          <a:noFill/>
        </p:spPr>
        <p:txBody>
          <a:bodyPr wrap="none" rtlCol="0">
            <a:spAutoFit/>
          </a:bodyPr>
          <a:lstStyle/>
          <a:p>
            <a:pPr algn="ctr"/>
            <a:r>
              <a:rPr lang="en-US" sz="3600" b="1" dirty="0">
                <a:latin typeface="+mj-lt"/>
              </a:rPr>
              <a:t>Discretization and </a:t>
            </a:r>
          </a:p>
          <a:p>
            <a:pPr algn="ctr"/>
            <a:r>
              <a:rPr lang="en-US" sz="3600" b="1" dirty="0">
                <a:latin typeface="+mj-lt"/>
              </a:rPr>
              <a:t>Initial and </a:t>
            </a:r>
            <a:r>
              <a:rPr lang="en-US" sz="3600" b="1" dirty="0"/>
              <a:t>Boundary</a:t>
            </a:r>
            <a:r>
              <a:rPr lang="en-US" sz="3600" b="1" dirty="0">
                <a:latin typeface="+mj-lt"/>
              </a:rPr>
              <a:t> Conditions</a:t>
            </a:r>
          </a:p>
        </p:txBody>
      </p:sp>
      <p:sp>
        <p:nvSpPr>
          <p:cNvPr id="4" name="TextBox 3">
            <a:extLst>
              <a:ext uri="{FF2B5EF4-FFF2-40B4-BE49-F238E27FC236}">
                <a16:creationId xmlns:a16="http://schemas.microsoft.com/office/drawing/2014/main" id="{E3C94D66-96A6-40AB-AB28-9085501CF8EC}"/>
              </a:ext>
            </a:extLst>
          </p:cNvPr>
          <p:cNvSpPr txBox="1"/>
          <p:nvPr/>
        </p:nvSpPr>
        <p:spPr>
          <a:xfrm>
            <a:off x="953415" y="4686823"/>
            <a:ext cx="7810820" cy="400110"/>
          </a:xfrm>
          <a:prstGeom prst="rect">
            <a:avLst/>
          </a:prstGeom>
          <a:noFill/>
        </p:spPr>
        <p:txBody>
          <a:bodyPr wrap="square" rtlCol="0">
            <a:spAutoFit/>
          </a:bodyPr>
          <a:lstStyle/>
          <a:p>
            <a:r>
              <a:rPr lang="en-US" sz="2000" b="1" dirty="0">
                <a:solidFill>
                  <a:schemeClr val="accent6"/>
                </a:solidFill>
              </a:rPr>
              <a:t>NOTE:  No boundary conditions needed for initial value problem</a:t>
            </a:r>
          </a:p>
        </p:txBody>
      </p:sp>
      <p:sp>
        <p:nvSpPr>
          <p:cNvPr id="5" name="TextBox 4">
            <a:extLst>
              <a:ext uri="{FF2B5EF4-FFF2-40B4-BE49-F238E27FC236}">
                <a16:creationId xmlns:a16="http://schemas.microsoft.com/office/drawing/2014/main" id="{554D9AF3-E201-45C4-865B-435078EBD78E}"/>
              </a:ext>
            </a:extLst>
          </p:cNvPr>
          <p:cNvSpPr txBox="1"/>
          <p:nvPr/>
        </p:nvSpPr>
        <p:spPr>
          <a:xfrm>
            <a:off x="297180" y="5394624"/>
            <a:ext cx="8467055" cy="400110"/>
          </a:xfrm>
          <a:prstGeom prst="rect">
            <a:avLst/>
          </a:prstGeom>
          <a:noFill/>
        </p:spPr>
        <p:txBody>
          <a:bodyPr wrap="square" rtlCol="0">
            <a:spAutoFit/>
          </a:bodyPr>
          <a:lstStyle/>
          <a:p>
            <a:r>
              <a:rPr lang="en-US" sz="2000" b="1" dirty="0">
                <a:solidFill>
                  <a:schemeClr val="accent6"/>
                </a:solidFill>
              </a:rPr>
              <a:t>Minimum 3 grid cells required for a boundary value problem (with transport</a:t>
            </a:r>
          </a:p>
        </p:txBody>
      </p:sp>
    </p:spTree>
    <p:extLst>
      <p:ext uri="{BB962C8B-B14F-4D97-AF65-F5344CB8AC3E}">
        <p14:creationId xmlns:p14="http://schemas.microsoft.com/office/powerpoint/2010/main" val="31687835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30827"/>
          </a:xfrm>
        </p:spPr>
        <p:txBody>
          <a:bodyPr>
            <a:normAutofit/>
          </a:bodyPr>
          <a:lstStyle/>
          <a:p>
            <a:pPr algn="l"/>
            <a:r>
              <a:rPr lang="en-US" sz="3600" b="1" dirty="0"/>
              <a:t>Exercise 1: </a:t>
            </a:r>
            <a:r>
              <a:rPr lang="en-US" sz="3600" b="1" dirty="0">
                <a:latin typeface="+mn-lt"/>
              </a:rPr>
              <a:t>Carbonate</a:t>
            </a:r>
            <a:r>
              <a:rPr lang="en-US" sz="3600" b="1" dirty="0"/>
              <a:t> Speciation</a:t>
            </a:r>
          </a:p>
        </p:txBody>
      </p:sp>
      <p:sp>
        <p:nvSpPr>
          <p:cNvPr id="23" name="TextBox 22"/>
          <p:cNvSpPr txBox="1"/>
          <p:nvPr/>
        </p:nvSpPr>
        <p:spPr>
          <a:xfrm>
            <a:off x="608498" y="1309751"/>
            <a:ext cx="5092860" cy="400110"/>
          </a:xfrm>
          <a:prstGeom prst="rect">
            <a:avLst/>
          </a:prstGeom>
          <a:noFill/>
        </p:spPr>
        <p:txBody>
          <a:bodyPr wrap="square" rtlCol="0">
            <a:spAutoFit/>
          </a:bodyPr>
          <a:lstStyle/>
          <a:p>
            <a:r>
              <a:rPr lang="en-US" sz="2000" dirty="0">
                <a:solidFill>
                  <a:srgbClr val="4F6228"/>
                </a:solidFill>
              </a:rPr>
              <a:t>View results in </a:t>
            </a:r>
            <a:r>
              <a:rPr lang="en-US" sz="2000" dirty="0">
                <a:solidFill>
                  <a:srgbClr val="4F6228"/>
                </a:solidFill>
                <a:latin typeface="Courier New" panose="02070309020205020404" pitchFamily="49" charset="0"/>
                <a:cs typeface="Courier New" panose="02070309020205020404" pitchFamily="49" charset="0"/>
              </a:rPr>
              <a:t>ShortCourse1.out</a:t>
            </a:r>
          </a:p>
        </p:txBody>
      </p:sp>
      <p:pic>
        <p:nvPicPr>
          <p:cNvPr id="3" name="Picture 2"/>
          <p:cNvPicPr>
            <a:picLocks noChangeAspect="1"/>
          </p:cNvPicPr>
          <p:nvPr/>
        </p:nvPicPr>
        <p:blipFill>
          <a:blip r:embed="rId3"/>
          <a:stretch>
            <a:fillRect/>
          </a:stretch>
        </p:blipFill>
        <p:spPr>
          <a:xfrm>
            <a:off x="457200" y="1952606"/>
            <a:ext cx="4165600" cy="2159000"/>
          </a:xfrm>
          <a:prstGeom prst="rect">
            <a:avLst/>
          </a:prstGeom>
        </p:spPr>
      </p:pic>
      <p:pic>
        <p:nvPicPr>
          <p:cNvPr id="5" name="Picture 4"/>
          <p:cNvPicPr>
            <a:picLocks noChangeAspect="1"/>
          </p:cNvPicPr>
          <p:nvPr/>
        </p:nvPicPr>
        <p:blipFill>
          <a:blip r:embed="rId4"/>
          <a:stretch>
            <a:fillRect/>
          </a:stretch>
        </p:blipFill>
        <p:spPr>
          <a:xfrm>
            <a:off x="495300" y="4542999"/>
            <a:ext cx="4127500" cy="2032000"/>
          </a:xfrm>
          <a:prstGeom prst="rect">
            <a:avLst/>
          </a:prstGeom>
        </p:spPr>
      </p:pic>
      <p:pic>
        <p:nvPicPr>
          <p:cNvPr id="7" name="Picture 6"/>
          <p:cNvPicPr>
            <a:picLocks noChangeAspect="1"/>
          </p:cNvPicPr>
          <p:nvPr/>
        </p:nvPicPr>
        <p:blipFill>
          <a:blip r:embed="rId5"/>
          <a:stretch>
            <a:fillRect/>
          </a:stretch>
        </p:blipFill>
        <p:spPr>
          <a:xfrm>
            <a:off x="4768308" y="1976416"/>
            <a:ext cx="4152900" cy="2095500"/>
          </a:xfrm>
          <a:prstGeom prst="rect">
            <a:avLst/>
          </a:prstGeom>
        </p:spPr>
      </p:pic>
      <p:sp>
        <p:nvSpPr>
          <p:cNvPr id="24" name="Rectangle 23"/>
          <p:cNvSpPr/>
          <p:nvPr/>
        </p:nvSpPr>
        <p:spPr>
          <a:xfrm>
            <a:off x="495300" y="3651426"/>
            <a:ext cx="3380565" cy="171988"/>
          </a:xfrm>
          <a:prstGeom prst="rect">
            <a:avLst/>
          </a:prstGeom>
          <a:noFill/>
          <a:ln w="28575"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21756" y="6198420"/>
            <a:ext cx="3380565" cy="171988"/>
          </a:xfrm>
          <a:prstGeom prst="rect">
            <a:avLst/>
          </a:prstGeom>
          <a:noFill/>
          <a:ln w="28575"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827815" y="3645068"/>
            <a:ext cx="3380565" cy="171988"/>
          </a:xfrm>
          <a:prstGeom prst="rect">
            <a:avLst/>
          </a:prstGeom>
          <a:noFill/>
          <a:ln w="28575"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5984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ppt_x"/>
                                          </p:val>
                                        </p:tav>
                                        <p:tav tm="100000">
                                          <p:val>
                                            <p:strVal val="#ppt_x"/>
                                          </p:val>
                                        </p:tav>
                                      </p:tavLst>
                                    </p:anim>
                                    <p:anim calcmode="lin" valueType="num">
                                      <p:cBhvr additive="base">
                                        <p:cTn id="2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22" y="274638"/>
            <a:ext cx="9213156" cy="730827"/>
          </a:xfrm>
        </p:spPr>
        <p:txBody>
          <a:bodyPr>
            <a:noAutofit/>
          </a:bodyPr>
          <a:lstStyle/>
          <a:p>
            <a:pPr algn="l"/>
            <a:r>
              <a:rPr lang="en-US" sz="3600" b="1" dirty="0">
                <a:latin typeface="+mn-lt"/>
              </a:rPr>
              <a:t>Exercise 1: Carbonate Speciation with Isotopes</a:t>
            </a:r>
          </a:p>
        </p:txBody>
      </p:sp>
      <p:sp>
        <p:nvSpPr>
          <p:cNvPr id="23" name="TextBox 22"/>
          <p:cNvSpPr txBox="1"/>
          <p:nvPr/>
        </p:nvSpPr>
        <p:spPr>
          <a:xfrm>
            <a:off x="608498" y="1309751"/>
            <a:ext cx="5092860" cy="400110"/>
          </a:xfrm>
          <a:prstGeom prst="rect">
            <a:avLst/>
          </a:prstGeom>
          <a:noFill/>
        </p:spPr>
        <p:txBody>
          <a:bodyPr wrap="square" rtlCol="0">
            <a:spAutoFit/>
          </a:bodyPr>
          <a:lstStyle/>
          <a:p>
            <a:r>
              <a:rPr lang="en-US" sz="2000" dirty="0">
                <a:solidFill>
                  <a:srgbClr val="4F6228"/>
                </a:solidFill>
              </a:rPr>
              <a:t>View results in </a:t>
            </a:r>
            <a:r>
              <a:rPr lang="en-US" sz="2000" dirty="0">
                <a:solidFill>
                  <a:srgbClr val="4F6228"/>
                </a:solidFill>
                <a:latin typeface="Courier New" panose="02070309020205020404" pitchFamily="49" charset="0"/>
                <a:cs typeface="Courier New" panose="02070309020205020404" pitchFamily="49" charset="0"/>
              </a:rPr>
              <a:t>ShortCourse1.out</a:t>
            </a:r>
          </a:p>
        </p:txBody>
      </p:sp>
      <p:pic>
        <p:nvPicPr>
          <p:cNvPr id="11" name="Picture 10"/>
          <p:cNvPicPr>
            <a:picLocks noChangeAspect="1"/>
          </p:cNvPicPr>
          <p:nvPr/>
        </p:nvPicPr>
        <p:blipFill>
          <a:blip r:embed="rId3"/>
          <a:stretch>
            <a:fillRect/>
          </a:stretch>
        </p:blipFill>
        <p:spPr>
          <a:xfrm>
            <a:off x="457200" y="1952606"/>
            <a:ext cx="4165600" cy="2159000"/>
          </a:xfrm>
          <a:prstGeom prst="rect">
            <a:avLst/>
          </a:prstGeom>
        </p:spPr>
      </p:pic>
      <p:pic>
        <p:nvPicPr>
          <p:cNvPr id="4" name="Picture 3"/>
          <p:cNvPicPr>
            <a:picLocks noChangeAspect="1"/>
          </p:cNvPicPr>
          <p:nvPr/>
        </p:nvPicPr>
        <p:blipFill>
          <a:blip r:embed="rId4"/>
          <a:stretch>
            <a:fillRect/>
          </a:stretch>
        </p:blipFill>
        <p:spPr>
          <a:xfrm>
            <a:off x="608498" y="2358547"/>
            <a:ext cx="6007100" cy="1803400"/>
          </a:xfrm>
          <a:prstGeom prst="rect">
            <a:avLst/>
          </a:prstGeom>
        </p:spPr>
      </p:pic>
      <p:pic>
        <p:nvPicPr>
          <p:cNvPr id="6" name="Picture 5"/>
          <p:cNvPicPr>
            <a:picLocks noChangeAspect="1"/>
          </p:cNvPicPr>
          <p:nvPr/>
        </p:nvPicPr>
        <p:blipFill rotWithShape="1">
          <a:blip r:embed="rId5"/>
          <a:srcRect r="24820"/>
          <a:stretch/>
        </p:blipFill>
        <p:spPr>
          <a:xfrm>
            <a:off x="457200" y="4161947"/>
            <a:ext cx="6158398" cy="2222500"/>
          </a:xfrm>
          <a:prstGeom prst="rect">
            <a:avLst/>
          </a:prstGeom>
        </p:spPr>
      </p:pic>
      <p:sp>
        <p:nvSpPr>
          <p:cNvPr id="13" name="Rectangle 12"/>
          <p:cNvSpPr/>
          <p:nvPr/>
        </p:nvSpPr>
        <p:spPr>
          <a:xfrm>
            <a:off x="608498" y="3223147"/>
            <a:ext cx="5357067" cy="350766"/>
          </a:xfrm>
          <a:prstGeom prst="rect">
            <a:avLst/>
          </a:prstGeom>
          <a:noFill/>
          <a:ln w="28575"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7088118" y="3193610"/>
            <a:ext cx="1446774" cy="369332"/>
          </a:xfrm>
          <a:prstGeom prst="rect">
            <a:avLst/>
          </a:prstGeom>
          <a:noFill/>
        </p:spPr>
        <p:txBody>
          <a:bodyPr wrap="square" rtlCol="0">
            <a:spAutoFit/>
          </a:bodyPr>
          <a:lstStyle/>
          <a:p>
            <a:r>
              <a:rPr lang="en-US" dirty="0">
                <a:solidFill>
                  <a:schemeClr val="accent2"/>
                </a:solidFill>
              </a:rPr>
              <a:t>δ</a:t>
            </a:r>
            <a:r>
              <a:rPr lang="en-US" baseline="30000" dirty="0">
                <a:solidFill>
                  <a:schemeClr val="accent2"/>
                </a:solidFill>
              </a:rPr>
              <a:t>13</a:t>
            </a:r>
            <a:r>
              <a:rPr lang="en-US" dirty="0">
                <a:solidFill>
                  <a:schemeClr val="accent2"/>
                </a:solidFill>
              </a:rPr>
              <a:t>C = 0‰</a:t>
            </a:r>
          </a:p>
        </p:txBody>
      </p:sp>
      <p:sp>
        <p:nvSpPr>
          <p:cNvPr id="15" name="Rectangle 14"/>
          <p:cNvSpPr/>
          <p:nvPr/>
        </p:nvSpPr>
        <p:spPr>
          <a:xfrm>
            <a:off x="564200" y="6033681"/>
            <a:ext cx="6051398" cy="350766"/>
          </a:xfrm>
          <a:prstGeom prst="rect">
            <a:avLst/>
          </a:prstGeom>
          <a:noFill/>
          <a:ln w="28575"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8000"/>
              </a:solidFill>
            </a:endParaRPr>
          </a:p>
        </p:txBody>
      </p:sp>
      <p:sp>
        <p:nvSpPr>
          <p:cNvPr id="16" name="TextBox 15"/>
          <p:cNvSpPr txBox="1"/>
          <p:nvPr/>
        </p:nvSpPr>
        <p:spPr>
          <a:xfrm>
            <a:off x="7088118" y="6015115"/>
            <a:ext cx="1446774" cy="369332"/>
          </a:xfrm>
          <a:prstGeom prst="rect">
            <a:avLst/>
          </a:prstGeom>
          <a:noFill/>
        </p:spPr>
        <p:txBody>
          <a:bodyPr wrap="square" rtlCol="0">
            <a:spAutoFit/>
          </a:bodyPr>
          <a:lstStyle/>
          <a:p>
            <a:r>
              <a:rPr lang="en-US" dirty="0">
                <a:solidFill>
                  <a:srgbClr val="008000"/>
                </a:solidFill>
              </a:rPr>
              <a:t>δ</a:t>
            </a:r>
            <a:r>
              <a:rPr lang="en-US" baseline="30000" dirty="0">
                <a:solidFill>
                  <a:srgbClr val="008000"/>
                </a:solidFill>
              </a:rPr>
              <a:t>13</a:t>
            </a:r>
            <a:r>
              <a:rPr lang="en-US" dirty="0">
                <a:solidFill>
                  <a:srgbClr val="008000"/>
                </a:solidFill>
              </a:rPr>
              <a:t>C = 4.6‰</a:t>
            </a:r>
          </a:p>
        </p:txBody>
      </p:sp>
    </p:spTree>
    <p:extLst>
      <p:ext uri="{BB962C8B-B14F-4D97-AF65-F5344CB8AC3E}">
        <p14:creationId xmlns:p14="http://schemas.microsoft.com/office/powerpoint/2010/main" val="3734103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49D9EB-E366-4EB5-A7B9-777899710749}"/>
              </a:ext>
            </a:extLst>
          </p:cNvPr>
          <p:cNvPicPr>
            <a:picLocks noChangeAspect="1"/>
          </p:cNvPicPr>
          <p:nvPr/>
        </p:nvPicPr>
        <p:blipFill>
          <a:blip r:embed="rId2"/>
          <a:stretch>
            <a:fillRect/>
          </a:stretch>
        </p:blipFill>
        <p:spPr>
          <a:xfrm>
            <a:off x="1191706" y="1093137"/>
            <a:ext cx="7144627" cy="4130859"/>
          </a:xfrm>
          <a:prstGeom prst="rect">
            <a:avLst/>
          </a:prstGeom>
          <a:ln>
            <a:solidFill>
              <a:schemeClr val="tx1"/>
            </a:solidFill>
          </a:ln>
        </p:spPr>
      </p:pic>
      <p:sp>
        <p:nvSpPr>
          <p:cNvPr id="3" name="TextBox 2">
            <a:extLst>
              <a:ext uri="{FF2B5EF4-FFF2-40B4-BE49-F238E27FC236}">
                <a16:creationId xmlns:a16="http://schemas.microsoft.com/office/drawing/2014/main" id="{B31327E2-394A-4E6C-A3C5-62E5FE39CEED}"/>
              </a:ext>
            </a:extLst>
          </p:cNvPr>
          <p:cNvSpPr txBox="1"/>
          <p:nvPr/>
        </p:nvSpPr>
        <p:spPr>
          <a:xfrm>
            <a:off x="1632177" y="31359"/>
            <a:ext cx="7193508" cy="646331"/>
          </a:xfrm>
          <a:prstGeom prst="rect">
            <a:avLst/>
          </a:prstGeom>
          <a:noFill/>
        </p:spPr>
        <p:txBody>
          <a:bodyPr wrap="none" rtlCol="0">
            <a:spAutoFit/>
          </a:bodyPr>
          <a:lstStyle/>
          <a:p>
            <a:r>
              <a:rPr lang="en-US" sz="3600" b="1" dirty="0"/>
              <a:t>Speciation in </a:t>
            </a:r>
            <a:r>
              <a:rPr lang="en-US" sz="3600" b="1" dirty="0">
                <a:latin typeface="Courier New" panose="02070309020205020404" pitchFamily="49" charset="0"/>
                <a:cs typeface="Courier New" panose="02070309020205020404" pitchFamily="49" charset="0"/>
              </a:rPr>
              <a:t>ShortCourse1.out</a:t>
            </a:r>
          </a:p>
        </p:txBody>
      </p:sp>
      <p:sp>
        <p:nvSpPr>
          <p:cNvPr id="4" name="TextBox 3">
            <a:extLst>
              <a:ext uri="{FF2B5EF4-FFF2-40B4-BE49-F238E27FC236}">
                <a16:creationId xmlns:a16="http://schemas.microsoft.com/office/drawing/2014/main" id="{17DEA990-D1B4-4F26-80E2-61CDCF13D5FB}"/>
              </a:ext>
            </a:extLst>
          </p:cNvPr>
          <p:cNvSpPr txBox="1"/>
          <p:nvPr/>
        </p:nvSpPr>
        <p:spPr>
          <a:xfrm>
            <a:off x="3619180" y="677690"/>
            <a:ext cx="2149114" cy="400110"/>
          </a:xfrm>
          <a:prstGeom prst="rect">
            <a:avLst/>
          </a:prstGeom>
          <a:noFill/>
        </p:spPr>
        <p:txBody>
          <a:bodyPr wrap="square" rtlCol="0">
            <a:spAutoFit/>
          </a:bodyPr>
          <a:lstStyle/>
          <a:p>
            <a:r>
              <a:rPr lang="en-US" sz="2000" b="1" dirty="0">
                <a:solidFill>
                  <a:schemeClr val="accent6"/>
                </a:solidFill>
              </a:rPr>
              <a:t>From Speciate1</a:t>
            </a:r>
          </a:p>
        </p:txBody>
      </p:sp>
      <p:pic>
        <p:nvPicPr>
          <p:cNvPr id="5" name="Picture 4">
            <a:extLst>
              <a:ext uri="{FF2B5EF4-FFF2-40B4-BE49-F238E27FC236}">
                <a16:creationId xmlns:a16="http://schemas.microsoft.com/office/drawing/2014/main" id="{0DFC2CB6-8018-42B6-89CB-2985AE7B8782}"/>
              </a:ext>
            </a:extLst>
          </p:cNvPr>
          <p:cNvPicPr>
            <a:picLocks noChangeAspect="1"/>
          </p:cNvPicPr>
          <p:nvPr/>
        </p:nvPicPr>
        <p:blipFill>
          <a:blip r:embed="rId3"/>
          <a:stretch>
            <a:fillRect/>
          </a:stretch>
        </p:blipFill>
        <p:spPr>
          <a:xfrm>
            <a:off x="1191706" y="5355772"/>
            <a:ext cx="3652398" cy="1350538"/>
          </a:xfrm>
          <a:prstGeom prst="rect">
            <a:avLst/>
          </a:prstGeom>
          <a:ln>
            <a:solidFill>
              <a:schemeClr val="tx1"/>
            </a:solidFill>
          </a:ln>
        </p:spPr>
      </p:pic>
    </p:spTree>
    <p:extLst>
      <p:ext uri="{BB962C8B-B14F-4D97-AF65-F5344CB8AC3E}">
        <p14:creationId xmlns:p14="http://schemas.microsoft.com/office/powerpoint/2010/main" val="649232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FC9E3B-3E3A-4918-8811-F0AF10B46F12}"/>
              </a:ext>
            </a:extLst>
          </p:cNvPr>
          <p:cNvSpPr txBox="1"/>
          <p:nvPr/>
        </p:nvSpPr>
        <p:spPr>
          <a:xfrm>
            <a:off x="2835938" y="3081296"/>
            <a:ext cx="3590214" cy="923330"/>
          </a:xfrm>
          <a:prstGeom prst="rect">
            <a:avLst/>
          </a:prstGeom>
          <a:noFill/>
        </p:spPr>
        <p:txBody>
          <a:bodyPr wrap="none" rtlCol="0">
            <a:spAutoFit/>
          </a:bodyPr>
          <a:lstStyle/>
          <a:p>
            <a:pPr algn="ctr"/>
            <a:r>
              <a:rPr lang="en-US" sz="5400" b="1" dirty="0">
                <a:solidFill>
                  <a:srgbClr val="0070C0"/>
                </a:solidFill>
              </a:rPr>
              <a:t>ADVECTION</a:t>
            </a:r>
          </a:p>
        </p:txBody>
      </p:sp>
    </p:spTree>
    <p:extLst>
      <p:ext uri="{BB962C8B-B14F-4D97-AF65-F5344CB8AC3E}">
        <p14:creationId xmlns:p14="http://schemas.microsoft.com/office/powerpoint/2010/main" val="32490598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6486"/>
            <a:ext cx="8229600" cy="730827"/>
          </a:xfrm>
        </p:spPr>
        <p:txBody>
          <a:bodyPr>
            <a:normAutofit/>
          </a:bodyPr>
          <a:lstStyle/>
          <a:p>
            <a:pPr algn="l"/>
            <a:r>
              <a:rPr lang="en-US" sz="4000" b="1" dirty="0"/>
              <a:t>Exercise 2: </a:t>
            </a:r>
            <a:r>
              <a:rPr lang="en-US" sz="4000" b="1" dirty="0" err="1"/>
              <a:t>Advective</a:t>
            </a:r>
            <a:r>
              <a:rPr lang="en-US" sz="4000" b="1" dirty="0"/>
              <a:t> Transport</a:t>
            </a:r>
          </a:p>
        </p:txBody>
      </p:sp>
      <p:cxnSp>
        <p:nvCxnSpPr>
          <p:cNvPr id="5" name="Straight Connector 4"/>
          <p:cNvCxnSpPr/>
          <p:nvPr/>
        </p:nvCxnSpPr>
        <p:spPr>
          <a:xfrm>
            <a:off x="886290" y="1891862"/>
            <a:ext cx="0" cy="2235837"/>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886291" y="4127699"/>
            <a:ext cx="3240910"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494788" y="4073676"/>
            <a:ext cx="1084713" cy="369332"/>
          </a:xfrm>
          <a:prstGeom prst="rect">
            <a:avLst/>
          </a:prstGeom>
          <a:noFill/>
        </p:spPr>
        <p:txBody>
          <a:bodyPr wrap="square" rtlCol="0">
            <a:spAutoFit/>
          </a:bodyPr>
          <a:lstStyle/>
          <a:p>
            <a:r>
              <a:rPr lang="en-US" dirty="0"/>
              <a:t>distance</a:t>
            </a:r>
          </a:p>
        </p:txBody>
      </p:sp>
      <p:cxnSp>
        <p:nvCxnSpPr>
          <p:cNvPr id="29" name="Straight Arrow Connector 28"/>
          <p:cNvCxnSpPr/>
          <p:nvPr/>
        </p:nvCxnSpPr>
        <p:spPr>
          <a:xfrm>
            <a:off x="2473674" y="4310710"/>
            <a:ext cx="1177310" cy="0"/>
          </a:xfrm>
          <a:prstGeom prst="straightConnector1">
            <a:avLst/>
          </a:prstGeom>
          <a:ln w="952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rot="16200000">
            <a:off x="-164927" y="2772196"/>
            <a:ext cx="1733108" cy="369332"/>
          </a:xfrm>
          <a:prstGeom prst="rect">
            <a:avLst/>
          </a:prstGeom>
          <a:noFill/>
        </p:spPr>
        <p:txBody>
          <a:bodyPr wrap="square" rtlCol="0">
            <a:spAutoFit/>
          </a:bodyPr>
          <a:lstStyle/>
          <a:p>
            <a:r>
              <a:rPr lang="en-US" dirty="0"/>
              <a:t>concentration</a:t>
            </a:r>
          </a:p>
        </p:txBody>
      </p:sp>
      <p:cxnSp>
        <p:nvCxnSpPr>
          <p:cNvPr id="31" name="Straight Connector 30"/>
          <p:cNvCxnSpPr/>
          <p:nvPr/>
        </p:nvCxnSpPr>
        <p:spPr>
          <a:xfrm flipH="1">
            <a:off x="886293" y="3102646"/>
            <a:ext cx="1825490" cy="0"/>
          </a:xfrm>
          <a:prstGeom prst="line">
            <a:avLst/>
          </a:prstGeom>
          <a:ln w="9525" cmpd="sng">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H="1" flipV="1">
            <a:off x="2711783" y="3102646"/>
            <a:ext cx="6893" cy="1025053"/>
          </a:xfrm>
          <a:prstGeom prst="line">
            <a:avLst/>
          </a:prstGeom>
          <a:ln w="9525" cmpd="sng">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1422306" y="3260300"/>
            <a:ext cx="1084713" cy="369332"/>
          </a:xfrm>
          <a:prstGeom prst="rect">
            <a:avLst/>
          </a:prstGeom>
          <a:noFill/>
        </p:spPr>
        <p:txBody>
          <a:bodyPr wrap="square" rtlCol="0">
            <a:spAutoFit/>
          </a:bodyPr>
          <a:lstStyle/>
          <a:p>
            <a:r>
              <a:rPr lang="en-US" i="1" dirty="0"/>
              <a:t>x = </a:t>
            </a:r>
            <a:r>
              <a:rPr lang="en-US" i="1" dirty="0" err="1"/>
              <a:t>vt</a:t>
            </a:r>
            <a:endParaRPr lang="en-US" i="1" dirty="0"/>
          </a:p>
        </p:txBody>
      </p:sp>
      <p:sp>
        <p:nvSpPr>
          <p:cNvPr id="38" name="Cube 37"/>
          <p:cNvSpPr/>
          <p:nvPr/>
        </p:nvSpPr>
        <p:spPr>
          <a:xfrm>
            <a:off x="5089278" y="3136684"/>
            <a:ext cx="833377" cy="740869"/>
          </a:xfrm>
          <a:prstGeom prst="cub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Cube 38"/>
          <p:cNvSpPr/>
          <p:nvPr/>
        </p:nvSpPr>
        <p:spPr>
          <a:xfrm>
            <a:off x="5737460" y="3143043"/>
            <a:ext cx="833377" cy="740869"/>
          </a:xfrm>
          <a:prstGeom prst="cub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Cube 39"/>
          <p:cNvSpPr/>
          <p:nvPr/>
        </p:nvSpPr>
        <p:spPr>
          <a:xfrm>
            <a:off x="6385643" y="3143043"/>
            <a:ext cx="833377" cy="740869"/>
          </a:xfrm>
          <a:prstGeom prst="cub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Cube 40"/>
          <p:cNvSpPr/>
          <p:nvPr/>
        </p:nvSpPr>
        <p:spPr>
          <a:xfrm>
            <a:off x="7001029" y="3149914"/>
            <a:ext cx="833377" cy="740869"/>
          </a:xfrm>
          <a:prstGeom prst="cub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Cube 41"/>
          <p:cNvSpPr/>
          <p:nvPr/>
        </p:nvSpPr>
        <p:spPr>
          <a:xfrm>
            <a:off x="7649212" y="3149914"/>
            <a:ext cx="833377" cy="740869"/>
          </a:xfrm>
          <a:prstGeom prst="cub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 name="Straight Arrow Connector 42"/>
          <p:cNvCxnSpPr/>
          <p:nvPr/>
        </p:nvCxnSpPr>
        <p:spPr>
          <a:xfrm>
            <a:off x="4361168" y="3616519"/>
            <a:ext cx="641294" cy="0"/>
          </a:xfrm>
          <a:prstGeom prst="straightConnector1">
            <a:avLst/>
          </a:prstGeom>
          <a:ln w="952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8395359" y="3520349"/>
            <a:ext cx="641294" cy="0"/>
          </a:xfrm>
          <a:prstGeom prst="straightConnector1">
            <a:avLst/>
          </a:prstGeom>
          <a:ln w="952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H="1">
            <a:off x="5737461" y="4014520"/>
            <a:ext cx="648182" cy="0"/>
          </a:xfrm>
          <a:prstGeom prst="line">
            <a:avLst/>
          </a:prstGeom>
          <a:ln w="9525" cmpd="sng">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5816829" y="3935139"/>
            <a:ext cx="1084713" cy="369332"/>
          </a:xfrm>
          <a:prstGeom prst="rect">
            <a:avLst/>
          </a:prstGeom>
          <a:noFill/>
        </p:spPr>
        <p:txBody>
          <a:bodyPr wrap="square" rtlCol="0">
            <a:spAutoFit/>
          </a:bodyPr>
          <a:lstStyle/>
          <a:p>
            <a:r>
              <a:rPr lang="en-US" dirty="0" err="1"/>
              <a:t>Δx</a:t>
            </a:r>
            <a:endParaRPr lang="en-US" dirty="0"/>
          </a:p>
        </p:txBody>
      </p:sp>
      <p:cxnSp>
        <p:nvCxnSpPr>
          <p:cNvPr id="50" name="Straight Connector 49"/>
          <p:cNvCxnSpPr/>
          <p:nvPr/>
        </p:nvCxnSpPr>
        <p:spPr>
          <a:xfrm flipH="1">
            <a:off x="5274473" y="2830710"/>
            <a:ext cx="3208116" cy="0"/>
          </a:xfrm>
          <a:prstGeom prst="line">
            <a:avLst/>
          </a:prstGeom>
          <a:ln w="9525" cmpd="sng">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6736460" y="2508011"/>
            <a:ext cx="416414" cy="369332"/>
          </a:xfrm>
          <a:prstGeom prst="rect">
            <a:avLst/>
          </a:prstGeom>
          <a:noFill/>
        </p:spPr>
        <p:txBody>
          <a:bodyPr wrap="square" rtlCol="0">
            <a:spAutoFit/>
          </a:bodyPr>
          <a:lstStyle/>
          <a:p>
            <a:r>
              <a:rPr lang="en-US" dirty="0"/>
              <a:t>L</a:t>
            </a:r>
          </a:p>
        </p:txBody>
      </p:sp>
      <p:sp>
        <p:nvSpPr>
          <p:cNvPr id="54" name="TextBox 53"/>
          <p:cNvSpPr txBox="1"/>
          <p:nvPr/>
        </p:nvSpPr>
        <p:spPr>
          <a:xfrm>
            <a:off x="4110379" y="3407562"/>
            <a:ext cx="409525" cy="369332"/>
          </a:xfrm>
          <a:prstGeom prst="rect">
            <a:avLst/>
          </a:prstGeom>
          <a:noFill/>
        </p:spPr>
        <p:txBody>
          <a:bodyPr wrap="square" rtlCol="0">
            <a:spAutoFit/>
          </a:bodyPr>
          <a:lstStyle/>
          <a:p>
            <a:r>
              <a:rPr lang="en-US" i="1" dirty="0" err="1"/>
              <a:t>J</a:t>
            </a:r>
            <a:r>
              <a:rPr lang="en-US" i="1" baseline="-25000" dirty="0" err="1"/>
              <a:t>x</a:t>
            </a:r>
            <a:endParaRPr lang="en-US" i="1" dirty="0"/>
          </a:p>
        </p:txBody>
      </p:sp>
      <p:graphicFrame>
        <p:nvGraphicFramePr>
          <p:cNvPr id="56" name="Object 55"/>
          <p:cNvGraphicFramePr>
            <a:graphicFrameLocks noChangeAspect="1"/>
          </p:cNvGraphicFramePr>
          <p:nvPr>
            <p:extLst>
              <p:ext uri="{D42A27DB-BD31-4B8C-83A1-F6EECF244321}">
                <p14:modId xmlns:p14="http://schemas.microsoft.com/office/powerpoint/2010/main" val="3773209794"/>
              </p:ext>
            </p:extLst>
          </p:nvPr>
        </p:nvGraphicFramePr>
        <p:xfrm>
          <a:off x="5764041" y="4898860"/>
          <a:ext cx="1944837" cy="988360"/>
        </p:xfrm>
        <a:graphic>
          <a:graphicData uri="http://schemas.openxmlformats.org/presentationml/2006/ole">
            <mc:AlternateContent xmlns:mc="http://schemas.openxmlformats.org/markup-compatibility/2006">
              <mc:Choice xmlns:v="urn:schemas-microsoft-com:vml" Requires="v">
                <p:oleObj spid="_x0000_s1675" name="Equation" r:id="rId4" imgW="774700" imgH="393700" progId="Equation.DSMT4">
                  <p:embed/>
                </p:oleObj>
              </mc:Choice>
              <mc:Fallback>
                <p:oleObj name="Equation" r:id="rId4" imgW="774700" imgH="393700" progId="Equation.DSMT4">
                  <p:embed/>
                  <p:pic>
                    <p:nvPicPr>
                      <p:cNvPr id="0" name=""/>
                      <p:cNvPicPr/>
                      <p:nvPr/>
                    </p:nvPicPr>
                    <p:blipFill>
                      <a:blip r:embed="rId5"/>
                      <a:stretch>
                        <a:fillRect/>
                      </a:stretch>
                    </p:blipFill>
                    <p:spPr>
                      <a:xfrm>
                        <a:off x="5764041" y="4898860"/>
                        <a:ext cx="1944837" cy="988360"/>
                      </a:xfrm>
                      <a:prstGeom prst="rect">
                        <a:avLst/>
                      </a:prstGeom>
                    </p:spPr>
                  </p:pic>
                </p:oleObj>
              </mc:Fallback>
            </mc:AlternateContent>
          </a:graphicData>
        </a:graphic>
      </p:graphicFrame>
      <p:sp>
        <p:nvSpPr>
          <p:cNvPr id="57" name="TextBox 56"/>
          <p:cNvSpPr txBox="1"/>
          <p:nvPr/>
        </p:nvSpPr>
        <p:spPr>
          <a:xfrm>
            <a:off x="471966" y="5174335"/>
            <a:ext cx="3993814" cy="1200328"/>
          </a:xfrm>
          <a:prstGeom prst="rect">
            <a:avLst/>
          </a:prstGeom>
          <a:noFill/>
        </p:spPr>
        <p:txBody>
          <a:bodyPr wrap="square" rtlCol="0">
            <a:spAutoFit/>
          </a:bodyPr>
          <a:lstStyle/>
          <a:p>
            <a:r>
              <a:rPr lang="en-US" sz="2400" dirty="0">
                <a:solidFill>
                  <a:srgbClr val="4F6228"/>
                </a:solidFill>
              </a:rPr>
              <a:t>Initial condition: junk2</a:t>
            </a:r>
          </a:p>
          <a:p>
            <a:r>
              <a:rPr lang="en-US" sz="2400" dirty="0">
                <a:solidFill>
                  <a:srgbClr val="4F6228"/>
                </a:solidFill>
              </a:rPr>
              <a:t>Left boundary:    junk1  </a:t>
            </a:r>
            <a:r>
              <a:rPr lang="en-US" sz="2400" dirty="0">
                <a:solidFill>
                  <a:schemeClr val="accent2"/>
                </a:solidFill>
              </a:rPr>
              <a:t>flux</a:t>
            </a:r>
          </a:p>
          <a:p>
            <a:r>
              <a:rPr lang="en-US" sz="2400" dirty="0">
                <a:solidFill>
                  <a:srgbClr val="4F6228"/>
                </a:solidFill>
              </a:rPr>
              <a:t>Right boundary: junk2   </a:t>
            </a:r>
            <a:r>
              <a:rPr lang="en-US" sz="2400" dirty="0">
                <a:solidFill>
                  <a:srgbClr val="C0504D"/>
                </a:solidFill>
              </a:rPr>
              <a:t>flux</a:t>
            </a:r>
          </a:p>
        </p:txBody>
      </p:sp>
      <p:graphicFrame>
        <p:nvGraphicFramePr>
          <p:cNvPr id="27" name="Object 26">
            <a:extLst>
              <a:ext uri="{FF2B5EF4-FFF2-40B4-BE49-F238E27FC236}">
                <a16:creationId xmlns:a16="http://schemas.microsoft.com/office/drawing/2014/main" id="{062A18D9-DA7E-4D3D-97A7-EEF3B15C2D5D}"/>
              </a:ext>
            </a:extLst>
          </p:cNvPr>
          <p:cNvGraphicFramePr>
            <a:graphicFrameLocks noChangeAspect="1"/>
          </p:cNvGraphicFramePr>
          <p:nvPr>
            <p:extLst>
              <p:ext uri="{D42A27DB-BD31-4B8C-83A1-F6EECF244321}">
                <p14:modId xmlns:p14="http://schemas.microsoft.com/office/powerpoint/2010/main" val="1707059819"/>
              </p:ext>
            </p:extLst>
          </p:nvPr>
        </p:nvGraphicFramePr>
        <p:xfrm>
          <a:off x="1714747" y="1139211"/>
          <a:ext cx="3756025" cy="931863"/>
        </p:xfrm>
        <a:graphic>
          <a:graphicData uri="http://schemas.openxmlformats.org/presentationml/2006/ole">
            <mc:AlternateContent xmlns:mc="http://schemas.openxmlformats.org/markup-compatibility/2006">
              <mc:Choice xmlns:v="urn:schemas-microsoft-com:vml" Requires="v">
                <p:oleObj spid="_x0000_s1676" name="Equation" r:id="rId6" imgW="1587240" imgH="393480" progId="Equation.DSMT4">
                  <p:embed/>
                </p:oleObj>
              </mc:Choice>
              <mc:Fallback>
                <p:oleObj name="Equation" r:id="rId6" imgW="1587240" imgH="393480" progId="Equation.DSMT4">
                  <p:embed/>
                  <p:pic>
                    <p:nvPicPr>
                      <p:cNvPr id="56" name="Object 55"/>
                      <p:cNvPicPr/>
                      <p:nvPr/>
                    </p:nvPicPr>
                    <p:blipFill>
                      <a:blip r:embed="rId7"/>
                      <a:stretch>
                        <a:fillRect/>
                      </a:stretch>
                    </p:blipFill>
                    <p:spPr>
                      <a:xfrm>
                        <a:off x="1714747" y="1139211"/>
                        <a:ext cx="3756025" cy="931863"/>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E89F2091-7930-41C7-A379-42DD9778EC6F}"/>
              </a:ext>
            </a:extLst>
          </p:cNvPr>
          <p:cNvSpPr txBox="1"/>
          <p:nvPr/>
        </p:nvSpPr>
        <p:spPr>
          <a:xfrm>
            <a:off x="6195060" y="1413776"/>
            <a:ext cx="2895152" cy="369332"/>
          </a:xfrm>
          <a:prstGeom prst="rect">
            <a:avLst/>
          </a:prstGeom>
          <a:noFill/>
          <a:ln>
            <a:solidFill>
              <a:schemeClr val="accent6"/>
            </a:solidFill>
          </a:ln>
        </p:spPr>
        <p:txBody>
          <a:bodyPr wrap="none" rtlCol="0">
            <a:spAutoFit/>
          </a:bodyPr>
          <a:lstStyle/>
          <a:p>
            <a:r>
              <a:rPr lang="en-US" b="1" dirty="0">
                <a:solidFill>
                  <a:schemeClr val="accent6"/>
                </a:solidFill>
              </a:rPr>
              <a:t>For constant velocity and 1D</a:t>
            </a:r>
          </a:p>
        </p:txBody>
      </p:sp>
      <p:cxnSp>
        <p:nvCxnSpPr>
          <p:cNvPr id="7" name="Straight Arrow Connector 6">
            <a:extLst>
              <a:ext uri="{FF2B5EF4-FFF2-40B4-BE49-F238E27FC236}">
                <a16:creationId xmlns:a16="http://schemas.microsoft.com/office/drawing/2014/main" id="{C5FB799D-AE67-4CD0-BA1F-8474FA20A0B7}"/>
              </a:ext>
            </a:extLst>
          </p:cNvPr>
          <p:cNvCxnSpPr/>
          <p:nvPr/>
        </p:nvCxnSpPr>
        <p:spPr>
          <a:xfrm flipH="1">
            <a:off x="5517056" y="1606559"/>
            <a:ext cx="621724" cy="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41EB926-4815-4295-948F-07A1463EB5AA}"/>
              </a:ext>
            </a:extLst>
          </p:cNvPr>
          <p:cNvSpPr txBox="1"/>
          <p:nvPr/>
        </p:nvSpPr>
        <p:spPr>
          <a:xfrm>
            <a:off x="5165698" y="6005331"/>
            <a:ext cx="3496214" cy="369332"/>
          </a:xfrm>
          <a:prstGeom prst="rect">
            <a:avLst/>
          </a:prstGeom>
          <a:noFill/>
        </p:spPr>
        <p:txBody>
          <a:bodyPr wrap="none" rtlCol="0">
            <a:spAutoFit/>
          </a:bodyPr>
          <a:lstStyle/>
          <a:p>
            <a:r>
              <a:rPr lang="en-US" b="1" dirty="0">
                <a:solidFill>
                  <a:schemeClr val="accent6"/>
                </a:solidFill>
              </a:rPr>
              <a:t>Courant-Friedrichs-Lewy Condition</a:t>
            </a:r>
          </a:p>
        </p:txBody>
      </p:sp>
    </p:spTree>
    <p:extLst>
      <p:ext uri="{BB962C8B-B14F-4D97-AF65-F5344CB8AC3E}">
        <p14:creationId xmlns:p14="http://schemas.microsoft.com/office/powerpoint/2010/main" val="141003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ppt_x"/>
                                          </p:val>
                                        </p:tav>
                                        <p:tav tm="100000">
                                          <p:val>
                                            <p:strVal val="#ppt_x"/>
                                          </p:val>
                                        </p:tav>
                                      </p:tavLst>
                                    </p:anim>
                                    <p:anim calcmode="lin" valueType="num">
                                      <p:cBhvr additive="base">
                                        <p:cTn id="26" dur="500" fill="hold"/>
                                        <p:tgtEl>
                                          <p:spTgt spid="2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additive="base">
                                        <p:cTn id="29" dur="500" fill="hold"/>
                                        <p:tgtEl>
                                          <p:spTgt spid="26"/>
                                        </p:tgtEl>
                                        <p:attrNameLst>
                                          <p:attrName>ppt_x</p:attrName>
                                        </p:attrNameLst>
                                      </p:cBhvr>
                                      <p:tavLst>
                                        <p:tav tm="0">
                                          <p:val>
                                            <p:strVal val="#ppt_x"/>
                                          </p:val>
                                        </p:tav>
                                        <p:tav tm="100000">
                                          <p:val>
                                            <p:strVal val="#ppt_x"/>
                                          </p:val>
                                        </p:tav>
                                      </p:tavLst>
                                    </p:anim>
                                    <p:anim calcmode="lin" valueType="num">
                                      <p:cBhvr additive="base">
                                        <p:cTn id="30" dur="500" fill="hold"/>
                                        <p:tgtEl>
                                          <p:spTgt spid="26"/>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500" fill="hold"/>
                                        <p:tgtEl>
                                          <p:spTgt spid="29"/>
                                        </p:tgtEl>
                                        <p:attrNameLst>
                                          <p:attrName>ppt_x</p:attrName>
                                        </p:attrNameLst>
                                      </p:cBhvr>
                                      <p:tavLst>
                                        <p:tav tm="0">
                                          <p:val>
                                            <p:strVal val="#ppt_x"/>
                                          </p:val>
                                        </p:tav>
                                        <p:tav tm="100000">
                                          <p:val>
                                            <p:strVal val="#ppt_x"/>
                                          </p:val>
                                        </p:tav>
                                      </p:tavLst>
                                    </p:anim>
                                    <p:anim calcmode="lin" valueType="num">
                                      <p:cBhvr additive="base">
                                        <p:cTn id="34" dur="500" fill="hold"/>
                                        <p:tgtEl>
                                          <p:spTgt spid="2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500" fill="hold"/>
                                        <p:tgtEl>
                                          <p:spTgt spid="30"/>
                                        </p:tgtEl>
                                        <p:attrNameLst>
                                          <p:attrName>ppt_x</p:attrName>
                                        </p:attrNameLst>
                                      </p:cBhvr>
                                      <p:tavLst>
                                        <p:tav tm="0">
                                          <p:val>
                                            <p:strVal val="#ppt_x"/>
                                          </p:val>
                                        </p:tav>
                                        <p:tav tm="100000">
                                          <p:val>
                                            <p:strVal val="#ppt_x"/>
                                          </p:val>
                                        </p:tav>
                                      </p:tavLst>
                                    </p:anim>
                                    <p:anim calcmode="lin" valueType="num">
                                      <p:cBhvr additive="base">
                                        <p:cTn id="38" dur="500" fill="hold"/>
                                        <p:tgtEl>
                                          <p:spTgt spid="30"/>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anim calcmode="lin" valueType="num">
                                      <p:cBhvr additive="base">
                                        <p:cTn id="41" dur="500" fill="hold"/>
                                        <p:tgtEl>
                                          <p:spTgt spid="31"/>
                                        </p:tgtEl>
                                        <p:attrNameLst>
                                          <p:attrName>ppt_x</p:attrName>
                                        </p:attrNameLst>
                                      </p:cBhvr>
                                      <p:tavLst>
                                        <p:tav tm="0">
                                          <p:val>
                                            <p:strVal val="#ppt_x"/>
                                          </p:val>
                                        </p:tav>
                                        <p:tav tm="100000">
                                          <p:val>
                                            <p:strVal val="#ppt_x"/>
                                          </p:val>
                                        </p:tav>
                                      </p:tavLst>
                                    </p:anim>
                                    <p:anim calcmode="lin" valueType="num">
                                      <p:cBhvr additive="base">
                                        <p:cTn id="42" dur="500" fill="hold"/>
                                        <p:tgtEl>
                                          <p:spTgt spid="31"/>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anim calcmode="lin" valueType="num">
                                      <p:cBhvr additive="base">
                                        <p:cTn id="45" dur="500" fill="hold"/>
                                        <p:tgtEl>
                                          <p:spTgt spid="33"/>
                                        </p:tgtEl>
                                        <p:attrNameLst>
                                          <p:attrName>ppt_x</p:attrName>
                                        </p:attrNameLst>
                                      </p:cBhvr>
                                      <p:tavLst>
                                        <p:tav tm="0">
                                          <p:val>
                                            <p:strVal val="#ppt_x"/>
                                          </p:val>
                                        </p:tav>
                                        <p:tav tm="100000">
                                          <p:val>
                                            <p:strVal val="#ppt_x"/>
                                          </p:val>
                                        </p:tav>
                                      </p:tavLst>
                                    </p:anim>
                                    <p:anim calcmode="lin" valueType="num">
                                      <p:cBhvr additive="base">
                                        <p:cTn id="46" dur="500" fill="hold"/>
                                        <p:tgtEl>
                                          <p:spTgt spid="33"/>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anim calcmode="lin" valueType="num">
                                      <p:cBhvr additive="base">
                                        <p:cTn id="49" dur="500" fill="hold"/>
                                        <p:tgtEl>
                                          <p:spTgt spid="36"/>
                                        </p:tgtEl>
                                        <p:attrNameLst>
                                          <p:attrName>ppt_x</p:attrName>
                                        </p:attrNameLst>
                                      </p:cBhvr>
                                      <p:tavLst>
                                        <p:tav tm="0">
                                          <p:val>
                                            <p:strVal val="#ppt_x"/>
                                          </p:val>
                                        </p:tav>
                                        <p:tav tm="100000">
                                          <p:val>
                                            <p:strVal val="#ppt_x"/>
                                          </p:val>
                                        </p:tav>
                                      </p:tavLst>
                                    </p:anim>
                                    <p:anim calcmode="lin" valueType="num">
                                      <p:cBhvr additive="base">
                                        <p:cTn id="50" dur="500" fill="hold"/>
                                        <p:tgtEl>
                                          <p:spTgt spid="36"/>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anim calcmode="lin" valueType="num">
                                      <p:cBhvr additive="base">
                                        <p:cTn id="53" dur="500" fill="hold"/>
                                        <p:tgtEl>
                                          <p:spTgt spid="38"/>
                                        </p:tgtEl>
                                        <p:attrNameLst>
                                          <p:attrName>ppt_x</p:attrName>
                                        </p:attrNameLst>
                                      </p:cBhvr>
                                      <p:tavLst>
                                        <p:tav tm="0">
                                          <p:val>
                                            <p:strVal val="#ppt_x"/>
                                          </p:val>
                                        </p:tav>
                                        <p:tav tm="100000">
                                          <p:val>
                                            <p:strVal val="#ppt_x"/>
                                          </p:val>
                                        </p:tav>
                                      </p:tavLst>
                                    </p:anim>
                                    <p:anim calcmode="lin" valueType="num">
                                      <p:cBhvr additive="base">
                                        <p:cTn id="54" dur="500" fill="hold"/>
                                        <p:tgtEl>
                                          <p:spTgt spid="38"/>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anim calcmode="lin" valueType="num">
                                      <p:cBhvr additive="base">
                                        <p:cTn id="57" dur="500" fill="hold"/>
                                        <p:tgtEl>
                                          <p:spTgt spid="39"/>
                                        </p:tgtEl>
                                        <p:attrNameLst>
                                          <p:attrName>ppt_x</p:attrName>
                                        </p:attrNameLst>
                                      </p:cBhvr>
                                      <p:tavLst>
                                        <p:tav tm="0">
                                          <p:val>
                                            <p:strVal val="#ppt_x"/>
                                          </p:val>
                                        </p:tav>
                                        <p:tav tm="100000">
                                          <p:val>
                                            <p:strVal val="#ppt_x"/>
                                          </p:val>
                                        </p:tav>
                                      </p:tavLst>
                                    </p:anim>
                                    <p:anim calcmode="lin" valueType="num">
                                      <p:cBhvr additive="base">
                                        <p:cTn id="58" dur="500" fill="hold"/>
                                        <p:tgtEl>
                                          <p:spTgt spid="39"/>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anim calcmode="lin" valueType="num">
                                      <p:cBhvr additive="base">
                                        <p:cTn id="61" dur="500" fill="hold"/>
                                        <p:tgtEl>
                                          <p:spTgt spid="40"/>
                                        </p:tgtEl>
                                        <p:attrNameLst>
                                          <p:attrName>ppt_x</p:attrName>
                                        </p:attrNameLst>
                                      </p:cBhvr>
                                      <p:tavLst>
                                        <p:tav tm="0">
                                          <p:val>
                                            <p:strVal val="#ppt_x"/>
                                          </p:val>
                                        </p:tav>
                                        <p:tav tm="100000">
                                          <p:val>
                                            <p:strVal val="#ppt_x"/>
                                          </p:val>
                                        </p:tav>
                                      </p:tavLst>
                                    </p:anim>
                                    <p:anim calcmode="lin" valueType="num">
                                      <p:cBhvr additive="base">
                                        <p:cTn id="62" dur="500" fill="hold"/>
                                        <p:tgtEl>
                                          <p:spTgt spid="40"/>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anim calcmode="lin" valueType="num">
                                      <p:cBhvr additive="base">
                                        <p:cTn id="65" dur="500" fill="hold"/>
                                        <p:tgtEl>
                                          <p:spTgt spid="41"/>
                                        </p:tgtEl>
                                        <p:attrNameLst>
                                          <p:attrName>ppt_x</p:attrName>
                                        </p:attrNameLst>
                                      </p:cBhvr>
                                      <p:tavLst>
                                        <p:tav tm="0">
                                          <p:val>
                                            <p:strVal val="#ppt_x"/>
                                          </p:val>
                                        </p:tav>
                                        <p:tav tm="100000">
                                          <p:val>
                                            <p:strVal val="#ppt_x"/>
                                          </p:val>
                                        </p:tav>
                                      </p:tavLst>
                                    </p:anim>
                                    <p:anim calcmode="lin" valueType="num">
                                      <p:cBhvr additive="base">
                                        <p:cTn id="66" dur="500" fill="hold"/>
                                        <p:tgtEl>
                                          <p:spTgt spid="41"/>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anim calcmode="lin" valueType="num">
                                      <p:cBhvr additive="base">
                                        <p:cTn id="69" dur="500" fill="hold"/>
                                        <p:tgtEl>
                                          <p:spTgt spid="42"/>
                                        </p:tgtEl>
                                        <p:attrNameLst>
                                          <p:attrName>ppt_x</p:attrName>
                                        </p:attrNameLst>
                                      </p:cBhvr>
                                      <p:tavLst>
                                        <p:tav tm="0">
                                          <p:val>
                                            <p:strVal val="#ppt_x"/>
                                          </p:val>
                                        </p:tav>
                                        <p:tav tm="100000">
                                          <p:val>
                                            <p:strVal val="#ppt_x"/>
                                          </p:val>
                                        </p:tav>
                                      </p:tavLst>
                                    </p:anim>
                                    <p:anim calcmode="lin" valueType="num">
                                      <p:cBhvr additive="base">
                                        <p:cTn id="70" dur="500" fill="hold"/>
                                        <p:tgtEl>
                                          <p:spTgt spid="42"/>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43"/>
                                        </p:tgtEl>
                                        <p:attrNameLst>
                                          <p:attrName>style.visibility</p:attrName>
                                        </p:attrNameLst>
                                      </p:cBhvr>
                                      <p:to>
                                        <p:strVal val="visible"/>
                                      </p:to>
                                    </p:set>
                                    <p:anim calcmode="lin" valueType="num">
                                      <p:cBhvr additive="base">
                                        <p:cTn id="73" dur="500" fill="hold"/>
                                        <p:tgtEl>
                                          <p:spTgt spid="43"/>
                                        </p:tgtEl>
                                        <p:attrNameLst>
                                          <p:attrName>ppt_x</p:attrName>
                                        </p:attrNameLst>
                                      </p:cBhvr>
                                      <p:tavLst>
                                        <p:tav tm="0">
                                          <p:val>
                                            <p:strVal val="#ppt_x"/>
                                          </p:val>
                                        </p:tav>
                                        <p:tav tm="100000">
                                          <p:val>
                                            <p:strVal val="#ppt_x"/>
                                          </p:val>
                                        </p:tav>
                                      </p:tavLst>
                                    </p:anim>
                                    <p:anim calcmode="lin" valueType="num">
                                      <p:cBhvr additive="base">
                                        <p:cTn id="74" dur="500" fill="hold"/>
                                        <p:tgtEl>
                                          <p:spTgt spid="43"/>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anim calcmode="lin" valueType="num">
                                      <p:cBhvr additive="base">
                                        <p:cTn id="77" dur="500" fill="hold"/>
                                        <p:tgtEl>
                                          <p:spTgt spid="45"/>
                                        </p:tgtEl>
                                        <p:attrNameLst>
                                          <p:attrName>ppt_x</p:attrName>
                                        </p:attrNameLst>
                                      </p:cBhvr>
                                      <p:tavLst>
                                        <p:tav tm="0">
                                          <p:val>
                                            <p:strVal val="#ppt_x"/>
                                          </p:val>
                                        </p:tav>
                                        <p:tav tm="100000">
                                          <p:val>
                                            <p:strVal val="#ppt_x"/>
                                          </p:val>
                                        </p:tav>
                                      </p:tavLst>
                                    </p:anim>
                                    <p:anim calcmode="lin" valueType="num">
                                      <p:cBhvr additive="base">
                                        <p:cTn id="78" dur="500" fill="hold"/>
                                        <p:tgtEl>
                                          <p:spTgt spid="45"/>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46"/>
                                        </p:tgtEl>
                                        <p:attrNameLst>
                                          <p:attrName>style.visibility</p:attrName>
                                        </p:attrNameLst>
                                      </p:cBhvr>
                                      <p:to>
                                        <p:strVal val="visible"/>
                                      </p:to>
                                    </p:set>
                                    <p:anim calcmode="lin" valueType="num">
                                      <p:cBhvr additive="base">
                                        <p:cTn id="81" dur="500" fill="hold"/>
                                        <p:tgtEl>
                                          <p:spTgt spid="46"/>
                                        </p:tgtEl>
                                        <p:attrNameLst>
                                          <p:attrName>ppt_x</p:attrName>
                                        </p:attrNameLst>
                                      </p:cBhvr>
                                      <p:tavLst>
                                        <p:tav tm="0">
                                          <p:val>
                                            <p:strVal val="#ppt_x"/>
                                          </p:val>
                                        </p:tav>
                                        <p:tav tm="100000">
                                          <p:val>
                                            <p:strVal val="#ppt_x"/>
                                          </p:val>
                                        </p:tav>
                                      </p:tavLst>
                                    </p:anim>
                                    <p:anim calcmode="lin" valueType="num">
                                      <p:cBhvr additive="base">
                                        <p:cTn id="82" dur="500" fill="hold"/>
                                        <p:tgtEl>
                                          <p:spTgt spid="46"/>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49"/>
                                        </p:tgtEl>
                                        <p:attrNameLst>
                                          <p:attrName>style.visibility</p:attrName>
                                        </p:attrNameLst>
                                      </p:cBhvr>
                                      <p:to>
                                        <p:strVal val="visible"/>
                                      </p:to>
                                    </p:set>
                                    <p:anim calcmode="lin" valueType="num">
                                      <p:cBhvr additive="base">
                                        <p:cTn id="85" dur="500" fill="hold"/>
                                        <p:tgtEl>
                                          <p:spTgt spid="49"/>
                                        </p:tgtEl>
                                        <p:attrNameLst>
                                          <p:attrName>ppt_x</p:attrName>
                                        </p:attrNameLst>
                                      </p:cBhvr>
                                      <p:tavLst>
                                        <p:tav tm="0">
                                          <p:val>
                                            <p:strVal val="#ppt_x"/>
                                          </p:val>
                                        </p:tav>
                                        <p:tav tm="100000">
                                          <p:val>
                                            <p:strVal val="#ppt_x"/>
                                          </p:val>
                                        </p:tav>
                                      </p:tavLst>
                                    </p:anim>
                                    <p:anim calcmode="lin" valueType="num">
                                      <p:cBhvr additive="base">
                                        <p:cTn id="86" dur="500" fill="hold"/>
                                        <p:tgtEl>
                                          <p:spTgt spid="49"/>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50"/>
                                        </p:tgtEl>
                                        <p:attrNameLst>
                                          <p:attrName>style.visibility</p:attrName>
                                        </p:attrNameLst>
                                      </p:cBhvr>
                                      <p:to>
                                        <p:strVal val="visible"/>
                                      </p:to>
                                    </p:set>
                                    <p:anim calcmode="lin" valueType="num">
                                      <p:cBhvr additive="base">
                                        <p:cTn id="89" dur="500" fill="hold"/>
                                        <p:tgtEl>
                                          <p:spTgt spid="50"/>
                                        </p:tgtEl>
                                        <p:attrNameLst>
                                          <p:attrName>ppt_x</p:attrName>
                                        </p:attrNameLst>
                                      </p:cBhvr>
                                      <p:tavLst>
                                        <p:tav tm="0">
                                          <p:val>
                                            <p:strVal val="#ppt_x"/>
                                          </p:val>
                                        </p:tav>
                                        <p:tav tm="100000">
                                          <p:val>
                                            <p:strVal val="#ppt_x"/>
                                          </p:val>
                                        </p:tav>
                                      </p:tavLst>
                                    </p:anim>
                                    <p:anim calcmode="lin" valueType="num">
                                      <p:cBhvr additive="base">
                                        <p:cTn id="90" dur="500" fill="hold"/>
                                        <p:tgtEl>
                                          <p:spTgt spid="50"/>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52"/>
                                        </p:tgtEl>
                                        <p:attrNameLst>
                                          <p:attrName>style.visibility</p:attrName>
                                        </p:attrNameLst>
                                      </p:cBhvr>
                                      <p:to>
                                        <p:strVal val="visible"/>
                                      </p:to>
                                    </p:set>
                                    <p:anim calcmode="lin" valueType="num">
                                      <p:cBhvr additive="base">
                                        <p:cTn id="93" dur="500" fill="hold"/>
                                        <p:tgtEl>
                                          <p:spTgt spid="52"/>
                                        </p:tgtEl>
                                        <p:attrNameLst>
                                          <p:attrName>ppt_x</p:attrName>
                                        </p:attrNameLst>
                                      </p:cBhvr>
                                      <p:tavLst>
                                        <p:tav tm="0">
                                          <p:val>
                                            <p:strVal val="#ppt_x"/>
                                          </p:val>
                                        </p:tav>
                                        <p:tav tm="100000">
                                          <p:val>
                                            <p:strVal val="#ppt_x"/>
                                          </p:val>
                                        </p:tav>
                                      </p:tavLst>
                                    </p:anim>
                                    <p:anim calcmode="lin" valueType="num">
                                      <p:cBhvr additive="base">
                                        <p:cTn id="94" dur="500" fill="hold"/>
                                        <p:tgtEl>
                                          <p:spTgt spid="52"/>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54"/>
                                        </p:tgtEl>
                                        <p:attrNameLst>
                                          <p:attrName>style.visibility</p:attrName>
                                        </p:attrNameLst>
                                      </p:cBhvr>
                                      <p:to>
                                        <p:strVal val="visible"/>
                                      </p:to>
                                    </p:set>
                                    <p:anim calcmode="lin" valueType="num">
                                      <p:cBhvr additive="base">
                                        <p:cTn id="97" dur="500" fill="hold"/>
                                        <p:tgtEl>
                                          <p:spTgt spid="54"/>
                                        </p:tgtEl>
                                        <p:attrNameLst>
                                          <p:attrName>ppt_x</p:attrName>
                                        </p:attrNameLst>
                                      </p:cBhvr>
                                      <p:tavLst>
                                        <p:tav tm="0">
                                          <p:val>
                                            <p:strVal val="#ppt_x"/>
                                          </p:val>
                                        </p:tav>
                                        <p:tav tm="100000">
                                          <p:val>
                                            <p:strVal val="#ppt_x"/>
                                          </p:val>
                                        </p:tav>
                                      </p:tavLst>
                                    </p:anim>
                                    <p:anim calcmode="lin" valueType="num">
                                      <p:cBhvr additive="base">
                                        <p:cTn id="9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57"/>
                                        </p:tgtEl>
                                        <p:attrNameLst>
                                          <p:attrName>style.visibility</p:attrName>
                                        </p:attrNameLst>
                                      </p:cBhvr>
                                      <p:to>
                                        <p:strVal val="visible"/>
                                      </p:to>
                                    </p:set>
                                    <p:anim calcmode="lin" valueType="num">
                                      <p:cBhvr additive="base">
                                        <p:cTn id="103" dur="500" fill="hold"/>
                                        <p:tgtEl>
                                          <p:spTgt spid="57"/>
                                        </p:tgtEl>
                                        <p:attrNameLst>
                                          <p:attrName>ppt_x</p:attrName>
                                        </p:attrNameLst>
                                      </p:cBhvr>
                                      <p:tavLst>
                                        <p:tav tm="0">
                                          <p:val>
                                            <p:strVal val="#ppt_x"/>
                                          </p:val>
                                        </p:tav>
                                        <p:tav tm="100000">
                                          <p:val>
                                            <p:strVal val="#ppt_x"/>
                                          </p:val>
                                        </p:tav>
                                      </p:tavLst>
                                    </p:anim>
                                    <p:anim calcmode="lin" valueType="num">
                                      <p:cBhvr additive="base">
                                        <p:cTn id="104"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nodeType="clickEffect">
                                  <p:stCondLst>
                                    <p:cond delay="0"/>
                                  </p:stCondLst>
                                  <p:childTnLst>
                                    <p:set>
                                      <p:cBhvr>
                                        <p:cTn id="108" dur="1" fill="hold">
                                          <p:stCondLst>
                                            <p:cond delay="0"/>
                                          </p:stCondLst>
                                        </p:cTn>
                                        <p:tgtEl>
                                          <p:spTgt spid="56"/>
                                        </p:tgtEl>
                                        <p:attrNameLst>
                                          <p:attrName>style.visibility</p:attrName>
                                        </p:attrNameLst>
                                      </p:cBhvr>
                                      <p:to>
                                        <p:strVal val="visible"/>
                                      </p:to>
                                    </p:set>
                                    <p:anim calcmode="lin" valueType="num">
                                      <p:cBhvr additive="base">
                                        <p:cTn id="109" dur="500" fill="hold"/>
                                        <p:tgtEl>
                                          <p:spTgt spid="56"/>
                                        </p:tgtEl>
                                        <p:attrNameLst>
                                          <p:attrName>ppt_x</p:attrName>
                                        </p:attrNameLst>
                                      </p:cBhvr>
                                      <p:tavLst>
                                        <p:tav tm="0">
                                          <p:val>
                                            <p:strVal val="#ppt_x"/>
                                          </p:val>
                                        </p:tav>
                                        <p:tav tm="100000">
                                          <p:val>
                                            <p:strVal val="#ppt_x"/>
                                          </p:val>
                                        </p:tav>
                                      </p:tavLst>
                                    </p:anim>
                                    <p:anim calcmode="lin" valueType="num">
                                      <p:cBhvr additive="base">
                                        <p:cTn id="110" dur="500" fill="hold"/>
                                        <p:tgtEl>
                                          <p:spTgt spid="56"/>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8"/>
                                        </p:tgtEl>
                                        <p:attrNameLst>
                                          <p:attrName>style.visibility</p:attrName>
                                        </p:attrNameLst>
                                      </p:cBhvr>
                                      <p:to>
                                        <p:strVal val="visible"/>
                                      </p:to>
                                    </p:set>
                                    <p:anim calcmode="lin" valueType="num">
                                      <p:cBhvr additive="base">
                                        <p:cTn id="113" dur="500" fill="hold"/>
                                        <p:tgtEl>
                                          <p:spTgt spid="8"/>
                                        </p:tgtEl>
                                        <p:attrNameLst>
                                          <p:attrName>ppt_x</p:attrName>
                                        </p:attrNameLst>
                                      </p:cBhvr>
                                      <p:tavLst>
                                        <p:tav tm="0">
                                          <p:val>
                                            <p:strVal val="#ppt_x"/>
                                          </p:val>
                                        </p:tav>
                                        <p:tav tm="100000">
                                          <p:val>
                                            <p:strVal val="#ppt_x"/>
                                          </p:val>
                                        </p:tav>
                                      </p:tavLst>
                                    </p:anim>
                                    <p:anim calcmode="lin" valueType="num">
                                      <p:cBhvr additive="base">
                                        <p:cTn id="1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0" grpId="0"/>
      <p:bldP spid="36" grpId="0"/>
      <p:bldP spid="38" grpId="0" animBg="1"/>
      <p:bldP spid="39" grpId="0" animBg="1"/>
      <p:bldP spid="40" grpId="0" animBg="1"/>
      <p:bldP spid="41" grpId="0" animBg="1"/>
      <p:bldP spid="42" grpId="0" animBg="1"/>
      <p:bldP spid="49" grpId="0"/>
      <p:bldP spid="52" grpId="0"/>
      <p:bldP spid="54" grpId="0"/>
      <p:bldP spid="57" grpId="0"/>
      <p:bldP spid="4" grpId="0" animBg="1"/>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89741"/>
            <a:ext cx="8229600" cy="730827"/>
          </a:xfrm>
        </p:spPr>
        <p:txBody>
          <a:bodyPr>
            <a:normAutofit/>
          </a:bodyPr>
          <a:lstStyle/>
          <a:p>
            <a:r>
              <a:rPr lang="en-US" sz="4000" b="1" dirty="0"/>
              <a:t>Numerical Dispersion</a:t>
            </a:r>
          </a:p>
        </p:txBody>
      </p:sp>
      <p:graphicFrame>
        <p:nvGraphicFramePr>
          <p:cNvPr id="27" name="Object 26">
            <a:extLst>
              <a:ext uri="{FF2B5EF4-FFF2-40B4-BE49-F238E27FC236}">
                <a16:creationId xmlns:a16="http://schemas.microsoft.com/office/drawing/2014/main" id="{062A18D9-DA7E-4D3D-97A7-EEF3B15C2D5D}"/>
              </a:ext>
            </a:extLst>
          </p:cNvPr>
          <p:cNvGraphicFramePr>
            <a:graphicFrameLocks noChangeAspect="1"/>
          </p:cNvGraphicFramePr>
          <p:nvPr>
            <p:extLst>
              <p:ext uri="{D42A27DB-BD31-4B8C-83A1-F6EECF244321}">
                <p14:modId xmlns:p14="http://schemas.microsoft.com/office/powerpoint/2010/main" val="4116255557"/>
              </p:ext>
            </p:extLst>
          </p:nvPr>
        </p:nvGraphicFramePr>
        <p:xfrm>
          <a:off x="1392238" y="1109970"/>
          <a:ext cx="2987661" cy="801970"/>
        </p:xfrm>
        <a:graphic>
          <a:graphicData uri="http://schemas.openxmlformats.org/presentationml/2006/ole">
            <mc:AlternateContent xmlns:mc="http://schemas.openxmlformats.org/markup-compatibility/2006">
              <mc:Choice xmlns:v="urn:schemas-microsoft-com:vml" Requires="v">
                <p:oleObj spid="_x0000_s51982" name="Equation" r:id="rId4" imgW="1701720" imgH="457200" progId="Equation.DSMT4">
                  <p:embed/>
                </p:oleObj>
              </mc:Choice>
              <mc:Fallback>
                <p:oleObj name="Equation" r:id="rId4" imgW="1701720" imgH="457200" progId="Equation.DSMT4">
                  <p:embed/>
                  <p:pic>
                    <p:nvPicPr>
                      <p:cNvPr id="27" name="Object 26">
                        <a:extLst>
                          <a:ext uri="{FF2B5EF4-FFF2-40B4-BE49-F238E27FC236}">
                            <a16:creationId xmlns:a16="http://schemas.microsoft.com/office/drawing/2014/main" id="{062A18D9-DA7E-4D3D-97A7-EEF3B15C2D5D}"/>
                          </a:ext>
                        </a:extLst>
                      </p:cNvPr>
                      <p:cNvPicPr/>
                      <p:nvPr/>
                    </p:nvPicPr>
                    <p:blipFill>
                      <a:blip r:embed="rId5"/>
                      <a:stretch>
                        <a:fillRect/>
                      </a:stretch>
                    </p:blipFill>
                    <p:spPr>
                      <a:xfrm>
                        <a:off x="1392238" y="1109970"/>
                        <a:ext cx="2987661" cy="801970"/>
                      </a:xfrm>
                      <a:prstGeom prst="rect">
                        <a:avLst/>
                      </a:prstGeom>
                    </p:spPr>
                  </p:pic>
                </p:oleObj>
              </mc:Fallback>
            </mc:AlternateContent>
          </a:graphicData>
        </a:graphic>
      </p:graphicFrame>
      <p:sp>
        <p:nvSpPr>
          <p:cNvPr id="32" name="TextBox 31">
            <a:extLst>
              <a:ext uri="{FF2B5EF4-FFF2-40B4-BE49-F238E27FC236}">
                <a16:creationId xmlns:a16="http://schemas.microsoft.com/office/drawing/2014/main" id="{1326D631-5867-4CF0-B61D-558EC816BC20}"/>
              </a:ext>
            </a:extLst>
          </p:cNvPr>
          <p:cNvSpPr txBox="1"/>
          <p:nvPr/>
        </p:nvSpPr>
        <p:spPr>
          <a:xfrm>
            <a:off x="6171154" y="1280588"/>
            <a:ext cx="1909818" cy="400110"/>
          </a:xfrm>
          <a:prstGeom prst="rect">
            <a:avLst/>
          </a:prstGeom>
          <a:noFill/>
        </p:spPr>
        <p:txBody>
          <a:bodyPr wrap="none" rtlCol="0">
            <a:spAutoFit/>
          </a:bodyPr>
          <a:lstStyle/>
          <a:p>
            <a:r>
              <a:rPr lang="en-US" sz="2000" b="1" dirty="0">
                <a:solidFill>
                  <a:schemeClr val="accent6"/>
                </a:solidFill>
              </a:rPr>
              <a:t>Upwind Scheme</a:t>
            </a:r>
          </a:p>
        </p:txBody>
      </p:sp>
      <p:pic>
        <p:nvPicPr>
          <p:cNvPr id="3" name="Picture 2">
            <a:extLst>
              <a:ext uri="{FF2B5EF4-FFF2-40B4-BE49-F238E27FC236}">
                <a16:creationId xmlns:a16="http://schemas.microsoft.com/office/drawing/2014/main" id="{3332C647-5EAF-4E39-8644-4BFF2EEF0C0B}"/>
              </a:ext>
            </a:extLst>
          </p:cNvPr>
          <p:cNvPicPr>
            <a:picLocks noChangeAspect="1"/>
          </p:cNvPicPr>
          <p:nvPr/>
        </p:nvPicPr>
        <p:blipFill>
          <a:blip r:embed="rId6"/>
          <a:stretch>
            <a:fillRect/>
          </a:stretch>
        </p:blipFill>
        <p:spPr>
          <a:xfrm>
            <a:off x="1780549" y="4893442"/>
            <a:ext cx="5775760" cy="1749760"/>
          </a:xfrm>
          <a:prstGeom prst="rect">
            <a:avLst/>
          </a:prstGeom>
        </p:spPr>
      </p:pic>
      <p:graphicFrame>
        <p:nvGraphicFramePr>
          <p:cNvPr id="61" name="Object 60">
            <a:extLst>
              <a:ext uri="{FF2B5EF4-FFF2-40B4-BE49-F238E27FC236}">
                <a16:creationId xmlns:a16="http://schemas.microsoft.com/office/drawing/2014/main" id="{EF0FCD36-F43B-4D03-BC57-81EFD37E94CD}"/>
              </a:ext>
            </a:extLst>
          </p:cNvPr>
          <p:cNvGraphicFramePr>
            <a:graphicFrameLocks noChangeAspect="1"/>
          </p:cNvGraphicFramePr>
          <p:nvPr>
            <p:extLst>
              <p:ext uri="{D42A27DB-BD31-4B8C-83A1-F6EECF244321}">
                <p14:modId xmlns:p14="http://schemas.microsoft.com/office/powerpoint/2010/main" val="4194277100"/>
              </p:ext>
            </p:extLst>
          </p:nvPr>
        </p:nvGraphicFramePr>
        <p:xfrm>
          <a:off x="457201" y="2117747"/>
          <a:ext cx="4967728" cy="974224"/>
        </p:xfrm>
        <a:graphic>
          <a:graphicData uri="http://schemas.openxmlformats.org/presentationml/2006/ole">
            <mc:AlternateContent xmlns:mc="http://schemas.openxmlformats.org/markup-compatibility/2006">
              <mc:Choice xmlns:v="urn:schemas-microsoft-com:vml" Requires="v">
                <p:oleObj spid="_x0000_s51983" name="Equation" r:id="rId7" imgW="2590560" imgH="507960" progId="Equation.DSMT4">
                  <p:embed/>
                </p:oleObj>
              </mc:Choice>
              <mc:Fallback>
                <p:oleObj name="Equation" r:id="rId7" imgW="2590560" imgH="507960" progId="Equation.DSMT4">
                  <p:embed/>
                  <p:pic>
                    <p:nvPicPr>
                      <p:cNvPr id="27" name="Object 26">
                        <a:extLst>
                          <a:ext uri="{FF2B5EF4-FFF2-40B4-BE49-F238E27FC236}">
                            <a16:creationId xmlns:a16="http://schemas.microsoft.com/office/drawing/2014/main" id="{062A18D9-DA7E-4D3D-97A7-EEF3B15C2D5D}"/>
                          </a:ext>
                        </a:extLst>
                      </p:cNvPr>
                      <p:cNvPicPr/>
                      <p:nvPr/>
                    </p:nvPicPr>
                    <p:blipFill>
                      <a:blip r:embed="rId8"/>
                      <a:stretch>
                        <a:fillRect/>
                      </a:stretch>
                    </p:blipFill>
                    <p:spPr>
                      <a:xfrm>
                        <a:off x="457201" y="2117747"/>
                        <a:ext cx="4967728" cy="974224"/>
                      </a:xfrm>
                      <a:prstGeom prst="rect">
                        <a:avLst/>
                      </a:prstGeom>
                    </p:spPr>
                  </p:pic>
                </p:oleObj>
              </mc:Fallback>
            </mc:AlternateContent>
          </a:graphicData>
        </a:graphic>
      </p:graphicFrame>
      <p:sp>
        <p:nvSpPr>
          <p:cNvPr id="62" name="TextBox 61">
            <a:extLst>
              <a:ext uri="{FF2B5EF4-FFF2-40B4-BE49-F238E27FC236}">
                <a16:creationId xmlns:a16="http://schemas.microsoft.com/office/drawing/2014/main" id="{68A69158-61B1-4E2C-96B3-39EAC0B1BCFE}"/>
              </a:ext>
            </a:extLst>
          </p:cNvPr>
          <p:cNvSpPr txBox="1"/>
          <p:nvPr/>
        </p:nvSpPr>
        <p:spPr>
          <a:xfrm>
            <a:off x="6171154" y="2933153"/>
            <a:ext cx="2770310" cy="400110"/>
          </a:xfrm>
          <a:prstGeom prst="rect">
            <a:avLst/>
          </a:prstGeom>
          <a:noFill/>
        </p:spPr>
        <p:txBody>
          <a:bodyPr wrap="none" rtlCol="0">
            <a:spAutoFit/>
          </a:bodyPr>
          <a:lstStyle/>
          <a:p>
            <a:r>
              <a:rPr lang="en-US" sz="2000" b="1" dirty="0">
                <a:solidFill>
                  <a:schemeClr val="accent6"/>
                </a:solidFill>
              </a:rPr>
              <a:t>Taylor Series Expansions</a:t>
            </a:r>
          </a:p>
        </p:txBody>
      </p:sp>
      <p:graphicFrame>
        <p:nvGraphicFramePr>
          <p:cNvPr id="63" name="Object 62">
            <a:extLst>
              <a:ext uri="{FF2B5EF4-FFF2-40B4-BE49-F238E27FC236}">
                <a16:creationId xmlns:a16="http://schemas.microsoft.com/office/drawing/2014/main" id="{E34DE990-2A7E-4884-AA4F-3FF8F79B1C02}"/>
              </a:ext>
            </a:extLst>
          </p:cNvPr>
          <p:cNvGraphicFramePr>
            <a:graphicFrameLocks noChangeAspect="1"/>
          </p:cNvGraphicFramePr>
          <p:nvPr>
            <p:extLst>
              <p:ext uri="{D42A27DB-BD31-4B8C-83A1-F6EECF244321}">
                <p14:modId xmlns:p14="http://schemas.microsoft.com/office/powerpoint/2010/main" val="2180424213"/>
              </p:ext>
            </p:extLst>
          </p:nvPr>
        </p:nvGraphicFramePr>
        <p:xfrm>
          <a:off x="457201" y="3246439"/>
          <a:ext cx="5098356" cy="985004"/>
        </p:xfrm>
        <a:graphic>
          <a:graphicData uri="http://schemas.openxmlformats.org/presentationml/2006/ole">
            <mc:AlternateContent xmlns:mc="http://schemas.openxmlformats.org/markup-compatibility/2006">
              <mc:Choice xmlns:v="urn:schemas-microsoft-com:vml" Requires="v">
                <p:oleObj spid="_x0000_s51984" name="Equation" r:id="rId9" imgW="2628720" imgH="507960" progId="Equation.DSMT4">
                  <p:embed/>
                </p:oleObj>
              </mc:Choice>
              <mc:Fallback>
                <p:oleObj name="Equation" r:id="rId9" imgW="2628720" imgH="507960" progId="Equation.DSMT4">
                  <p:embed/>
                  <p:pic>
                    <p:nvPicPr>
                      <p:cNvPr id="61" name="Object 60">
                        <a:extLst>
                          <a:ext uri="{FF2B5EF4-FFF2-40B4-BE49-F238E27FC236}">
                            <a16:creationId xmlns:a16="http://schemas.microsoft.com/office/drawing/2014/main" id="{EF0FCD36-F43B-4D03-BC57-81EFD37E94CD}"/>
                          </a:ext>
                        </a:extLst>
                      </p:cNvPr>
                      <p:cNvPicPr/>
                      <p:nvPr/>
                    </p:nvPicPr>
                    <p:blipFill>
                      <a:blip r:embed="rId10"/>
                      <a:stretch>
                        <a:fillRect/>
                      </a:stretch>
                    </p:blipFill>
                    <p:spPr>
                      <a:xfrm>
                        <a:off x="457201" y="3246439"/>
                        <a:ext cx="5098356" cy="985004"/>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18628E9A-DBC8-4160-AE75-98F1F81A4431}"/>
              </a:ext>
            </a:extLst>
          </p:cNvPr>
          <p:cNvSpPr txBox="1"/>
          <p:nvPr/>
        </p:nvSpPr>
        <p:spPr>
          <a:xfrm>
            <a:off x="0" y="4524110"/>
            <a:ext cx="4947098" cy="369332"/>
          </a:xfrm>
          <a:prstGeom prst="rect">
            <a:avLst/>
          </a:prstGeom>
          <a:noFill/>
        </p:spPr>
        <p:txBody>
          <a:bodyPr wrap="square" rtlCol="0">
            <a:spAutoFit/>
          </a:bodyPr>
          <a:lstStyle/>
          <a:p>
            <a:pPr algn="ctr"/>
            <a:r>
              <a:rPr lang="en-US" dirty="0">
                <a:solidFill>
                  <a:srgbClr val="FF0000"/>
                </a:solidFill>
              </a:rPr>
              <a:t>Even terms result in smearing and amplitude errors</a:t>
            </a:r>
          </a:p>
        </p:txBody>
      </p:sp>
      <p:sp>
        <p:nvSpPr>
          <p:cNvPr id="64" name="TextBox 63">
            <a:extLst>
              <a:ext uri="{FF2B5EF4-FFF2-40B4-BE49-F238E27FC236}">
                <a16:creationId xmlns:a16="http://schemas.microsoft.com/office/drawing/2014/main" id="{AEA66B19-7A49-4C65-ACBD-BAB9BF9E7B43}"/>
              </a:ext>
            </a:extLst>
          </p:cNvPr>
          <p:cNvSpPr txBox="1"/>
          <p:nvPr/>
        </p:nvSpPr>
        <p:spPr>
          <a:xfrm>
            <a:off x="4947099" y="4524110"/>
            <a:ext cx="4196902" cy="369332"/>
          </a:xfrm>
          <a:prstGeom prst="rect">
            <a:avLst/>
          </a:prstGeom>
          <a:noFill/>
        </p:spPr>
        <p:txBody>
          <a:bodyPr wrap="square" rtlCol="0">
            <a:spAutoFit/>
          </a:bodyPr>
          <a:lstStyle/>
          <a:p>
            <a:pPr algn="ctr"/>
            <a:r>
              <a:rPr lang="en-US" dirty="0">
                <a:solidFill>
                  <a:srgbClr val="FF0000"/>
                </a:solidFill>
              </a:rPr>
              <a:t>Odd terms result in oscillatory phase errors</a:t>
            </a:r>
          </a:p>
        </p:txBody>
      </p:sp>
      <p:sp>
        <p:nvSpPr>
          <p:cNvPr id="4" name="Rectangle 3">
            <a:extLst>
              <a:ext uri="{FF2B5EF4-FFF2-40B4-BE49-F238E27FC236}">
                <a16:creationId xmlns:a16="http://schemas.microsoft.com/office/drawing/2014/main" id="{F932752C-3EF6-483C-B5E1-A613CF40555B}"/>
              </a:ext>
            </a:extLst>
          </p:cNvPr>
          <p:cNvSpPr/>
          <p:nvPr/>
        </p:nvSpPr>
        <p:spPr>
          <a:xfrm>
            <a:off x="1808172" y="6564879"/>
            <a:ext cx="6277854" cy="307777"/>
          </a:xfrm>
          <a:prstGeom prst="rect">
            <a:avLst/>
          </a:prstGeom>
        </p:spPr>
        <p:txBody>
          <a:bodyPr wrap="square">
            <a:spAutoFit/>
          </a:bodyPr>
          <a:lstStyle/>
          <a:p>
            <a:r>
              <a:rPr lang="en-US" sz="1400" dirty="0"/>
              <a:t>http://www.mathematik.uni-dortmund.de/~kuzmin/cfdintro/lecture10.pdf</a:t>
            </a:r>
          </a:p>
        </p:txBody>
      </p:sp>
    </p:spTree>
    <p:extLst>
      <p:ext uri="{BB962C8B-B14F-4D97-AF65-F5344CB8AC3E}">
        <p14:creationId xmlns:p14="http://schemas.microsoft.com/office/powerpoint/2010/main" val="3130273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ppt_x"/>
                                          </p:val>
                                        </p:tav>
                                        <p:tav tm="100000">
                                          <p:val>
                                            <p:strVal val="#ppt_x"/>
                                          </p:val>
                                        </p:tav>
                                      </p:tavLst>
                                    </p:anim>
                                    <p:anim calcmode="lin" valueType="num">
                                      <p:cBhvr additive="base">
                                        <p:cTn id="1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1"/>
                                        </p:tgtEl>
                                        <p:attrNameLst>
                                          <p:attrName>style.visibility</p:attrName>
                                        </p:attrNameLst>
                                      </p:cBhvr>
                                      <p:to>
                                        <p:strVal val="visible"/>
                                      </p:to>
                                    </p:set>
                                    <p:anim calcmode="lin" valueType="num">
                                      <p:cBhvr additive="base">
                                        <p:cTn id="17" dur="500" fill="hold"/>
                                        <p:tgtEl>
                                          <p:spTgt spid="61"/>
                                        </p:tgtEl>
                                        <p:attrNameLst>
                                          <p:attrName>ppt_x</p:attrName>
                                        </p:attrNameLst>
                                      </p:cBhvr>
                                      <p:tavLst>
                                        <p:tav tm="0">
                                          <p:val>
                                            <p:strVal val="#ppt_x"/>
                                          </p:val>
                                        </p:tav>
                                        <p:tav tm="100000">
                                          <p:val>
                                            <p:strVal val="#ppt_x"/>
                                          </p:val>
                                        </p:tav>
                                      </p:tavLst>
                                    </p:anim>
                                    <p:anim calcmode="lin" valueType="num">
                                      <p:cBhvr additive="base">
                                        <p:cTn id="18" dur="500" fill="hold"/>
                                        <p:tgtEl>
                                          <p:spTgt spid="6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3"/>
                                        </p:tgtEl>
                                        <p:attrNameLst>
                                          <p:attrName>style.visibility</p:attrName>
                                        </p:attrNameLst>
                                      </p:cBhvr>
                                      <p:to>
                                        <p:strVal val="visible"/>
                                      </p:to>
                                    </p:set>
                                    <p:anim calcmode="lin" valueType="num">
                                      <p:cBhvr additive="base">
                                        <p:cTn id="21" dur="500" fill="hold"/>
                                        <p:tgtEl>
                                          <p:spTgt spid="63"/>
                                        </p:tgtEl>
                                        <p:attrNameLst>
                                          <p:attrName>ppt_x</p:attrName>
                                        </p:attrNameLst>
                                      </p:cBhvr>
                                      <p:tavLst>
                                        <p:tav tm="0">
                                          <p:val>
                                            <p:strVal val="#ppt_x"/>
                                          </p:val>
                                        </p:tav>
                                        <p:tav tm="100000">
                                          <p:val>
                                            <p:strVal val="#ppt_x"/>
                                          </p:val>
                                        </p:tav>
                                      </p:tavLst>
                                    </p:anim>
                                    <p:anim calcmode="lin" valueType="num">
                                      <p:cBhvr additive="base">
                                        <p:cTn id="22" dur="500" fill="hold"/>
                                        <p:tgtEl>
                                          <p:spTgt spid="6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2"/>
                                        </p:tgtEl>
                                        <p:attrNameLst>
                                          <p:attrName>style.visibility</p:attrName>
                                        </p:attrNameLst>
                                      </p:cBhvr>
                                      <p:to>
                                        <p:strVal val="visible"/>
                                      </p:to>
                                    </p:set>
                                    <p:anim calcmode="lin" valueType="num">
                                      <p:cBhvr additive="base">
                                        <p:cTn id="25" dur="500" fill="hold"/>
                                        <p:tgtEl>
                                          <p:spTgt spid="62"/>
                                        </p:tgtEl>
                                        <p:attrNameLst>
                                          <p:attrName>ppt_x</p:attrName>
                                        </p:attrNameLst>
                                      </p:cBhvr>
                                      <p:tavLst>
                                        <p:tav tm="0">
                                          <p:val>
                                            <p:strVal val="#ppt_x"/>
                                          </p:val>
                                        </p:tav>
                                        <p:tav tm="100000">
                                          <p:val>
                                            <p:strVal val="#ppt_x"/>
                                          </p:val>
                                        </p:tav>
                                      </p:tavLst>
                                    </p:anim>
                                    <p:anim calcmode="lin" valueType="num">
                                      <p:cBhvr additive="base">
                                        <p:cTn id="26"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ppt_x"/>
                                          </p:val>
                                        </p:tav>
                                        <p:tav tm="100000">
                                          <p:val>
                                            <p:strVal val="#ppt_x"/>
                                          </p:val>
                                        </p:tav>
                                      </p:tavLst>
                                    </p:anim>
                                    <p:anim calcmode="lin" valueType="num">
                                      <p:cBhvr additive="base">
                                        <p:cTn id="36" dur="500" fill="hold"/>
                                        <p:tgtEl>
                                          <p:spTgt spid="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64"/>
                                        </p:tgtEl>
                                        <p:attrNameLst>
                                          <p:attrName>style.visibility</p:attrName>
                                        </p:attrNameLst>
                                      </p:cBhvr>
                                      <p:to>
                                        <p:strVal val="visible"/>
                                      </p:to>
                                    </p:set>
                                    <p:anim calcmode="lin" valueType="num">
                                      <p:cBhvr additive="base">
                                        <p:cTn id="39" dur="500" fill="hold"/>
                                        <p:tgtEl>
                                          <p:spTgt spid="64"/>
                                        </p:tgtEl>
                                        <p:attrNameLst>
                                          <p:attrName>ppt_x</p:attrName>
                                        </p:attrNameLst>
                                      </p:cBhvr>
                                      <p:tavLst>
                                        <p:tav tm="0">
                                          <p:val>
                                            <p:strVal val="#ppt_x"/>
                                          </p:val>
                                        </p:tav>
                                        <p:tav tm="100000">
                                          <p:val>
                                            <p:strVal val="#ppt_x"/>
                                          </p:val>
                                        </p:tav>
                                      </p:tavLst>
                                    </p:anim>
                                    <p:anim calcmode="lin" valueType="num">
                                      <p:cBhvr additive="base">
                                        <p:cTn id="40" dur="500" fill="hold"/>
                                        <p:tgtEl>
                                          <p:spTgt spid="6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62" grpId="0"/>
      <p:bldP spid="6" grpId="0"/>
      <p:bldP spid="64" grpId="0"/>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685095" y="1105432"/>
            <a:ext cx="6762942" cy="5381176"/>
            <a:chOff x="698500" y="0"/>
            <a:chExt cx="7734925" cy="6858000"/>
          </a:xfrm>
        </p:grpSpPr>
        <p:pic>
          <p:nvPicPr>
            <p:cNvPr id="4" name="Picture 3"/>
            <p:cNvPicPr>
              <a:picLocks noChangeAspect="1"/>
            </p:cNvPicPr>
            <p:nvPr/>
          </p:nvPicPr>
          <p:blipFill>
            <a:blip r:embed="rId3"/>
            <a:stretch>
              <a:fillRect/>
            </a:stretch>
          </p:blipFill>
          <p:spPr>
            <a:xfrm>
              <a:off x="698500" y="0"/>
              <a:ext cx="7734925" cy="6858000"/>
            </a:xfrm>
            <a:prstGeom prst="rect">
              <a:avLst/>
            </a:prstGeom>
          </p:spPr>
        </p:pic>
        <p:cxnSp>
          <p:nvCxnSpPr>
            <p:cNvPr id="5" name="Straight Connector 4"/>
            <p:cNvCxnSpPr/>
            <p:nvPr/>
          </p:nvCxnSpPr>
          <p:spPr>
            <a:xfrm flipH="1">
              <a:off x="1668902" y="184580"/>
              <a:ext cx="3213478" cy="0"/>
            </a:xfrm>
            <a:prstGeom prst="line">
              <a:avLst/>
            </a:prstGeom>
            <a:ln w="9525"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4880280" y="184580"/>
              <a:ext cx="0" cy="6062385"/>
            </a:xfrm>
            <a:prstGeom prst="line">
              <a:avLst/>
            </a:prstGeom>
            <a:ln w="9525"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4880280" y="6244276"/>
              <a:ext cx="3213478" cy="0"/>
            </a:xfrm>
            <a:prstGeom prst="line">
              <a:avLst/>
            </a:prstGeom>
            <a:ln w="9525" cmpd="sng">
              <a:solidFill>
                <a:schemeClr val="accent2"/>
              </a:solidFill>
            </a:ln>
            <a:effectLst/>
          </p:spPr>
          <p:style>
            <a:lnRef idx="2">
              <a:schemeClr val="accent1"/>
            </a:lnRef>
            <a:fillRef idx="0">
              <a:schemeClr val="accent1"/>
            </a:fillRef>
            <a:effectRef idx="1">
              <a:schemeClr val="accent1"/>
            </a:effectRef>
            <a:fontRef idx="minor">
              <a:schemeClr val="tx1"/>
            </a:fontRef>
          </p:style>
        </p:cxnSp>
      </p:grpSp>
      <p:sp>
        <p:nvSpPr>
          <p:cNvPr id="11" name="Title 1"/>
          <p:cNvSpPr>
            <a:spLocks noGrp="1"/>
          </p:cNvSpPr>
          <p:nvPr>
            <p:ph type="title"/>
          </p:nvPr>
        </p:nvSpPr>
        <p:spPr>
          <a:xfrm>
            <a:off x="457200" y="33830"/>
            <a:ext cx="8229600" cy="730827"/>
          </a:xfrm>
        </p:spPr>
        <p:txBody>
          <a:bodyPr>
            <a:normAutofit/>
          </a:bodyPr>
          <a:lstStyle/>
          <a:p>
            <a:r>
              <a:rPr lang="en-US" sz="3600" b="1" dirty="0"/>
              <a:t>Numerical Dispersion</a:t>
            </a:r>
          </a:p>
        </p:txBody>
      </p:sp>
      <p:sp>
        <p:nvSpPr>
          <p:cNvPr id="2" name="TextBox 1">
            <a:extLst>
              <a:ext uri="{FF2B5EF4-FFF2-40B4-BE49-F238E27FC236}">
                <a16:creationId xmlns:a16="http://schemas.microsoft.com/office/drawing/2014/main" id="{BDBACCF7-BE60-498E-A6AB-2B73551C9E66}"/>
              </a:ext>
            </a:extLst>
          </p:cNvPr>
          <p:cNvSpPr txBox="1"/>
          <p:nvPr/>
        </p:nvSpPr>
        <p:spPr>
          <a:xfrm>
            <a:off x="6426168" y="1807262"/>
            <a:ext cx="2478778" cy="707886"/>
          </a:xfrm>
          <a:prstGeom prst="rect">
            <a:avLst/>
          </a:prstGeom>
          <a:noFill/>
        </p:spPr>
        <p:txBody>
          <a:bodyPr wrap="square" rtlCol="0">
            <a:spAutoFit/>
          </a:bodyPr>
          <a:lstStyle/>
          <a:p>
            <a:r>
              <a:rPr lang="en-US" sz="2000" dirty="0">
                <a:solidFill>
                  <a:schemeClr val="accent6"/>
                </a:solidFill>
              </a:rPr>
              <a:t>Exact Solution (Square Wave)</a:t>
            </a:r>
          </a:p>
        </p:txBody>
      </p:sp>
      <p:sp>
        <p:nvSpPr>
          <p:cNvPr id="12" name="TextBox 11">
            <a:extLst>
              <a:ext uri="{FF2B5EF4-FFF2-40B4-BE49-F238E27FC236}">
                <a16:creationId xmlns:a16="http://schemas.microsoft.com/office/drawing/2014/main" id="{EA068F86-B139-4014-BD98-3903FED07333}"/>
              </a:ext>
            </a:extLst>
          </p:cNvPr>
          <p:cNvSpPr txBox="1"/>
          <p:nvPr/>
        </p:nvSpPr>
        <p:spPr>
          <a:xfrm>
            <a:off x="5921516" y="4636014"/>
            <a:ext cx="2773195" cy="400110"/>
          </a:xfrm>
          <a:prstGeom prst="rect">
            <a:avLst/>
          </a:prstGeom>
          <a:noFill/>
        </p:spPr>
        <p:txBody>
          <a:bodyPr wrap="none" rtlCol="0">
            <a:spAutoFit/>
          </a:bodyPr>
          <a:lstStyle/>
          <a:p>
            <a:r>
              <a:rPr lang="en-US" sz="2000" dirty="0">
                <a:solidFill>
                  <a:schemeClr val="accent6"/>
                </a:solidFill>
              </a:rPr>
              <a:t>Upwind Finite Difference</a:t>
            </a:r>
          </a:p>
        </p:txBody>
      </p:sp>
      <p:cxnSp>
        <p:nvCxnSpPr>
          <p:cNvPr id="7" name="Straight Arrow Connector 6">
            <a:extLst>
              <a:ext uri="{FF2B5EF4-FFF2-40B4-BE49-F238E27FC236}">
                <a16:creationId xmlns:a16="http://schemas.microsoft.com/office/drawing/2014/main" id="{8C155997-DB37-4D8C-A698-FBDCB483E0C4}"/>
              </a:ext>
            </a:extLst>
          </p:cNvPr>
          <p:cNvCxnSpPr/>
          <p:nvPr/>
        </p:nvCxnSpPr>
        <p:spPr>
          <a:xfrm flipH="1">
            <a:off x="5330959" y="2221986"/>
            <a:ext cx="962265" cy="190801"/>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8CE3D848-2968-4EF3-83F7-15309AC0E9EE}"/>
              </a:ext>
            </a:extLst>
          </p:cNvPr>
          <p:cNvCxnSpPr/>
          <p:nvPr/>
        </p:nvCxnSpPr>
        <p:spPr>
          <a:xfrm flipH="1">
            <a:off x="5652407" y="5023553"/>
            <a:ext cx="962265" cy="190801"/>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A500EB99-DECB-459A-B5C0-85E8613219CE}"/>
              </a:ext>
            </a:extLst>
          </p:cNvPr>
          <p:cNvCxnSpPr>
            <a:cxnSpLocks/>
          </p:cNvCxnSpPr>
          <p:nvPr/>
        </p:nvCxnSpPr>
        <p:spPr>
          <a:xfrm>
            <a:off x="3832793" y="3796020"/>
            <a:ext cx="1676659" cy="165196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89578796-4F9C-439F-B7E3-6928FE14925D}"/>
              </a:ext>
            </a:extLst>
          </p:cNvPr>
          <p:cNvSpPr txBox="1"/>
          <p:nvPr/>
        </p:nvSpPr>
        <p:spPr>
          <a:xfrm>
            <a:off x="2717654" y="3295257"/>
            <a:ext cx="2387128" cy="400110"/>
          </a:xfrm>
          <a:prstGeom prst="rect">
            <a:avLst/>
          </a:prstGeom>
          <a:noFill/>
          <a:ln>
            <a:solidFill>
              <a:srgbClr val="FF0000"/>
            </a:solidFill>
          </a:ln>
        </p:spPr>
        <p:txBody>
          <a:bodyPr wrap="none" rtlCol="0">
            <a:spAutoFit/>
          </a:bodyPr>
          <a:lstStyle/>
          <a:p>
            <a:r>
              <a:rPr lang="en-US" sz="2000" dirty="0">
                <a:solidFill>
                  <a:srgbClr val="FF0000"/>
                </a:solidFill>
              </a:rPr>
              <a:t>Numerical dispersion</a:t>
            </a:r>
          </a:p>
        </p:txBody>
      </p:sp>
      <p:cxnSp>
        <p:nvCxnSpPr>
          <p:cNvPr id="16" name="Straight Arrow Connector 15">
            <a:extLst>
              <a:ext uri="{FF2B5EF4-FFF2-40B4-BE49-F238E27FC236}">
                <a16:creationId xmlns:a16="http://schemas.microsoft.com/office/drawing/2014/main" id="{99FD71BF-09AC-45A0-B05A-9A7E51927AC6}"/>
              </a:ext>
            </a:extLst>
          </p:cNvPr>
          <p:cNvCxnSpPr>
            <a:cxnSpLocks/>
          </p:cNvCxnSpPr>
          <p:nvPr/>
        </p:nvCxnSpPr>
        <p:spPr>
          <a:xfrm flipV="1">
            <a:off x="3801258" y="1436507"/>
            <a:ext cx="1372680" cy="169857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13545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3C1258-4FCF-4A01-9420-312C18E69635}"/>
              </a:ext>
            </a:extLst>
          </p:cNvPr>
          <p:cNvSpPr txBox="1"/>
          <p:nvPr/>
        </p:nvSpPr>
        <p:spPr>
          <a:xfrm>
            <a:off x="2827724" y="53573"/>
            <a:ext cx="4131708" cy="646331"/>
          </a:xfrm>
          <a:prstGeom prst="rect">
            <a:avLst/>
          </a:prstGeom>
          <a:noFill/>
        </p:spPr>
        <p:txBody>
          <a:bodyPr wrap="none" rtlCol="0">
            <a:spAutoFit/>
          </a:bodyPr>
          <a:lstStyle/>
          <a:p>
            <a:r>
              <a:rPr lang="en-US" sz="3600" b="1" dirty="0"/>
              <a:t>Exercise 2 Procedure</a:t>
            </a:r>
          </a:p>
        </p:txBody>
      </p:sp>
      <p:sp>
        <p:nvSpPr>
          <p:cNvPr id="3" name="TextBox 2">
            <a:extLst>
              <a:ext uri="{FF2B5EF4-FFF2-40B4-BE49-F238E27FC236}">
                <a16:creationId xmlns:a16="http://schemas.microsoft.com/office/drawing/2014/main" id="{7E3FC30E-53B0-4CFB-A854-3F5825EE9781}"/>
              </a:ext>
            </a:extLst>
          </p:cNvPr>
          <p:cNvSpPr txBox="1"/>
          <p:nvPr/>
        </p:nvSpPr>
        <p:spPr>
          <a:xfrm>
            <a:off x="215153" y="661485"/>
            <a:ext cx="8475489" cy="707886"/>
          </a:xfrm>
          <a:prstGeom prst="rect">
            <a:avLst/>
          </a:prstGeom>
          <a:noFill/>
        </p:spPr>
        <p:txBody>
          <a:bodyPr wrap="square" rtlCol="0">
            <a:spAutoFit/>
          </a:bodyPr>
          <a:lstStyle/>
          <a:p>
            <a:pPr marL="342900" indent="-342900">
              <a:buFont typeface="+mj-lt"/>
              <a:buAutoNum type="arabicPeriod"/>
            </a:pPr>
            <a:r>
              <a:rPr lang="en-US" sz="2000" b="1" dirty="0"/>
              <a:t>Run </a:t>
            </a:r>
            <a:r>
              <a:rPr lang="en-US" sz="2000" b="1" dirty="0" err="1"/>
              <a:t>CrunchTope</a:t>
            </a:r>
            <a:r>
              <a:rPr lang="en-US" sz="2000" b="1" dirty="0"/>
              <a:t> in “GIMRT” mode, which uses 1</a:t>
            </a:r>
            <a:r>
              <a:rPr lang="en-US" sz="2000" b="1" baseline="30000" dirty="0"/>
              <a:t>st</a:t>
            </a:r>
            <a:r>
              <a:rPr lang="en-US" sz="2000" b="1" dirty="0"/>
              <a:t> order upwind that introduces numerical dispersion</a:t>
            </a:r>
          </a:p>
        </p:txBody>
      </p:sp>
      <p:sp>
        <p:nvSpPr>
          <p:cNvPr id="4" name="Rectangle 3">
            <a:extLst>
              <a:ext uri="{FF2B5EF4-FFF2-40B4-BE49-F238E27FC236}">
                <a16:creationId xmlns:a16="http://schemas.microsoft.com/office/drawing/2014/main" id="{57740EF8-A26B-418B-9D2E-55C955163632}"/>
              </a:ext>
            </a:extLst>
          </p:cNvPr>
          <p:cNvSpPr/>
          <p:nvPr/>
        </p:nvSpPr>
        <p:spPr>
          <a:xfrm>
            <a:off x="594553" y="1338032"/>
            <a:ext cx="3244582" cy="2677656"/>
          </a:xfrm>
          <a:prstGeom prst="rect">
            <a:avLst/>
          </a:prstGeom>
          <a:ln>
            <a:solidFill>
              <a:schemeClr val="tx1"/>
            </a:solidFill>
          </a:ln>
        </p:spPr>
        <p:txBody>
          <a:bodyPr wrap="square">
            <a:spAutoFit/>
          </a:bodyPr>
          <a:lstStyle/>
          <a:p>
            <a:r>
              <a:rPr lang="en-US" sz="1400" dirty="0"/>
              <a:t>RUNTIME</a:t>
            </a:r>
          </a:p>
          <a:p>
            <a:r>
              <a:rPr lang="en-US" sz="1400" dirty="0" err="1"/>
              <a:t>time_units</a:t>
            </a:r>
            <a:r>
              <a:rPr lang="en-US" sz="1400" dirty="0"/>
              <a:t>       years</a:t>
            </a:r>
          </a:p>
          <a:p>
            <a:r>
              <a:rPr lang="en-US" sz="1400" dirty="0" err="1"/>
              <a:t>timestep_max</a:t>
            </a:r>
            <a:r>
              <a:rPr lang="en-US" sz="1400" dirty="0"/>
              <a:t>     0.010</a:t>
            </a:r>
          </a:p>
          <a:p>
            <a:r>
              <a:rPr lang="en-US" sz="1400" dirty="0" err="1"/>
              <a:t>timestep_init</a:t>
            </a:r>
            <a:r>
              <a:rPr lang="en-US" sz="1400" dirty="0"/>
              <a:t>    0.010</a:t>
            </a:r>
          </a:p>
          <a:p>
            <a:r>
              <a:rPr lang="en-US" sz="1400" dirty="0" err="1"/>
              <a:t>time_tolerance</a:t>
            </a:r>
            <a:r>
              <a:rPr lang="en-US" sz="1400" dirty="0"/>
              <a:t>   0.1</a:t>
            </a:r>
          </a:p>
          <a:p>
            <a:r>
              <a:rPr lang="en-US" sz="1400" dirty="0" err="1"/>
              <a:t>hindmarsh</a:t>
            </a:r>
            <a:r>
              <a:rPr lang="en-US" sz="1400" dirty="0"/>
              <a:t>        true</a:t>
            </a:r>
          </a:p>
          <a:p>
            <a:r>
              <a:rPr lang="en-US" sz="1400" dirty="0"/>
              <a:t>master           Tracer</a:t>
            </a:r>
          </a:p>
          <a:p>
            <a:r>
              <a:rPr lang="en-US" sz="1400" dirty="0" err="1"/>
              <a:t>database_sweep</a:t>
            </a:r>
            <a:r>
              <a:rPr lang="en-US" sz="1400" dirty="0"/>
              <a:t>   no</a:t>
            </a:r>
          </a:p>
          <a:p>
            <a:r>
              <a:rPr lang="en-US" sz="1400" dirty="0" err="1"/>
              <a:t>speciate_only</a:t>
            </a:r>
            <a:r>
              <a:rPr lang="en-US" sz="1400" dirty="0"/>
              <a:t>    false</a:t>
            </a:r>
          </a:p>
          <a:p>
            <a:r>
              <a:rPr lang="en-US" sz="1400" b="1" dirty="0" err="1">
                <a:solidFill>
                  <a:srgbClr val="FF0000"/>
                </a:solidFill>
              </a:rPr>
              <a:t>gimrt</a:t>
            </a:r>
            <a:r>
              <a:rPr lang="en-US" sz="1400" b="1" dirty="0">
                <a:solidFill>
                  <a:srgbClr val="FF0000"/>
                </a:solidFill>
              </a:rPr>
              <a:t>            true</a:t>
            </a:r>
          </a:p>
          <a:p>
            <a:r>
              <a:rPr lang="en-US" sz="1400" dirty="0"/>
              <a:t>database         </a:t>
            </a:r>
            <a:r>
              <a:rPr lang="en-US" sz="1400" dirty="0" err="1"/>
              <a:t>datacom.dbs</a:t>
            </a:r>
            <a:endParaRPr lang="en-US" sz="1400" dirty="0"/>
          </a:p>
          <a:p>
            <a:r>
              <a:rPr lang="en-US" sz="1400" dirty="0"/>
              <a:t>END</a:t>
            </a:r>
          </a:p>
        </p:txBody>
      </p:sp>
      <p:sp>
        <p:nvSpPr>
          <p:cNvPr id="7" name="Rectangle 6">
            <a:extLst>
              <a:ext uri="{FF2B5EF4-FFF2-40B4-BE49-F238E27FC236}">
                <a16:creationId xmlns:a16="http://schemas.microsoft.com/office/drawing/2014/main" id="{A0CF03D2-06CC-47E8-84B8-46F7AA60B81B}"/>
              </a:ext>
            </a:extLst>
          </p:cNvPr>
          <p:cNvSpPr/>
          <p:nvPr/>
        </p:nvSpPr>
        <p:spPr>
          <a:xfrm>
            <a:off x="4572000" y="1114622"/>
            <a:ext cx="3899647" cy="5693866"/>
          </a:xfrm>
          <a:prstGeom prst="rect">
            <a:avLst/>
          </a:prstGeom>
          <a:ln>
            <a:solidFill>
              <a:schemeClr val="tx1"/>
            </a:solidFill>
          </a:ln>
        </p:spPr>
        <p:txBody>
          <a:bodyPr wrap="square">
            <a:spAutoFit/>
          </a:bodyPr>
          <a:lstStyle/>
          <a:p>
            <a:r>
              <a:rPr lang="en-US" sz="1400" dirty="0"/>
              <a:t>BOUNDARY_CONDITIONS</a:t>
            </a:r>
          </a:p>
          <a:p>
            <a:r>
              <a:rPr lang="en-US" sz="1400" dirty="0" err="1"/>
              <a:t>x_begin</a:t>
            </a:r>
            <a:r>
              <a:rPr lang="en-US" sz="1400" dirty="0"/>
              <a:t>   junk1     flux</a:t>
            </a:r>
          </a:p>
          <a:p>
            <a:r>
              <a:rPr lang="en-US" sz="1400" dirty="0" err="1"/>
              <a:t>x_end</a:t>
            </a:r>
            <a:r>
              <a:rPr lang="en-US" sz="1400" dirty="0"/>
              <a:t>     junk2     flux</a:t>
            </a:r>
          </a:p>
          <a:p>
            <a:r>
              <a:rPr lang="en-US" sz="1400" dirty="0"/>
              <a:t>END</a:t>
            </a:r>
          </a:p>
          <a:p>
            <a:endParaRPr lang="en-US" sz="1400" dirty="0"/>
          </a:p>
          <a:p>
            <a:r>
              <a:rPr lang="en-US" sz="1400" dirty="0"/>
              <a:t>INITIAL_CONDITIONS</a:t>
            </a:r>
          </a:p>
          <a:p>
            <a:r>
              <a:rPr lang="en-US" sz="1400" dirty="0"/>
              <a:t>junk2   1-100 1-1 1-1</a:t>
            </a:r>
          </a:p>
          <a:p>
            <a:r>
              <a:rPr lang="en-US" sz="1400" dirty="0"/>
              <a:t>END</a:t>
            </a:r>
          </a:p>
          <a:p>
            <a:endParaRPr lang="en-US" sz="1400" dirty="0"/>
          </a:p>
          <a:p>
            <a:r>
              <a:rPr lang="en-US" sz="1400" dirty="0"/>
              <a:t>DISCRETIZATION</a:t>
            </a:r>
          </a:p>
          <a:p>
            <a:r>
              <a:rPr lang="en-US" sz="1400" dirty="0" err="1"/>
              <a:t>distance_units</a:t>
            </a:r>
            <a:r>
              <a:rPr lang="en-US" sz="1400" dirty="0"/>
              <a:t>  meters</a:t>
            </a:r>
          </a:p>
          <a:p>
            <a:r>
              <a:rPr lang="en-US" sz="1400" b="1" dirty="0" err="1">
                <a:solidFill>
                  <a:srgbClr val="FF0000"/>
                </a:solidFill>
              </a:rPr>
              <a:t>xzones</a:t>
            </a:r>
            <a:r>
              <a:rPr lang="en-US" sz="1400" b="1" dirty="0">
                <a:solidFill>
                  <a:srgbClr val="FF0000"/>
                </a:solidFill>
              </a:rPr>
              <a:t> 100 1.00</a:t>
            </a:r>
          </a:p>
          <a:p>
            <a:r>
              <a:rPr lang="en-US" sz="1400" dirty="0"/>
              <a:t>END</a:t>
            </a:r>
          </a:p>
          <a:p>
            <a:endParaRPr lang="en-US" sz="1400" dirty="0"/>
          </a:p>
          <a:p>
            <a:r>
              <a:rPr lang="en-US" sz="1400" dirty="0"/>
              <a:t>Condition junk1</a:t>
            </a:r>
          </a:p>
          <a:p>
            <a:r>
              <a:rPr lang="en-US" sz="1400" dirty="0"/>
              <a:t>units            mol/kg</a:t>
            </a:r>
          </a:p>
          <a:p>
            <a:r>
              <a:rPr lang="en-US" sz="1400" dirty="0"/>
              <a:t>temperature      25.0</a:t>
            </a:r>
          </a:p>
          <a:p>
            <a:r>
              <a:rPr lang="en-US" sz="1400" b="1" dirty="0">
                <a:solidFill>
                  <a:srgbClr val="FF0000"/>
                </a:solidFill>
              </a:rPr>
              <a:t>Tracer           0.1</a:t>
            </a:r>
          </a:p>
          <a:p>
            <a:r>
              <a:rPr lang="en-US" sz="1400" dirty="0"/>
              <a:t>END</a:t>
            </a:r>
          </a:p>
          <a:p>
            <a:endParaRPr lang="en-US" sz="1400" dirty="0"/>
          </a:p>
          <a:p>
            <a:r>
              <a:rPr lang="en-US" sz="1400" dirty="0"/>
              <a:t>Condition junk2</a:t>
            </a:r>
          </a:p>
          <a:p>
            <a:r>
              <a:rPr lang="en-US" sz="1400" dirty="0"/>
              <a:t>units            mol/kg</a:t>
            </a:r>
          </a:p>
          <a:p>
            <a:r>
              <a:rPr lang="en-US" sz="1400" dirty="0"/>
              <a:t>temperature      25.0</a:t>
            </a:r>
          </a:p>
          <a:p>
            <a:r>
              <a:rPr lang="en-US" sz="1400" b="1" dirty="0">
                <a:solidFill>
                  <a:srgbClr val="FF0000"/>
                </a:solidFill>
              </a:rPr>
              <a:t>Tracer           0.000001</a:t>
            </a:r>
          </a:p>
          <a:p>
            <a:r>
              <a:rPr lang="en-US" sz="1400" dirty="0"/>
              <a:t>END</a:t>
            </a:r>
          </a:p>
        </p:txBody>
      </p:sp>
      <p:sp>
        <p:nvSpPr>
          <p:cNvPr id="8" name="Rectangle 7">
            <a:extLst>
              <a:ext uri="{FF2B5EF4-FFF2-40B4-BE49-F238E27FC236}">
                <a16:creationId xmlns:a16="http://schemas.microsoft.com/office/drawing/2014/main" id="{A0973170-BFEA-47AD-8387-5CBF13A5EB2A}"/>
              </a:ext>
            </a:extLst>
          </p:cNvPr>
          <p:cNvSpPr/>
          <p:nvPr/>
        </p:nvSpPr>
        <p:spPr>
          <a:xfrm>
            <a:off x="594553" y="4159436"/>
            <a:ext cx="3244582" cy="1169551"/>
          </a:xfrm>
          <a:prstGeom prst="rect">
            <a:avLst/>
          </a:prstGeom>
          <a:ln>
            <a:solidFill>
              <a:schemeClr val="tx1"/>
            </a:solidFill>
          </a:ln>
        </p:spPr>
        <p:txBody>
          <a:bodyPr wrap="square">
            <a:spAutoFit/>
          </a:bodyPr>
          <a:lstStyle/>
          <a:p>
            <a:r>
              <a:rPr lang="en-US" sz="1400" dirty="0"/>
              <a:t>FLOW</a:t>
            </a:r>
          </a:p>
          <a:p>
            <a:r>
              <a:rPr lang="en-US" sz="1400" dirty="0" err="1"/>
              <a:t>time_units</a:t>
            </a:r>
            <a:r>
              <a:rPr lang="en-US" sz="1400" dirty="0"/>
              <a:t>       years</a:t>
            </a:r>
          </a:p>
          <a:p>
            <a:r>
              <a:rPr lang="en-US" sz="1400" dirty="0" err="1"/>
              <a:t>distance_units</a:t>
            </a:r>
            <a:r>
              <a:rPr lang="en-US" sz="1400" dirty="0"/>
              <a:t>   meters</a:t>
            </a:r>
          </a:p>
          <a:p>
            <a:r>
              <a:rPr lang="en-US" sz="1400" b="1" dirty="0" err="1">
                <a:solidFill>
                  <a:srgbClr val="FF0000"/>
                </a:solidFill>
              </a:rPr>
              <a:t>constant_flow</a:t>
            </a:r>
            <a:r>
              <a:rPr lang="en-US" sz="1400" b="1" dirty="0">
                <a:solidFill>
                  <a:srgbClr val="FF0000"/>
                </a:solidFill>
              </a:rPr>
              <a:t>    1.0</a:t>
            </a:r>
          </a:p>
          <a:p>
            <a:r>
              <a:rPr lang="en-US" sz="1400" dirty="0"/>
              <a:t>END</a:t>
            </a:r>
          </a:p>
        </p:txBody>
      </p:sp>
      <p:sp>
        <p:nvSpPr>
          <p:cNvPr id="9" name="Rectangle 8">
            <a:extLst>
              <a:ext uri="{FF2B5EF4-FFF2-40B4-BE49-F238E27FC236}">
                <a16:creationId xmlns:a16="http://schemas.microsoft.com/office/drawing/2014/main" id="{DB8A1912-9ADA-4EE7-A02B-DB982FA78E14}"/>
              </a:ext>
            </a:extLst>
          </p:cNvPr>
          <p:cNvSpPr/>
          <p:nvPr/>
        </p:nvSpPr>
        <p:spPr>
          <a:xfrm>
            <a:off x="594553" y="5452515"/>
            <a:ext cx="3244582" cy="1384995"/>
          </a:xfrm>
          <a:prstGeom prst="rect">
            <a:avLst/>
          </a:prstGeom>
          <a:ln>
            <a:solidFill>
              <a:schemeClr val="tx1"/>
            </a:solidFill>
          </a:ln>
        </p:spPr>
        <p:txBody>
          <a:bodyPr wrap="square">
            <a:spAutoFit/>
          </a:bodyPr>
          <a:lstStyle/>
          <a:p>
            <a:r>
              <a:rPr lang="en-US" sz="1400" dirty="0"/>
              <a:t>TRANSPORT</a:t>
            </a:r>
          </a:p>
          <a:p>
            <a:r>
              <a:rPr lang="en-US" sz="1400" dirty="0" err="1"/>
              <a:t>distance_units</a:t>
            </a:r>
            <a:r>
              <a:rPr lang="en-US" sz="1400" dirty="0"/>
              <a:t> meters</a:t>
            </a:r>
          </a:p>
          <a:p>
            <a:r>
              <a:rPr lang="en-US" sz="1400" dirty="0" err="1"/>
              <a:t>time_units</a:t>
            </a:r>
            <a:r>
              <a:rPr lang="en-US" sz="1400" dirty="0"/>
              <a:t>     years</a:t>
            </a:r>
          </a:p>
          <a:p>
            <a:r>
              <a:rPr lang="en-US" sz="1400" b="1" dirty="0" err="1">
                <a:solidFill>
                  <a:srgbClr val="FF0000"/>
                </a:solidFill>
              </a:rPr>
              <a:t>fix_diffusion</a:t>
            </a:r>
            <a:r>
              <a:rPr lang="en-US" sz="1400" b="1" dirty="0">
                <a:solidFill>
                  <a:srgbClr val="FF0000"/>
                </a:solidFill>
              </a:rPr>
              <a:t>  0.0</a:t>
            </a:r>
          </a:p>
          <a:p>
            <a:r>
              <a:rPr lang="en-US" sz="1400" b="1" dirty="0" err="1">
                <a:solidFill>
                  <a:srgbClr val="FF0000"/>
                </a:solidFill>
              </a:rPr>
              <a:t>dispersivity</a:t>
            </a:r>
            <a:r>
              <a:rPr lang="en-US" sz="1400" b="1" dirty="0">
                <a:solidFill>
                  <a:srgbClr val="FF0000"/>
                </a:solidFill>
              </a:rPr>
              <a:t>   0.0</a:t>
            </a:r>
          </a:p>
          <a:p>
            <a:r>
              <a:rPr lang="en-US" sz="1400" dirty="0"/>
              <a:t>END</a:t>
            </a:r>
          </a:p>
        </p:txBody>
      </p:sp>
      <p:sp>
        <p:nvSpPr>
          <p:cNvPr id="10" name="TextBox 9">
            <a:extLst>
              <a:ext uri="{FF2B5EF4-FFF2-40B4-BE49-F238E27FC236}">
                <a16:creationId xmlns:a16="http://schemas.microsoft.com/office/drawing/2014/main" id="{20C51E33-D7B5-41A9-9DA9-84467A0488C4}"/>
              </a:ext>
            </a:extLst>
          </p:cNvPr>
          <p:cNvSpPr txBox="1"/>
          <p:nvPr/>
        </p:nvSpPr>
        <p:spPr>
          <a:xfrm>
            <a:off x="6575611" y="4651098"/>
            <a:ext cx="1849609" cy="338554"/>
          </a:xfrm>
          <a:prstGeom prst="rect">
            <a:avLst/>
          </a:prstGeom>
          <a:noFill/>
          <a:ln>
            <a:solidFill>
              <a:srgbClr val="FF0000"/>
            </a:solidFill>
          </a:ln>
        </p:spPr>
        <p:txBody>
          <a:bodyPr wrap="none" rtlCol="0">
            <a:spAutoFit/>
          </a:bodyPr>
          <a:lstStyle/>
          <a:p>
            <a:r>
              <a:rPr lang="en-US" sz="1600" dirty="0">
                <a:solidFill>
                  <a:srgbClr val="FF0000"/>
                </a:solidFill>
              </a:rPr>
              <a:t>Boundary Condition</a:t>
            </a:r>
          </a:p>
        </p:txBody>
      </p:sp>
      <p:cxnSp>
        <p:nvCxnSpPr>
          <p:cNvPr id="15" name="Straight Arrow Connector 14">
            <a:extLst>
              <a:ext uri="{FF2B5EF4-FFF2-40B4-BE49-F238E27FC236}">
                <a16:creationId xmlns:a16="http://schemas.microsoft.com/office/drawing/2014/main" id="{485766FD-7E63-4BCD-B374-0C33855E3F91}"/>
              </a:ext>
            </a:extLst>
          </p:cNvPr>
          <p:cNvCxnSpPr>
            <a:cxnSpLocks/>
          </p:cNvCxnSpPr>
          <p:nvPr/>
        </p:nvCxnSpPr>
        <p:spPr>
          <a:xfrm flipH="1" flipV="1">
            <a:off x="6331644" y="1568213"/>
            <a:ext cx="2042031" cy="300649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74239B80-EEEA-45AB-B271-88BA4C8146E0}"/>
              </a:ext>
            </a:extLst>
          </p:cNvPr>
          <p:cNvSpPr txBox="1"/>
          <p:nvPr/>
        </p:nvSpPr>
        <p:spPr>
          <a:xfrm>
            <a:off x="6746843" y="6196515"/>
            <a:ext cx="1507144" cy="338554"/>
          </a:xfrm>
          <a:prstGeom prst="rect">
            <a:avLst/>
          </a:prstGeom>
          <a:noFill/>
          <a:ln>
            <a:solidFill>
              <a:srgbClr val="FF0000"/>
            </a:solidFill>
          </a:ln>
        </p:spPr>
        <p:txBody>
          <a:bodyPr wrap="none" rtlCol="0">
            <a:spAutoFit/>
          </a:bodyPr>
          <a:lstStyle/>
          <a:p>
            <a:r>
              <a:rPr lang="en-US" sz="1600" dirty="0">
                <a:solidFill>
                  <a:srgbClr val="FF0000"/>
                </a:solidFill>
              </a:rPr>
              <a:t>Initial Condition</a:t>
            </a:r>
          </a:p>
        </p:txBody>
      </p:sp>
      <p:cxnSp>
        <p:nvCxnSpPr>
          <p:cNvPr id="18" name="Straight Arrow Connector 17">
            <a:extLst>
              <a:ext uri="{FF2B5EF4-FFF2-40B4-BE49-F238E27FC236}">
                <a16:creationId xmlns:a16="http://schemas.microsoft.com/office/drawing/2014/main" id="{16326AA4-3D7A-45B1-99DF-9550C7817641}"/>
              </a:ext>
            </a:extLst>
          </p:cNvPr>
          <p:cNvCxnSpPr>
            <a:cxnSpLocks/>
          </p:cNvCxnSpPr>
          <p:nvPr/>
        </p:nvCxnSpPr>
        <p:spPr>
          <a:xfrm flipH="1" flipV="1">
            <a:off x="5970832" y="2664921"/>
            <a:ext cx="884681" cy="353159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98629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60" name="Rectangle 4"/>
          <p:cNvSpPr>
            <a:spLocks noGrp="1" noChangeArrowheads="1"/>
          </p:cNvSpPr>
          <p:nvPr>
            <p:ph type="title"/>
          </p:nvPr>
        </p:nvSpPr>
        <p:spPr>
          <a:xfrm>
            <a:off x="336550" y="3776"/>
            <a:ext cx="8556171" cy="1143000"/>
          </a:xfrm>
        </p:spPr>
        <p:txBody>
          <a:bodyPr>
            <a:noAutofit/>
          </a:bodyPr>
          <a:lstStyle/>
          <a:p>
            <a:r>
              <a:rPr lang="en-US" altLang="en-US" sz="3600" b="1" dirty="0"/>
              <a:t>Characteristic Reaction and Transport Times</a:t>
            </a:r>
          </a:p>
        </p:txBody>
      </p:sp>
      <p:graphicFrame>
        <p:nvGraphicFramePr>
          <p:cNvPr id="352261" name="Object 5"/>
          <p:cNvGraphicFramePr>
            <a:graphicFrameLocks noChangeAspect="1"/>
          </p:cNvGraphicFramePr>
          <p:nvPr/>
        </p:nvGraphicFramePr>
        <p:xfrm>
          <a:off x="336550" y="2068513"/>
          <a:ext cx="4473575" cy="660400"/>
        </p:xfrm>
        <a:graphic>
          <a:graphicData uri="http://schemas.openxmlformats.org/presentationml/2006/ole">
            <mc:AlternateContent xmlns:mc="http://schemas.openxmlformats.org/markup-compatibility/2006">
              <mc:Choice xmlns:v="urn:schemas-microsoft-com:vml" Requires="v">
                <p:oleObj spid="_x0000_s101390" name="Equation" r:id="rId4" imgW="2667000" imgH="393700" progId="Equation.DSMT4">
                  <p:embed/>
                </p:oleObj>
              </mc:Choice>
              <mc:Fallback>
                <p:oleObj name="Equation" r:id="rId4" imgW="2667000" imgH="393700" progId="Equation.DSMT4">
                  <p:embed/>
                  <p:pic>
                    <p:nvPicPr>
                      <p:cNvPr id="352261"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550" y="2068513"/>
                        <a:ext cx="4473575" cy="66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2262" name="Object 6"/>
          <p:cNvGraphicFramePr>
            <a:graphicFrameLocks noChangeAspect="1"/>
          </p:cNvGraphicFramePr>
          <p:nvPr/>
        </p:nvGraphicFramePr>
        <p:xfrm>
          <a:off x="650875" y="3459163"/>
          <a:ext cx="3427413" cy="422275"/>
        </p:xfrm>
        <a:graphic>
          <a:graphicData uri="http://schemas.openxmlformats.org/presentationml/2006/ole">
            <mc:AlternateContent xmlns:mc="http://schemas.openxmlformats.org/markup-compatibility/2006">
              <mc:Choice xmlns:v="urn:schemas-microsoft-com:vml" Requires="v">
                <p:oleObj spid="_x0000_s101391" name="Equation" r:id="rId6" imgW="1854200" imgH="228600" progId="Equation.DSMT4">
                  <p:embed/>
                </p:oleObj>
              </mc:Choice>
              <mc:Fallback>
                <p:oleObj name="Equation" r:id="rId6" imgW="1854200" imgH="228600" progId="Equation.DSMT4">
                  <p:embed/>
                  <p:pic>
                    <p:nvPicPr>
                      <p:cNvPr id="352262"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0875" y="3459163"/>
                        <a:ext cx="3427413"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2263" name="Object 7"/>
          <p:cNvGraphicFramePr>
            <a:graphicFrameLocks noChangeAspect="1"/>
          </p:cNvGraphicFramePr>
          <p:nvPr>
            <p:extLst/>
          </p:nvPr>
        </p:nvGraphicFramePr>
        <p:xfrm>
          <a:off x="1996061" y="4725988"/>
          <a:ext cx="1427162" cy="450850"/>
        </p:xfrm>
        <a:graphic>
          <a:graphicData uri="http://schemas.openxmlformats.org/presentationml/2006/ole">
            <mc:AlternateContent xmlns:mc="http://schemas.openxmlformats.org/markup-compatibility/2006">
              <mc:Choice xmlns:v="urn:schemas-microsoft-com:vml" Requires="v">
                <p:oleObj spid="_x0000_s101392" name="Equation" r:id="rId8" imgW="723586" imgH="228501" progId="Equation.DSMT4">
                  <p:embed/>
                </p:oleObj>
              </mc:Choice>
              <mc:Fallback>
                <p:oleObj name="Equation" r:id="rId8" imgW="723586" imgH="228501" progId="Equation.DSMT4">
                  <p:embed/>
                  <p:pic>
                    <p:nvPicPr>
                      <p:cNvPr id="352263"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96061" y="4725988"/>
                        <a:ext cx="1427162" cy="450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2264" name="Rectangle 8"/>
          <p:cNvSpPr>
            <a:spLocks noChangeArrowheads="1"/>
          </p:cNvSpPr>
          <p:nvPr/>
        </p:nvSpPr>
        <p:spPr bwMode="auto">
          <a:xfrm>
            <a:off x="5319713" y="4854575"/>
            <a:ext cx="3132137" cy="17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457200">
              <a:defRPr sz="2400">
                <a:solidFill>
                  <a:schemeClr val="tx1"/>
                </a:solidFill>
                <a:latin typeface="Times" panose="02020603050405020304" pitchFamily="18" charset="0"/>
              </a:defRPr>
            </a:lvl1pPr>
            <a:lvl2pPr>
              <a:defRPr sz="2400">
                <a:solidFill>
                  <a:schemeClr val="tx1"/>
                </a:solidFill>
                <a:latin typeface="Times" panose="02020603050405020304" pitchFamily="18" charset="0"/>
              </a:defRPr>
            </a:lvl2pPr>
            <a:lvl3pPr>
              <a:defRPr sz="2400">
                <a:solidFill>
                  <a:schemeClr val="tx1"/>
                </a:solidFill>
                <a:latin typeface="Times" panose="02020603050405020304" pitchFamily="18" charset="0"/>
              </a:defRPr>
            </a:lvl3pPr>
            <a:lvl4pPr>
              <a:defRPr sz="2400">
                <a:solidFill>
                  <a:schemeClr val="tx1"/>
                </a:solidFill>
                <a:latin typeface="Times" panose="02020603050405020304" pitchFamily="18" charset="0"/>
              </a:defRPr>
            </a:lvl4pPr>
            <a:lvl5pPr>
              <a:defRPr sz="2400">
                <a:solidFill>
                  <a:schemeClr val="tx1"/>
                </a:solidFill>
                <a:latin typeface="Times" panose="02020603050405020304" pitchFamily="18" charset="0"/>
              </a:defRPr>
            </a:lvl5pPr>
            <a:lvl6pPr eaLnBrk="0" fontAlgn="base" hangingPunct="0">
              <a:spcBef>
                <a:spcPct val="0"/>
              </a:spcBef>
              <a:spcAft>
                <a:spcPct val="0"/>
              </a:spcAft>
              <a:defRPr sz="2400">
                <a:solidFill>
                  <a:schemeClr val="tx1"/>
                </a:solidFill>
                <a:latin typeface="Times" panose="02020603050405020304" pitchFamily="18" charset="0"/>
              </a:defRPr>
            </a:lvl6pPr>
            <a:lvl7pPr eaLnBrk="0" fontAlgn="base" hangingPunct="0">
              <a:spcBef>
                <a:spcPct val="0"/>
              </a:spcBef>
              <a:spcAft>
                <a:spcPct val="0"/>
              </a:spcAft>
              <a:defRPr sz="2400">
                <a:solidFill>
                  <a:schemeClr val="tx1"/>
                </a:solidFill>
                <a:latin typeface="Times" panose="02020603050405020304" pitchFamily="18" charset="0"/>
              </a:defRPr>
            </a:lvl7pPr>
            <a:lvl8pPr eaLnBrk="0" fontAlgn="base" hangingPunct="0">
              <a:spcBef>
                <a:spcPct val="0"/>
              </a:spcBef>
              <a:spcAft>
                <a:spcPct val="0"/>
              </a:spcAft>
              <a:defRPr sz="2400">
                <a:solidFill>
                  <a:schemeClr val="tx1"/>
                </a:solidFill>
                <a:latin typeface="Times" panose="02020603050405020304" pitchFamily="18" charset="0"/>
              </a:defRPr>
            </a:lvl8pPr>
            <a:lvl9pPr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en-US" sz="1800">
                <a:latin typeface="Times New Roman" panose="02020603050405020304" pitchFamily="18" charset="0"/>
              </a:rPr>
              <a:t> t = time</a:t>
            </a:r>
          </a:p>
          <a:p>
            <a:pPr algn="ctr"/>
            <a:r>
              <a:rPr lang="en-US" altLang="en-US" sz="1800">
                <a:latin typeface="Times New Roman" panose="02020603050405020304" pitchFamily="18" charset="0"/>
              </a:rPr>
              <a:t>M = mass of solute</a:t>
            </a:r>
          </a:p>
          <a:p>
            <a:pPr algn="ctr"/>
            <a:r>
              <a:rPr lang="en-US" altLang="en-US" sz="1800">
                <a:latin typeface="Times New Roman" panose="02020603050405020304" pitchFamily="18" charset="0"/>
              </a:rPr>
              <a:t>Q = volumetric flow rate </a:t>
            </a:r>
          </a:p>
          <a:p>
            <a:pPr algn="ctr"/>
            <a:r>
              <a:rPr lang="en-US" altLang="en-US" sz="1800">
                <a:latin typeface="Times New Roman" panose="02020603050405020304" pitchFamily="18" charset="0"/>
              </a:rPr>
              <a:t>V = volume of reactor</a:t>
            </a:r>
          </a:p>
          <a:p>
            <a:pPr algn="ctr"/>
            <a:r>
              <a:rPr lang="en-US" altLang="en-US" sz="1800">
                <a:latin typeface="Times New Roman" panose="02020603050405020304" pitchFamily="18" charset="0"/>
              </a:rPr>
              <a:t>C = concentration of solute</a:t>
            </a:r>
          </a:p>
          <a:p>
            <a:pPr algn="ctr"/>
            <a:r>
              <a:rPr lang="en-US" altLang="en-US" sz="1800">
                <a:latin typeface="Times New Roman" panose="02020603050405020304" pitchFamily="18" charset="0"/>
              </a:rPr>
              <a:t>R = reaction rate </a:t>
            </a:r>
          </a:p>
        </p:txBody>
      </p:sp>
      <p:sp>
        <p:nvSpPr>
          <p:cNvPr id="352265" name="Text Box 9"/>
          <p:cNvSpPr txBox="1">
            <a:spLocks noChangeArrowheads="1"/>
          </p:cNvSpPr>
          <p:nvPr/>
        </p:nvSpPr>
        <p:spPr bwMode="auto">
          <a:xfrm>
            <a:off x="1033107" y="1489370"/>
            <a:ext cx="308045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solidFill>
                  <a:schemeClr val="tx2"/>
                </a:solidFill>
              </a:rPr>
              <a:t>Conservation Equation</a:t>
            </a:r>
          </a:p>
        </p:txBody>
      </p:sp>
      <p:graphicFrame>
        <p:nvGraphicFramePr>
          <p:cNvPr id="352266" name="Object 10"/>
          <p:cNvGraphicFramePr>
            <a:graphicFrameLocks noChangeAspect="1"/>
          </p:cNvGraphicFramePr>
          <p:nvPr>
            <p:extLst/>
          </p:nvPr>
        </p:nvGraphicFramePr>
        <p:xfrm>
          <a:off x="1431705" y="6001742"/>
          <a:ext cx="2555875" cy="736600"/>
        </p:xfrm>
        <a:graphic>
          <a:graphicData uri="http://schemas.openxmlformats.org/presentationml/2006/ole">
            <mc:AlternateContent xmlns:mc="http://schemas.openxmlformats.org/markup-compatibility/2006">
              <mc:Choice xmlns:v="urn:schemas-microsoft-com:vml" Requires="v">
                <p:oleObj spid="_x0000_s101393" name="Equation" r:id="rId10" imgW="1497950" imgH="431613" progId="Equation.DSMT4">
                  <p:embed/>
                </p:oleObj>
              </mc:Choice>
              <mc:Fallback>
                <p:oleObj name="Equation" r:id="rId10" imgW="1497950" imgH="431613" progId="Equation.DSMT4">
                  <p:embed/>
                  <p:pic>
                    <p:nvPicPr>
                      <p:cNvPr id="352266"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31705" y="6001742"/>
                        <a:ext cx="2555875" cy="73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2267" name="Text Box 11"/>
          <p:cNvSpPr txBox="1">
            <a:spLocks noChangeArrowheads="1"/>
          </p:cNvSpPr>
          <p:nvPr/>
        </p:nvSpPr>
        <p:spPr bwMode="auto">
          <a:xfrm>
            <a:off x="1771650" y="2858992"/>
            <a:ext cx="17806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solidFill>
                  <a:schemeClr val="tx2"/>
                </a:solidFill>
              </a:rPr>
              <a:t>Steady State</a:t>
            </a:r>
          </a:p>
        </p:txBody>
      </p:sp>
      <p:sp>
        <p:nvSpPr>
          <p:cNvPr id="352268" name="Text Box 12"/>
          <p:cNvSpPr txBox="1">
            <a:spLocks noChangeArrowheads="1"/>
          </p:cNvSpPr>
          <p:nvPr/>
        </p:nvSpPr>
        <p:spPr bwMode="auto">
          <a:xfrm>
            <a:off x="1572396" y="4151107"/>
            <a:ext cx="22480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solidFill>
                  <a:schemeClr val="tx2"/>
                </a:solidFill>
              </a:rPr>
              <a:t>Residence Time </a:t>
            </a:r>
          </a:p>
        </p:txBody>
      </p:sp>
      <p:pic>
        <p:nvPicPr>
          <p:cNvPr id="352269" name="Picture 13" descr="CSTRonly"/>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72100" y="1709738"/>
            <a:ext cx="3384550" cy="28702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12">
            <a:extLst>
              <a:ext uri="{FF2B5EF4-FFF2-40B4-BE49-F238E27FC236}">
                <a16:creationId xmlns:a16="http://schemas.microsoft.com/office/drawing/2014/main" id="{D8A30F4D-80A8-450E-AAA0-43EBF45424D3}"/>
              </a:ext>
            </a:extLst>
          </p:cNvPr>
          <p:cNvSpPr txBox="1">
            <a:spLocks noChangeArrowheads="1"/>
          </p:cNvSpPr>
          <p:nvPr/>
        </p:nvSpPr>
        <p:spPr bwMode="auto">
          <a:xfrm>
            <a:off x="752556" y="5358457"/>
            <a:ext cx="38194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solidFill>
                  <a:schemeClr val="tx2"/>
                </a:solidFill>
              </a:rPr>
              <a:t>Ratio of Characteristic Times</a:t>
            </a:r>
          </a:p>
        </p:txBody>
      </p:sp>
    </p:spTree>
    <p:extLst>
      <p:ext uri="{BB962C8B-B14F-4D97-AF65-F5344CB8AC3E}">
        <p14:creationId xmlns:p14="http://schemas.microsoft.com/office/powerpoint/2010/main" val="284544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2267"/>
                                        </p:tgtEl>
                                        <p:attrNameLst>
                                          <p:attrName>style.visibility</p:attrName>
                                        </p:attrNameLst>
                                      </p:cBhvr>
                                      <p:to>
                                        <p:strVal val="visible"/>
                                      </p:to>
                                    </p:set>
                                    <p:anim calcmode="lin" valueType="num">
                                      <p:cBhvr additive="base">
                                        <p:cTn id="7" dur="500" fill="hold"/>
                                        <p:tgtEl>
                                          <p:spTgt spid="352267"/>
                                        </p:tgtEl>
                                        <p:attrNameLst>
                                          <p:attrName>ppt_x</p:attrName>
                                        </p:attrNameLst>
                                      </p:cBhvr>
                                      <p:tavLst>
                                        <p:tav tm="0">
                                          <p:val>
                                            <p:strVal val="#ppt_x"/>
                                          </p:val>
                                        </p:tav>
                                        <p:tav tm="100000">
                                          <p:val>
                                            <p:strVal val="#ppt_x"/>
                                          </p:val>
                                        </p:tav>
                                      </p:tavLst>
                                    </p:anim>
                                    <p:anim calcmode="lin" valueType="num">
                                      <p:cBhvr additive="base">
                                        <p:cTn id="8" dur="500" fill="hold"/>
                                        <p:tgtEl>
                                          <p:spTgt spid="35226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52262"/>
                                        </p:tgtEl>
                                        <p:attrNameLst>
                                          <p:attrName>style.visibility</p:attrName>
                                        </p:attrNameLst>
                                      </p:cBhvr>
                                      <p:to>
                                        <p:strVal val="visible"/>
                                      </p:to>
                                    </p:set>
                                    <p:anim calcmode="lin" valueType="num">
                                      <p:cBhvr additive="base">
                                        <p:cTn id="11" dur="500" fill="hold"/>
                                        <p:tgtEl>
                                          <p:spTgt spid="352262"/>
                                        </p:tgtEl>
                                        <p:attrNameLst>
                                          <p:attrName>ppt_x</p:attrName>
                                        </p:attrNameLst>
                                      </p:cBhvr>
                                      <p:tavLst>
                                        <p:tav tm="0">
                                          <p:val>
                                            <p:strVal val="#ppt_x"/>
                                          </p:val>
                                        </p:tav>
                                        <p:tav tm="100000">
                                          <p:val>
                                            <p:strVal val="#ppt_x"/>
                                          </p:val>
                                        </p:tav>
                                      </p:tavLst>
                                    </p:anim>
                                    <p:anim calcmode="lin" valueType="num">
                                      <p:cBhvr additive="base">
                                        <p:cTn id="12" dur="500" fill="hold"/>
                                        <p:tgtEl>
                                          <p:spTgt spid="35226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52268"/>
                                        </p:tgtEl>
                                        <p:attrNameLst>
                                          <p:attrName>style.visibility</p:attrName>
                                        </p:attrNameLst>
                                      </p:cBhvr>
                                      <p:to>
                                        <p:strVal val="visible"/>
                                      </p:to>
                                    </p:set>
                                    <p:anim calcmode="lin" valueType="num">
                                      <p:cBhvr additive="base">
                                        <p:cTn id="17" dur="500" fill="hold"/>
                                        <p:tgtEl>
                                          <p:spTgt spid="352268"/>
                                        </p:tgtEl>
                                        <p:attrNameLst>
                                          <p:attrName>ppt_x</p:attrName>
                                        </p:attrNameLst>
                                      </p:cBhvr>
                                      <p:tavLst>
                                        <p:tav tm="0">
                                          <p:val>
                                            <p:strVal val="#ppt_x"/>
                                          </p:val>
                                        </p:tav>
                                        <p:tav tm="100000">
                                          <p:val>
                                            <p:strVal val="#ppt_x"/>
                                          </p:val>
                                        </p:tav>
                                      </p:tavLst>
                                    </p:anim>
                                    <p:anim calcmode="lin" valueType="num">
                                      <p:cBhvr additive="base">
                                        <p:cTn id="18" dur="500" fill="hold"/>
                                        <p:tgtEl>
                                          <p:spTgt spid="35226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52263"/>
                                        </p:tgtEl>
                                        <p:attrNameLst>
                                          <p:attrName>style.visibility</p:attrName>
                                        </p:attrNameLst>
                                      </p:cBhvr>
                                      <p:to>
                                        <p:strVal val="visible"/>
                                      </p:to>
                                    </p:set>
                                    <p:anim calcmode="lin" valueType="num">
                                      <p:cBhvr additive="base">
                                        <p:cTn id="21" dur="500" fill="hold"/>
                                        <p:tgtEl>
                                          <p:spTgt spid="352263"/>
                                        </p:tgtEl>
                                        <p:attrNameLst>
                                          <p:attrName>ppt_x</p:attrName>
                                        </p:attrNameLst>
                                      </p:cBhvr>
                                      <p:tavLst>
                                        <p:tav tm="0">
                                          <p:val>
                                            <p:strVal val="#ppt_x"/>
                                          </p:val>
                                        </p:tav>
                                        <p:tav tm="100000">
                                          <p:val>
                                            <p:strVal val="#ppt_x"/>
                                          </p:val>
                                        </p:tav>
                                      </p:tavLst>
                                    </p:anim>
                                    <p:anim calcmode="lin" valueType="num">
                                      <p:cBhvr additive="base">
                                        <p:cTn id="22" dur="500" fill="hold"/>
                                        <p:tgtEl>
                                          <p:spTgt spid="35226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52266"/>
                                        </p:tgtEl>
                                        <p:attrNameLst>
                                          <p:attrName>style.visibility</p:attrName>
                                        </p:attrNameLst>
                                      </p:cBhvr>
                                      <p:to>
                                        <p:strVal val="visible"/>
                                      </p:to>
                                    </p:set>
                                    <p:anim calcmode="lin" valueType="num">
                                      <p:cBhvr additive="base">
                                        <p:cTn id="31" dur="500" fill="hold"/>
                                        <p:tgtEl>
                                          <p:spTgt spid="352266"/>
                                        </p:tgtEl>
                                        <p:attrNameLst>
                                          <p:attrName>ppt_x</p:attrName>
                                        </p:attrNameLst>
                                      </p:cBhvr>
                                      <p:tavLst>
                                        <p:tav tm="0">
                                          <p:val>
                                            <p:strVal val="#ppt_x"/>
                                          </p:val>
                                        </p:tav>
                                        <p:tav tm="100000">
                                          <p:val>
                                            <p:strVal val="#ppt_x"/>
                                          </p:val>
                                        </p:tav>
                                      </p:tavLst>
                                    </p:anim>
                                    <p:anim calcmode="lin" valueType="num">
                                      <p:cBhvr additive="base">
                                        <p:cTn id="32" dur="500" fill="hold"/>
                                        <p:tgtEl>
                                          <p:spTgt spid="3522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267" grpId="0"/>
      <p:bldP spid="352268" grpId="0"/>
      <p:bldP spid="1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3C1258-4FCF-4A01-9420-312C18E69635}"/>
              </a:ext>
            </a:extLst>
          </p:cNvPr>
          <p:cNvSpPr txBox="1"/>
          <p:nvPr/>
        </p:nvSpPr>
        <p:spPr>
          <a:xfrm>
            <a:off x="2827724" y="53573"/>
            <a:ext cx="4131708" cy="646331"/>
          </a:xfrm>
          <a:prstGeom prst="rect">
            <a:avLst/>
          </a:prstGeom>
          <a:noFill/>
        </p:spPr>
        <p:txBody>
          <a:bodyPr wrap="none" rtlCol="0">
            <a:spAutoFit/>
          </a:bodyPr>
          <a:lstStyle/>
          <a:p>
            <a:r>
              <a:rPr lang="en-US" sz="3600" b="1" dirty="0"/>
              <a:t>Exercise 2 Procedure</a:t>
            </a:r>
          </a:p>
        </p:txBody>
      </p:sp>
      <p:sp>
        <p:nvSpPr>
          <p:cNvPr id="3" name="TextBox 2">
            <a:extLst>
              <a:ext uri="{FF2B5EF4-FFF2-40B4-BE49-F238E27FC236}">
                <a16:creationId xmlns:a16="http://schemas.microsoft.com/office/drawing/2014/main" id="{7E3FC30E-53B0-4CFB-A854-3F5825EE9781}"/>
              </a:ext>
            </a:extLst>
          </p:cNvPr>
          <p:cNvSpPr txBox="1"/>
          <p:nvPr/>
        </p:nvSpPr>
        <p:spPr>
          <a:xfrm>
            <a:off x="334255" y="883011"/>
            <a:ext cx="8475489" cy="2862322"/>
          </a:xfrm>
          <a:prstGeom prst="rect">
            <a:avLst/>
          </a:prstGeom>
          <a:noFill/>
        </p:spPr>
        <p:txBody>
          <a:bodyPr wrap="square" rtlCol="0">
            <a:spAutoFit/>
          </a:bodyPr>
          <a:lstStyle/>
          <a:p>
            <a:pPr marL="342900" indent="-342900">
              <a:buFont typeface="+mj-lt"/>
              <a:buAutoNum type="arabicPeriod"/>
            </a:pPr>
            <a:r>
              <a:rPr lang="en-US" sz="2000" b="1" dirty="0"/>
              <a:t>Run </a:t>
            </a:r>
            <a:r>
              <a:rPr lang="en-US" sz="2000" b="1" dirty="0" err="1"/>
              <a:t>CrunchTope</a:t>
            </a:r>
            <a:r>
              <a:rPr lang="en-US" sz="2000" b="1" dirty="0"/>
              <a:t> in “GIMRT” mode, which uses 1</a:t>
            </a:r>
            <a:r>
              <a:rPr lang="en-US" sz="2000" b="1" baseline="30000" dirty="0"/>
              <a:t>st</a:t>
            </a:r>
            <a:r>
              <a:rPr lang="en-US" sz="2000" b="1" dirty="0"/>
              <a:t> order upwind that introduces numerical dispersion</a:t>
            </a:r>
          </a:p>
          <a:p>
            <a:pPr marL="342900" indent="-342900">
              <a:buFont typeface="+mj-lt"/>
              <a:buAutoNum type="arabicPeriod"/>
            </a:pPr>
            <a:r>
              <a:rPr lang="en-US" sz="2000" b="1" dirty="0"/>
              <a:t>Save “totcon1.out” as “totcon1_gimrt.out” to avoid being written over</a:t>
            </a:r>
          </a:p>
          <a:p>
            <a:pPr marL="342900" indent="-342900">
              <a:buFont typeface="+mj-lt"/>
              <a:buAutoNum type="arabicPeriod"/>
            </a:pPr>
            <a:r>
              <a:rPr lang="en-US" sz="2000" b="1" dirty="0"/>
              <a:t>Change to “</a:t>
            </a:r>
            <a:r>
              <a:rPr lang="en-US" sz="2000" b="1" dirty="0" err="1"/>
              <a:t>gimrt</a:t>
            </a:r>
            <a:r>
              <a:rPr lang="en-US" sz="2000" b="1" dirty="0"/>
              <a:t> false” so as to use TVD 3</a:t>
            </a:r>
            <a:r>
              <a:rPr lang="en-US" sz="2000" b="1" baseline="30000" dirty="0"/>
              <a:t>rd</a:t>
            </a:r>
            <a:r>
              <a:rPr lang="en-US" sz="2000" b="1" dirty="0"/>
              <a:t> order accurate scheme with van Leer limiters</a:t>
            </a:r>
          </a:p>
          <a:p>
            <a:pPr marL="342900" indent="-342900">
              <a:buFont typeface="+mj-lt"/>
              <a:buAutoNum type="arabicPeriod"/>
            </a:pPr>
            <a:r>
              <a:rPr lang="en-US" sz="2000" b="1" dirty="0"/>
              <a:t>Rerun and compare “totcon1_gimrt.out” with “totcon1.out” </a:t>
            </a:r>
          </a:p>
          <a:p>
            <a:pPr marL="342900" indent="-342900">
              <a:buFont typeface="+mj-lt"/>
              <a:buAutoNum type="arabicPeriod"/>
            </a:pPr>
            <a:r>
              <a:rPr lang="en-US" sz="2000" b="1" dirty="0"/>
              <a:t>Now gradually increase dispersion in the input file (while still using OS3D mode (“</a:t>
            </a:r>
            <a:r>
              <a:rPr lang="en-US" sz="2000" b="1" dirty="0" err="1"/>
              <a:t>gimrt</a:t>
            </a:r>
            <a:r>
              <a:rPr lang="en-US" sz="2000" b="1" dirty="0"/>
              <a:t>  false”) until you get a match between TVD (OS3D) profile and Upwind (GIMRT) profile</a:t>
            </a:r>
          </a:p>
        </p:txBody>
      </p:sp>
      <p:sp>
        <p:nvSpPr>
          <p:cNvPr id="12" name="Rectangle 11">
            <a:extLst>
              <a:ext uri="{FF2B5EF4-FFF2-40B4-BE49-F238E27FC236}">
                <a16:creationId xmlns:a16="http://schemas.microsoft.com/office/drawing/2014/main" id="{8A6B4034-5107-4EB8-A70A-5330C3A683B8}"/>
              </a:ext>
            </a:extLst>
          </p:cNvPr>
          <p:cNvSpPr/>
          <p:nvPr/>
        </p:nvSpPr>
        <p:spPr>
          <a:xfrm>
            <a:off x="632973" y="4030277"/>
            <a:ext cx="3244582" cy="2677656"/>
          </a:xfrm>
          <a:prstGeom prst="rect">
            <a:avLst/>
          </a:prstGeom>
          <a:ln>
            <a:solidFill>
              <a:schemeClr val="tx1"/>
            </a:solidFill>
          </a:ln>
        </p:spPr>
        <p:txBody>
          <a:bodyPr wrap="square">
            <a:spAutoFit/>
          </a:bodyPr>
          <a:lstStyle/>
          <a:p>
            <a:r>
              <a:rPr lang="en-US" sz="1400" dirty="0"/>
              <a:t>RUNTIME</a:t>
            </a:r>
          </a:p>
          <a:p>
            <a:r>
              <a:rPr lang="en-US" sz="1400" dirty="0" err="1"/>
              <a:t>time_units</a:t>
            </a:r>
            <a:r>
              <a:rPr lang="en-US" sz="1400" dirty="0"/>
              <a:t>       years</a:t>
            </a:r>
          </a:p>
          <a:p>
            <a:r>
              <a:rPr lang="en-US" sz="1400" dirty="0" err="1"/>
              <a:t>timestep_max</a:t>
            </a:r>
            <a:r>
              <a:rPr lang="en-US" sz="1400" dirty="0"/>
              <a:t>     0.010</a:t>
            </a:r>
          </a:p>
          <a:p>
            <a:r>
              <a:rPr lang="en-US" sz="1400" dirty="0" err="1"/>
              <a:t>timestep_init</a:t>
            </a:r>
            <a:r>
              <a:rPr lang="en-US" sz="1400" dirty="0"/>
              <a:t>    0.010</a:t>
            </a:r>
          </a:p>
          <a:p>
            <a:r>
              <a:rPr lang="en-US" sz="1400" dirty="0" err="1"/>
              <a:t>time_tolerance</a:t>
            </a:r>
            <a:r>
              <a:rPr lang="en-US" sz="1400" dirty="0"/>
              <a:t>   0.1</a:t>
            </a:r>
          </a:p>
          <a:p>
            <a:r>
              <a:rPr lang="en-US" sz="1400" dirty="0" err="1"/>
              <a:t>hindmarsh</a:t>
            </a:r>
            <a:r>
              <a:rPr lang="en-US" sz="1400" dirty="0"/>
              <a:t>        true</a:t>
            </a:r>
          </a:p>
          <a:p>
            <a:r>
              <a:rPr lang="en-US" sz="1400" dirty="0"/>
              <a:t>master           Tracer</a:t>
            </a:r>
          </a:p>
          <a:p>
            <a:r>
              <a:rPr lang="en-US" sz="1400" dirty="0" err="1"/>
              <a:t>database_sweep</a:t>
            </a:r>
            <a:r>
              <a:rPr lang="en-US" sz="1400" dirty="0"/>
              <a:t>   no</a:t>
            </a:r>
          </a:p>
          <a:p>
            <a:r>
              <a:rPr lang="en-US" sz="1400" dirty="0" err="1"/>
              <a:t>speciate_only</a:t>
            </a:r>
            <a:r>
              <a:rPr lang="en-US" sz="1400" dirty="0"/>
              <a:t>    false</a:t>
            </a:r>
          </a:p>
          <a:p>
            <a:r>
              <a:rPr lang="en-US" sz="1400" b="1" dirty="0" err="1">
                <a:solidFill>
                  <a:srgbClr val="FF0000"/>
                </a:solidFill>
              </a:rPr>
              <a:t>gimrt</a:t>
            </a:r>
            <a:r>
              <a:rPr lang="en-US" sz="1400" b="1" dirty="0">
                <a:solidFill>
                  <a:srgbClr val="FF0000"/>
                </a:solidFill>
              </a:rPr>
              <a:t>            false</a:t>
            </a:r>
          </a:p>
          <a:p>
            <a:r>
              <a:rPr lang="en-US" sz="1400" dirty="0"/>
              <a:t>database         </a:t>
            </a:r>
            <a:r>
              <a:rPr lang="en-US" sz="1400" dirty="0" err="1"/>
              <a:t>datacom.dbs</a:t>
            </a:r>
            <a:endParaRPr lang="en-US" sz="1400" dirty="0"/>
          </a:p>
          <a:p>
            <a:r>
              <a:rPr lang="en-US" sz="1400" dirty="0"/>
              <a:t>END</a:t>
            </a:r>
          </a:p>
        </p:txBody>
      </p:sp>
      <p:sp>
        <p:nvSpPr>
          <p:cNvPr id="5" name="Rectangle 4">
            <a:extLst>
              <a:ext uri="{FF2B5EF4-FFF2-40B4-BE49-F238E27FC236}">
                <a16:creationId xmlns:a16="http://schemas.microsoft.com/office/drawing/2014/main" id="{26E9D84E-1D14-405B-8231-6E306EF1EC30}"/>
              </a:ext>
            </a:extLst>
          </p:cNvPr>
          <p:cNvSpPr/>
          <p:nvPr/>
        </p:nvSpPr>
        <p:spPr>
          <a:xfrm>
            <a:off x="4694944" y="4030277"/>
            <a:ext cx="3534655" cy="1384995"/>
          </a:xfrm>
          <a:prstGeom prst="rect">
            <a:avLst/>
          </a:prstGeom>
          <a:ln>
            <a:solidFill>
              <a:schemeClr val="tx1"/>
            </a:solidFill>
          </a:ln>
        </p:spPr>
        <p:txBody>
          <a:bodyPr wrap="square">
            <a:spAutoFit/>
          </a:bodyPr>
          <a:lstStyle/>
          <a:p>
            <a:r>
              <a:rPr lang="en-US" sz="1400" dirty="0"/>
              <a:t>TRANSPORT</a:t>
            </a:r>
          </a:p>
          <a:p>
            <a:r>
              <a:rPr lang="en-US" sz="1400" dirty="0" err="1"/>
              <a:t>distance_units</a:t>
            </a:r>
            <a:r>
              <a:rPr lang="en-US" sz="1400" dirty="0"/>
              <a:t> meters</a:t>
            </a:r>
          </a:p>
          <a:p>
            <a:r>
              <a:rPr lang="en-US" sz="1400" dirty="0" err="1"/>
              <a:t>time_units</a:t>
            </a:r>
            <a:r>
              <a:rPr lang="en-US" sz="1400" dirty="0"/>
              <a:t>     years</a:t>
            </a:r>
          </a:p>
          <a:p>
            <a:r>
              <a:rPr lang="en-US" sz="1400" dirty="0" err="1"/>
              <a:t>fix_diffusion</a:t>
            </a:r>
            <a:r>
              <a:rPr lang="en-US" sz="1400" dirty="0"/>
              <a:t>  0.0</a:t>
            </a:r>
          </a:p>
          <a:p>
            <a:r>
              <a:rPr lang="en-US" sz="1400" b="1" dirty="0" err="1">
                <a:solidFill>
                  <a:srgbClr val="FF0000"/>
                </a:solidFill>
              </a:rPr>
              <a:t>dispersivity</a:t>
            </a:r>
            <a:r>
              <a:rPr lang="en-US" sz="1400" b="1" dirty="0">
                <a:solidFill>
                  <a:srgbClr val="FF0000"/>
                </a:solidFill>
              </a:rPr>
              <a:t>   0.01</a:t>
            </a:r>
          </a:p>
          <a:p>
            <a:r>
              <a:rPr lang="en-US" sz="1400" dirty="0"/>
              <a:t>END</a:t>
            </a:r>
          </a:p>
        </p:txBody>
      </p:sp>
      <p:sp>
        <p:nvSpPr>
          <p:cNvPr id="6" name="TextBox 5">
            <a:extLst>
              <a:ext uri="{FF2B5EF4-FFF2-40B4-BE49-F238E27FC236}">
                <a16:creationId xmlns:a16="http://schemas.microsoft.com/office/drawing/2014/main" id="{0A93D7B6-CF69-4A1F-A6A9-5593A9462E2D}"/>
              </a:ext>
            </a:extLst>
          </p:cNvPr>
          <p:cNvSpPr txBox="1"/>
          <p:nvPr/>
        </p:nvSpPr>
        <p:spPr>
          <a:xfrm>
            <a:off x="4377049" y="5810727"/>
            <a:ext cx="4169411" cy="369332"/>
          </a:xfrm>
          <a:prstGeom prst="rect">
            <a:avLst/>
          </a:prstGeom>
          <a:noFill/>
        </p:spPr>
        <p:txBody>
          <a:bodyPr wrap="none" rtlCol="0">
            <a:spAutoFit/>
          </a:bodyPr>
          <a:lstStyle/>
          <a:p>
            <a:r>
              <a:rPr lang="en-US" b="1" dirty="0">
                <a:solidFill>
                  <a:srgbClr val="FFC000"/>
                </a:solidFill>
              </a:rPr>
              <a:t>Gradually increase until you have a match</a:t>
            </a:r>
          </a:p>
        </p:txBody>
      </p:sp>
      <p:cxnSp>
        <p:nvCxnSpPr>
          <p:cNvPr id="13" name="Straight Arrow Connector 12">
            <a:extLst>
              <a:ext uri="{FF2B5EF4-FFF2-40B4-BE49-F238E27FC236}">
                <a16:creationId xmlns:a16="http://schemas.microsoft.com/office/drawing/2014/main" id="{D8E7E234-4C32-4FB6-A278-350FD5C4B7DA}"/>
              </a:ext>
            </a:extLst>
          </p:cNvPr>
          <p:cNvCxnSpPr>
            <a:cxnSpLocks/>
          </p:cNvCxnSpPr>
          <p:nvPr/>
        </p:nvCxnSpPr>
        <p:spPr>
          <a:xfrm flipH="1" flipV="1">
            <a:off x="5984562" y="5127191"/>
            <a:ext cx="262558" cy="70609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371E7A94-9EAB-4962-BF68-BDDF06C372F3}"/>
              </a:ext>
            </a:extLst>
          </p:cNvPr>
          <p:cNvSpPr txBox="1"/>
          <p:nvPr/>
        </p:nvSpPr>
        <p:spPr>
          <a:xfrm>
            <a:off x="4267026" y="6269118"/>
            <a:ext cx="4542718" cy="400110"/>
          </a:xfrm>
          <a:prstGeom prst="rect">
            <a:avLst/>
          </a:prstGeom>
          <a:noFill/>
        </p:spPr>
        <p:txBody>
          <a:bodyPr wrap="none" rtlCol="0">
            <a:spAutoFit/>
          </a:bodyPr>
          <a:lstStyle/>
          <a:p>
            <a:r>
              <a:rPr lang="en-US" sz="2000" b="1" dirty="0">
                <a:solidFill>
                  <a:schemeClr val="tx2">
                    <a:lumMod val="60000"/>
                    <a:lumOff val="40000"/>
                  </a:schemeClr>
                </a:solidFill>
              </a:rPr>
              <a:t>What </a:t>
            </a:r>
            <a:r>
              <a:rPr lang="en-US" sz="2000" b="1" dirty="0" err="1">
                <a:solidFill>
                  <a:schemeClr val="tx2">
                    <a:lumMod val="60000"/>
                    <a:lumOff val="40000"/>
                  </a:schemeClr>
                </a:solidFill>
              </a:rPr>
              <a:t>dispersivity</a:t>
            </a:r>
            <a:r>
              <a:rPr lang="en-US" sz="2000" b="1" dirty="0">
                <a:solidFill>
                  <a:schemeClr val="tx2">
                    <a:lumMod val="60000"/>
                    <a:lumOff val="40000"/>
                  </a:schemeClr>
                </a:solidFill>
              </a:rPr>
              <a:t> do you need to match?</a:t>
            </a:r>
          </a:p>
        </p:txBody>
      </p:sp>
      <p:sp>
        <p:nvSpPr>
          <p:cNvPr id="17" name="TextBox 16">
            <a:extLst>
              <a:ext uri="{FF2B5EF4-FFF2-40B4-BE49-F238E27FC236}">
                <a16:creationId xmlns:a16="http://schemas.microsoft.com/office/drawing/2014/main" id="{B83982CA-07C8-4D5F-8375-FC4E95D43964}"/>
              </a:ext>
            </a:extLst>
          </p:cNvPr>
          <p:cNvSpPr txBox="1"/>
          <p:nvPr/>
        </p:nvSpPr>
        <p:spPr>
          <a:xfrm>
            <a:off x="6169629" y="4884123"/>
            <a:ext cx="1328441" cy="307777"/>
          </a:xfrm>
          <a:prstGeom prst="rect">
            <a:avLst/>
          </a:prstGeom>
          <a:noFill/>
          <a:ln>
            <a:solidFill>
              <a:srgbClr val="FFC000"/>
            </a:solidFill>
          </a:ln>
        </p:spPr>
        <p:txBody>
          <a:bodyPr wrap="none" rtlCol="0">
            <a:spAutoFit/>
          </a:bodyPr>
          <a:lstStyle/>
          <a:p>
            <a:r>
              <a:rPr lang="en-US" sz="1400" b="1" dirty="0">
                <a:solidFill>
                  <a:srgbClr val="FFC000"/>
                </a:solidFill>
              </a:rPr>
              <a:t>Units of meters</a:t>
            </a:r>
          </a:p>
        </p:txBody>
      </p:sp>
      <p:sp>
        <p:nvSpPr>
          <p:cNvPr id="20" name="TextBox 19">
            <a:extLst>
              <a:ext uri="{FF2B5EF4-FFF2-40B4-BE49-F238E27FC236}">
                <a16:creationId xmlns:a16="http://schemas.microsoft.com/office/drawing/2014/main" id="{800F85BE-8B54-4125-8C17-3BB7184EA929}"/>
              </a:ext>
            </a:extLst>
          </p:cNvPr>
          <p:cNvSpPr txBox="1"/>
          <p:nvPr/>
        </p:nvSpPr>
        <p:spPr>
          <a:xfrm>
            <a:off x="2346096" y="5259074"/>
            <a:ext cx="1449817" cy="954107"/>
          </a:xfrm>
          <a:prstGeom prst="rect">
            <a:avLst/>
          </a:prstGeom>
          <a:noFill/>
          <a:ln>
            <a:solidFill>
              <a:srgbClr val="FFC000"/>
            </a:solidFill>
          </a:ln>
        </p:spPr>
        <p:txBody>
          <a:bodyPr wrap="square" rtlCol="0">
            <a:spAutoFit/>
          </a:bodyPr>
          <a:lstStyle/>
          <a:p>
            <a:r>
              <a:rPr lang="en-US" sz="1400" dirty="0">
                <a:solidFill>
                  <a:srgbClr val="FFC000"/>
                </a:solidFill>
              </a:rPr>
              <a:t>Turns off </a:t>
            </a:r>
            <a:r>
              <a:rPr lang="en-US" sz="1400" dirty="0" err="1">
                <a:solidFill>
                  <a:srgbClr val="FFC000"/>
                </a:solidFill>
              </a:rPr>
              <a:t>upwinding</a:t>
            </a:r>
            <a:r>
              <a:rPr lang="en-US" sz="1400" dirty="0">
                <a:solidFill>
                  <a:srgbClr val="FFC000"/>
                </a:solidFill>
              </a:rPr>
              <a:t>, turns on higher order TVD scheme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5EA6C75-A606-402C-8555-17B720271E9C}"/>
                  </a:ext>
                </a:extLst>
              </p:cNvPr>
              <p:cNvSpPr txBox="1"/>
              <p:nvPr/>
            </p:nvSpPr>
            <p:spPr>
              <a:xfrm>
                <a:off x="7249235" y="4140788"/>
                <a:ext cx="63393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m:t>
                      </m:r>
                    </m:oMath>
                  </m:oMathPara>
                </a14:m>
                <a:endParaRPr lang="en-US" dirty="0"/>
              </a:p>
            </p:txBody>
          </p:sp>
        </mc:Choice>
        <mc:Fallback xmlns="">
          <p:sp>
            <p:nvSpPr>
              <p:cNvPr id="4" name="TextBox 3">
                <a:extLst>
                  <a:ext uri="{FF2B5EF4-FFF2-40B4-BE49-F238E27FC236}">
                    <a16:creationId xmlns:a16="http://schemas.microsoft.com/office/drawing/2014/main" id="{75EA6C75-A606-402C-8555-17B720271E9C}"/>
                  </a:ext>
                </a:extLst>
              </p:cNvPr>
              <p:cNvSpPr txBox="1">
                <a:spLocks noRot="1" noChangeAspect="1" noMove="1" noResize="1" noEditPoints="1" noAdjustHandles="1" noChangeArrowheads="1" noChangeShapeType="1" noTextEdit="1"/>
              </p:cNvSpPr>
              <p:nvPr/>
            </p:nvSpPr>
            <p:spPr>
              <a:xfrm>
                <a:off x="7249235" y="4140788"/>
                <a:ext cx="633933" cy="276999"/>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12347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FC9E3B-3E3A-4918-8811-F0AF10B46F12}"/>
              </a:ext>
            </a:extLst>
          </p:cNvPr>
          <p:cNvSpPr txBox="1"/>
          <p:nvPr/>
        </p:nvSpPr>
        <p:spPr>
          <a:xfrm>
            <a:off x="2251230" y="3081296"/>
            <a:ext cx="4759637" cy="769441"/>
          </a:xfrm>
          <a:prstGeom prst="rect">
            <a:avLst/>
          </a:prstGeom>
          <a:noFill/>
        </p:spPr>
        <p:txBody>
          <a:bodyPr wrap="none" rtlCol="0">
            <a:spAutoFit/>
          </a:bodyPr>
          <a:lstStyle/>
          <a:p>
            <a:pPr algn="ctr"/>
            <a:r>
              <a:rPr lang="en-US" sz="4400" b="1" dirty="0">
                <a:solidFill>
                  <a:srgbClr val="0070C0"/>
                </a:solidFill>
              </a:rPr>
              <a:t>FICKIAN DIFFUSION</a:t>
            </a:r>
          </a:p>
        </p:txBody>
      </p:sp>
    </p:spTree>
    <p:extLst>
      <p:ext uri="{BB962C8B-B14F-4D97-AF65-F5344CB8AC3E}">
        <p14:creationId xmlns:p14="http://schemas.microsoft.com/office/powerpoint/2010/main" val="20966017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0" y="1113394"/>
            <a:ext cx="9144000" cy="2399168"/>
          </a:xfrm>
          <a:prstGeom prst="rect">
            <a:avLst/>
          </a:prstGeom>
        </p:spPr>
      </p:pic>
      <p:sp>
        <p:nvSpPr>
          <p:cNvPr id="5" name="Title 1"/>
          <p:cNvSpPr>
            <a:spLocks noGrp="1"/>
          </p:cNvSpPr>
          <p:nvPr>
            <p:ph type="title"/>
          </p:nvPr>
        </p:nvSpPr>
        <p:spPr>
          <a:xfrm>
            <a:off x="206174" y="164392"/>
            <a:ext cx="8229600" cy="730827"/>
          </a:xfrm>
        </p:spPr>
        <p:txBody>
          <a:bodyPr>
            <a:normAutofit/>
          </a:bodyPr>
          <a:lstStyle/>
          <a:p>
            <a:r>
              <a:rPr lang="en-US" sz="4000" b="1" dirty="0"/>
              <a:t>Exercise 3: </a:t>
            </a:r>
            <a:r>
              <a:rPr lang="en-US" sz="4000" b="1" dirty="0" err="1"/>
              <a:t>Fickian</a:t>
            </a:r>
            <a:r>
              <a:rPr lang="en-US" sz="4000" b="1" dirty="0"/>
              <a:t> Diffusion</a:t>
            </a:r>
          </a:p>
        </p:txBody>
      </p:sp>
      <p:graphicFrame>
        <p:nvGraphicFramePr>
          <p:cNvPr id="6" name="Object 5"/>
          <p:cNvGraphicFramePr>
            <a:graphicFrameLocks noChangeAspect="1"/>
          </p:cNvGraphicFramePr>
          <p:nvPr>
            <p:extLst>
              <p:ext uri="{D42A27DB-BD31-4B8C-83A1-F6EECF244321}">
                <p14:modId xmlns:p14="http://schemas.microsoft.com/office/powerpoint/2010/main" val="2573774567"/>
              </p:ext>
            </p:extLst>
          </p:nvPr>
        </p:nvGraphicFramePr>
        <p:xfrm>
          <a:off x="5127015" y="4258286"/>
          <a:ext cx="3038475" cy="1495425"/>
        </p:xfrm>
        <a:graphic>
          <a:graphicData uri="http://schemas.openxmlformats.org/presentationml/2006/ole">
            <mc:AlternateContent xmlns:mc="http://schemas.openxmlformats.org/markup-compatibility/2006">
              <mc:Choice xmlns:v="urn:schemas-microsoft-com:vml" Requires="v">
                <p:oleObj spid="_x0000_s4482" name="Equation" r:id="rId5" imgW="850900" imgH="419100" progId="Equation.3">
                  <p:embed/>
                </p:oleObj>
              </mc:Choice>
              <mc:Fallback>
                <p:oleObj name="Equation" r:id="rId5" imgW="850900" imgH="419100" progId="Equation.3">
                  <p:embed/>
                  <p:pic>
                    <p:nvPicPr>
                      <p:cNvPr id="0" name=""/>
                      <p:cNvPicPr/>
                      <p:nvPr/>
                    </p:nvPicPr>
                    <p:blipFill>
                      <a:blip r:embed="rId6"/>
                      <a:stretch>
                        <a:fillRect/>
                      </a:stretch>
                    </p:blipFill>
                    <p:spPr>
                      <a:xfrm>
                        <a:off x="5127015" y="4258286"/>
                        <a:ext cx="3038475" cy="1495425"/>
                      </a:xfrm>
                      <a:prstGeom prst="rect">
                        <a:avLst/>
                      </a:prstGeom>
                    </p:spPr>
                  </p:pic>
                </p:oleObj>
              </mc:Fallback>
            </mc:AlternateContent>
          </a:graphicData>
        </a:graphic>
      </p:graphicFrame>
      <p:cxnSp>
        <p:nvCxnSpPr>
          <p:cNvPr id="7" name="Straight Connector 6"/>
          <p:cNvCxnSpPr/>
          <p:nvPr/>
        </p:nvCxnSpPr>
        <p:spPr>
          <a:xfrm>
            <a:off x="1255619" y="4183001"/>
            <a:ext cx="0" cy="2235837"/>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a:off x="1255620" y="6418838"/>
            <a:ext cx="3240910"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864117" y="6364815"/>
            <a:ext cx="1084713" cy="369332"/>
          </a:xfrm>
          <a:prstGeom prst="rect">
            <a:avLst/>
          </a:prstGeom>
          <a:noFill/>
        </p:spPr>
        <p:txBody>
          <a:bodyPr wrap="square" rtlCol="0">
            <a:spAutoFit/>
          </a:bodyPr>
          <a:lstStyle/>
          <a:p>
            <a:r>
              <a:rPr lang="en-US" dirty="0"/>
              <a:t>distance</a:t>
            </a:r>
          </a:p>
        </p:txBody>
      </p:sp>
      <p:cxnSp>
        <p:nvCxnSpPr>
          <p:cNvPr id="10" name="Straight Arrow Connector 9"/>
          <p:cNvCxnSpPr/>
          <p:nvPr/>
        </p:nvCxnSpPr>
        <p:spPr>
          <a:xfrm>
            <a:off x="2843003" y="6601849"/>
            <a:ext cx="1177310" cy="0"/>
          </a:xfrm>
          <a:prstGeom prst="straightConnector1">
            <a:avLst/>
          </a:prstGeom>
          <a:ln w="952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rot="16200000">
            <a:off x="204402" y="5063335"/>
            <a:ext cx="1733108" cy="369332"/>
          </a:xfrm>
          <a:prstGeom prst="rect">
            <a:avLst/>
          </a:prstGeom>
          <a:noFill/>
        </p:spPr>
        <p:txBody>
          <a:bodyPr wrap="square" rtlCol="0">
            <a:spAutoFit/>
          </a:bodyPr>
          <a:lstStyle/>
          <a:p>
            <a:r>
              <a:rPr lang="en-US" dirty="0"/>
              <a:t>concentration</a:t>
            </a:r>
          </a:p>
        </p:txBody>
      </p:sp>
      <p:cxnSp>
        <p:nvCxnSpPr>
          <p:cNvPr id="13" name="Straight Connector 12"/>
          <p:cNvCxnSpPr/>
          <p:nvPr/>
        </p:nvCxnSpPr>
        <p:spPr>
          <a:xfrm flipV="1">
            <a:off x="2843005" y="4183001"/>
            <a:ext cx="0" cy="2235840"/>
          </a:xfrm>
          <a:prstGeom prst="line">
            <a:avLst/>
          </a:prstGeom>
          <a:ln w="9525" cmpd="sng">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06174" y="3696858"/>
            <a:ext cx="2286828" cy="461665"/>
          </a:xfrm>
          <a:prstGeom prst="rect">
            <a:avLst/>
          </a:prstGeom>
          <a:noFill/>
        </p:spPr>
        <p:txBody>
          <a:bodyPr wrap="square" rtlCol="0">
            <a:spAutoFit/>
          </a:bodyPr>
          <a:lstStyle/>
          <a:p>
            <a:r>
              <a:rPr lang="en-US" sz="2400" b="1" i="1" dirty="0">
                <a:solidFill>
                  <a:srgbClr val="0000FF"/>
                </a:solidFill>
              </a:rPr>
              <a:t>Initial Condition</a:t>
            </a:r>
          </a:p>
        </p:txBody>
      </p:sp>
    </p:spTree>
    <p:extLst>
      <p:ext uri="{BB962C8B-B14F-4D97-AF65-F5344CB8AC3E}">
        <p14:creationId xmlns:p14="http://schemas.microsoft.com/office/powerpoint/2010/main" val="26986637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88D203-FE99-40E1-B0FE-FF92E630D346}"/>
              </a:ext>
            </a:extLst>
          </p:cNvPr>
          <p:cNvSpPr/>
          <p:nvPr/>
        </p:nvSpPr>
        <p:spPr>
          <a:xfrm>
            <a:off x="649301" y="1136294"/>
            <a:ext cx="3192716" cy="3323987"/>
          </a:xfrm>
          <a:prstGeom prst="rect">
            <a:avLst/>
          </a:prstGeom>
          <a:ln>
            <a:solidFill>
              <a:schemeClr val="tx1"/>
            </a:solidFill>
          </a:ln>
        </p:spPr>
        <p:txBody>
          <a:bodyPr wrap="square">
            <a:spAutoFit/>
          </a:bodyPr>
          <a:lstStyle/>
          <a:p>
            <a:r>
              <a:rPr lang="en-US" sz="1400" dirty="0"/>
              <a:t>TRANSPORT</a:t>
            </a:r>
          </a:p>
          <a:p>
            <a:r>
              <a:rPr lang="en-US" sz="1400" dirty="0" err="1"/>
              <a:t>distance_units</a:t>
            </a:r>
            <a:r>
              <a:rPr lang="en-US" sz="1400" dirty="0"/>
              <a:t> meters</a:t>
            </a:r>
          </a:p>
          <a:p>
            <a:r>
              <a:rPr lang="en-US" sz="1400" dirty="0" err="1"/>
              <a:t>time_units</a:t>
            </a:r>
            <a:r>
              <a:rPr lang="en-US" sz="1400" dirty="0"/>
              <a:t>  second</a:t>
            </a:r>
          </a:p>
          <a:p>
            <a:r>
              <a:rPr lang="en-US" sz="1400" b="1" dirty="0" err="1">
                <a:solidFill>
                  <a:srgbClr val="FF0000"/>
                </a:solidFill>
              </a:rPr>
              <a:t>fix_diffusion</a:t>
            </a:r>
            <a:r>
              <a:rPr lang="en-US" sz="1400" b="1" dirty="0">
                <a:solidFill>
                  <a:srgbClr val="FF0000"/>
                </a:solidFill>
              </a:rPr>
              <a:t>  1.E-09</a:t>
            </a:r>
          </a:p>
          <a:p>
            <a:r>
              <a:rPr lang="en-US" sz="1400" dirty="0" err="1"/>
              <a:t>dispersivity</a:t>
            </a:r>
            <a:r>
              <a:rPr lang="en-US" sz="1400" dirty="0"/>
              <a:t>   0.0</a:t>
            </a:r>
          </a:p>
          <a:p>
            <a:r>
              <a:rPr lang="en-US" sz="1400" dirty="0"/>
              <a:t>END</a:t>
            </a:r>
          </a:p>
          <a:p>
            <a:endParaRPr lang="en-US" sz="1400" dirty="0"/>
          </a:p>
          <a:p>
            <a:r>
              <a:rPr lang="en-US" sz="1400" dirty="0"/>
              <a:t>DISCRETIZATION</a:t>
            </a:r>
          </a:p>
          <a:p>
            <a:r>
              <a:rPr lang="en-US" sz="1400" b="1" dirty="0" err="1">
                <a:solidFill>
                  <a:srgbClr val="FF0000"/>
                </a:solidFill>
              </a:rPr>
              <a:t>xzones</a:t>
            </a:r>
            <a:r>
              <a:rPr lang="en-US" sz="1400" b="1" dirty="0">
                <a:solidFill>
                  <a:srgbClr val="FF0000"/>
                </a:solidFill>
              </a:rPr>
              <a:t> 501  0.0002</a:t>
            </a:r>
          </a:p>
          <a:p>
            <a:r>
              <a:rPr lang="en-US" sz="1400" dirty="0"/>
              <a:t>END</a:t>
            </a:r>
          </a:p>
          <a:p>
            <a:endParaRPr lang="en-US" sz="1400" dirty="0"/>
          </a:p>
          <a:p>
            <a:r>
              <a:rPr lang="en-US" sz="1400" dirty="0"/>
              <a:t>INITIAL_CONDITIONS</a:t>
            </a:r>
          </a:p>
          <a:p>
            <a:r>
              <a:rPr lang="en-US" sz="1400" b="1" dirty="0">
                <a:solidFill>
                  <a:srgbClr val="FF0000"/>
                </a:solidFill>
              </a:rPr>
              <a:t>junk   1-501  1-1  1-1</a:t>
            </a:r>
          </a:p>
          <a:p>
            <a:r>
              <a:rPr lang="en-US" sz="1400" b="1" dirty="0">
                <a:solidFill>
                  <a:srgbClr val="FF0000"/>
                </a:solidFill>
              </a:rPr>
              <a:t>boundary  251-251 1-1 1-1</a:t>
            </a:r>
          </a:p>
          <a:p>
            <a:r>
              <a:rPr lang="en-US" sz="1400" dirty="0"/>
              <a:t>END</a:t>
            </a:r>
          </a:p>
        </p:txBody>
      </p:sp>
      <p:sp>
        <p:nvSpPr>
          <p:cNvPr id="3" name="TextBox 2">
            <a:extLst>
              <a:ext uri="{FF2B5EF4-FFF2-40B4-BE49-F238E27FC236}">
                <a16:creationId xmlns:a16="http://schemas.microsoft.com/office/drawing/2014/main" id="{F18A192E-C1F7-409F-A9F4-296E781E28D3}"/>
              </a:ext>
            </a:extLst>
          </p:cNvPr>
          <p:cNvSpPr txBox="1"/>
          <p:nvPr/>
        </p:nvSpPr>
        <p:spPr>
          <a:xfrm>
            <a:off x="2303038" y="3339212"/>
            <a:ext cx="1798064" cy="738664"/>
          </a:xfrm>
          <a:prstGeom prst="rect">
            <a:avLst/>
          </a:prstGeom>
          <a:noFill/>
        </p:spPr>
        <p:txBody>
          <a:bodyPr wrap="square" rtlCol="0">
            <a:spAutoFit/>
          </a:bodyPr>
          <a:lstStyle/>
          <a:p>
            <a:pPr algn="ctr"/>
            <a:r>
              <a:rPr lang="en-US" sz="1400" b="1" dirty="0">
                <a:solidFill>
                  <a:srgbClr val="FFC000"/>
                </a:solidFill>
              </a:rPr>
              <a:t>Writes over earlier specified initial condition</a:t>
            </a:r>
          </a:p>
        </p:txBody>
      </p:sp>
      <p:cxnSp>
        <p:nvCxnSpPr>
          <p:cNvPr id="5" name="Straight Arrow Connector 4">
            <a:extLst>
              <a:ext uri="{FF2B5EF4-FFF2-40B4-BE49-F238E27FC236}">
                <a16:creationId xmlns:a16="http://schemas.microsoft.com/office/drawing/2014/main" id="{FD9E4599-5A3E-4DDC-BD9C-A8365F8925BB}"/>
              </a:ext>
            </a:extLst>
          </p:cNvPr>
          <p:cNvCxnSpPr>
            <a:cxnSpLocks/>
          </p:cNvCxnSpPr>
          <p:nvPr/>
        </p:nvCxnSpPr>
        <p:spPr>
          <a:xfrm flipH="1">
            <a:off x="2781621" y="4045144"/>
            <a:ext cx="291993" cy="97547"/>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7" name="Title 1">
            <a:extLst>
              <a:ext uri="{FF2B5EF4-FFF2-40B4-BE49-F238E27FC236}">
                <a16:creationId xmlns:a16="http://schemas.microsoft.com/office/drawing/2014/main" id="{D08E8BBD-E3AA-4964-8024-67AD07A6D764}"/>
              </a:ext>
            </a:extLst>
          </p:cNvPr>
          <p:cNvSpPr txBox="1">
            <a:spLocks/>
          </p:cNvSpPr>
          <p:nvPr/>
        </p:nvSpPr>
        <p:spPr>
          <a:xfrm>
            <a:off x="457200" y="102920"/>
            <a:ext cx="8229600" cy="730827"/>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b="1"/>
              <a:t>Exercise 3: Fickian Diffusion</a:t>
            </a:r>
            <a:endParaRPr lang="en-US" sz="4000" b="1" dirty="0"/>
          </a:p>
        </p:txBody>
      </p:sp>
      <p:sp>
        <p:nvSpPr>
          <p:cNvPr id="8" name="Rectangle 7">
            <a:extLst>
              <a:ext uri="{FF2B5EF4-FFF2-40B4-BE49-F238E27FC236}">
                <a16:creationId xmlns:a16="http://schemas.microsoft.com/office/drawing/2014/main" id="{5BBEEDBC-87B6-4C4D-BD71-1D23007F72E4}"/>
              </a:ext>
            </a:extLst>
          </p:cNvPr>
          <p:cNvSpPr/>
          <p:nvPr/>
        </p:nvSpPr>
        <p:spPr>
          <a:xfrm>
            <a:off x="649301" y="4767599"/>
            <a:ext cx="3192716" cy="954107"/>
          </a:xfrm>
          <a:prstGeom prst="rect">
            <a:avLst/>
          </a:prstGeom>
          <a:ln>
            <a:solidFill>
              <a:schemeClr val="tx1"/>
            </a:solidFill>
          </a:ln>
        </p:spPr>
        <p:txBody>
          <a:bodyPr wrap="square">
            <a:spAutoFit/>
          </a:bodyPr>
          <a:lstStyle/>
          <a:p>
            <a:r>
              <a:rPr lang="en-US" sz="1400" dirty="0"/>
              <a:t>BOUNDARY_CONDITIONS</a:t>
            </a:r>
          </a:p>
          <a:p>
            <a:r>
              <a:rPr lang="en-US" sz="1400" dirty="0" err="1"/>
              <a:t>x_begin</a:t>
            </a:r>
            <a:r>
              <a:rPr lang="en-US" sz="1400" dirty="0"/>
              <a:t>   junk           </a:t>
            </a:r>
            <a:r>
              <a:rPr lang="en-US" sz="1400" b="1" dirty="0">
                <a:solidFill>
                  <a:srgbClr val="FF0000"/>
                </a:solidFill>
              </a:rPr>
              <a:t>flux</a:t>
            </a:r>
          </a:p>
          <a:p>
            <a:r>
              <a:rPr lang="en-US" sz="1400" dirty="0" err="1"/>
              <a:t>x_end</a:t>
            </a:r>
            <a:r>
              <a:rPr lang="en-US" sz="1400" dirty="0"/>
              <a:t>      junk           </a:t>
            </a:r>
            <a:r>
              <a:rPr lang="en-US" sz="1400" b="1" dirty="0">
                <a:solidFill>
                  <a:srgbClr val="FF0000"/>
                </a:solidFill>
              </a:rPr>
              <a:t>flux</a:t>
            </a:r>
          </a:p>
          <a:p>
            <a:r>
              <a:rPr lang="en-US" sz="1400" dirty="0"/>
              <a:t>END</a:t>
            </a:r>
          </a:p>
        </p:txBody>
      </p:sp>
      <p:sp>
        <p:nvSpPr>
          <p:cNvPr id="9" name="TextBox 8">
            <a:extLst>
              <a:ext uri="{FF2B5EF4-FFF2-40B4-BE49-F238E27FC236}">
                <a16:creationId xmlns:a16="http://schemas.microsoft.com/office/drawing/2014/main" id="{A7C4FCC6-D85C-45AB-9DCA-2D1B2D40EF36}"/>
              </a:ext>
            </a:extLst>
          </p:cNvPr>
          <p:cNvSpPr txBox="1"/>
          <p:nvPr/>
        </p:nvSpPr>
        <p:spPr>
          <a:xfrm>
            <a:off x="2028586" y="5851338"/>
            <a:ext cx="1798064" cy="954107"/>
          </a:xfrm>
          <a:prstGeom prst="rect">
            <a:avLst/>
          </a:prstGeom>
          <a:noFill/>
          <a:ln>
            <a:solidFill>
              <a:schemeClr val="accent6"/>
            </a:solidFill>
          </a:ln>
        </p:spPr>
        <p:txBody>
          <a:bodyPr wrap="square" rtlCol="0">
            <a:spAutoFit/>
          </a:bodyPr>
          <a:lstStyle/>
          <a:p>
            <a:r>
              <a:rPr lang="en-US" sz="1400" b="1" dirty="0">
                <a:solidFill>
                  <a:srgbClr val="FFC000"/>
                </a:solidFill>
              </a:rPr>
              <a:t>“</a:t>
            </a:r>
            <a:r>
              <a:rPr lang="en-US" sz="1400" b="1" dirty="0">
                <a:solidFill>
                  <a:srgbClr val="FF0000"/>
                </a:solidFill>
              </a:rPr>
              <a:t>flux</a:t>
            </a:r>
            <a:r>
              <a:rPr lang="en-US" sz="1400" b="1" dirty="0">
                <a:solidFill>
                  <a:srgbClr val="FFC000"/>
                </a:solidFill>
              </a:rPr>
              <a:t>” uses flow rate through boundary, if flow rate = 0, then it becomes a No Flux BC</a:t>
            </a:r>
          </a:p>
        </p:txBody>
      </p:sp>
      <p:cxnSp>
        <p:nvCxnSpPr>
          <p:cNvPr id="10" name="Straight Arrow Connector 9">
            <a:extLst>
              <a:ext uri="{FF2B5EF4-FFF2-40B4-BE49-F238E27FC236}">
                <a16:creationId xmlns:a16="http://schemas.microsoft.com/office/drawing/2014/main" id="{62585811-0040-4C13-8BAE-D91FA4A73FB0}"/>
              </a:ext>
            </a:extLst>
          </p:cNvPr>
          <p:cNvCxnSpPr>
            <a:cxnSpLocks/>
          </p:cNvCxnSpPr>
          <p:nvPr/>
        </p:nvCxnSpPr>
        <p:spPr>
          <a:xfrm flipH="1" flipV="1">
            <a:off x="2504995" y="5434254"/>
            <a:ext cx="429026" cy="386348"/>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55613E95-877C-4797-B0E0-C2DAFAA3CA97}"/>
              </a:ext>
            </a:extLst>
          </p:cNvPr>
          <p:cNvSpPr/>
          <p:nvPr/>
        </p:nvSpPr>
        <p:spPr>
          <a:xfrm>
            <a:off x="5301983" y="5738472"/>
            <a:ext cx="3192716" cy="954107"/>
          </a:xfrm>
          <a:prstGeom prst="rect">
            <a:avLst/>
          </a:prstGeom>
          <a:ln>
            <a:solidFill>
              <a:schemeClr val="tx1"/>
            </a:solidFill>
          </a:ln>
        </p:spPr>
        <p:txBody>
          <a:bodyPr wrap="square">
            <a:spAutoFit/>
          </a:bodyPr>
          <a:lstStyle/>
          <a:p>
            <a:r>
              <a:rPr lang="en-US" sz="1400" dirty="0"/>
              <a:t>BOUNDARY_CONDITIONS</a:t>
            </a:r>
          </a:p>
          <a:p>
            <a:r>
              <a:rPr lang="en-US" sz="1400" dirty="0" err="1"/>
              <a:t>x_begin</a:t>
            </a:r>
            <a:r>
              <a:rPr lang="en-US" sz="1400" dirty="0"/>
              <a:t>   junk           </a:t>
            </a:r>
            <a:r>
              <a:rPr lang="en-US" sz="1400" b="1" dirty="0">
                <a:solidFill>
                  <a:srgbClr val="FF0000"/>
                </a:solidFill>
              </a:rPr>
              <a:t>Dirichlet</a:t>
            </a:r>
          </a:p>
          <a:p>
            <a:r>
              <a:rPr lang="en-US" sz="1400" dirty="0" err="1"/>
              <a:t>x_end</a:t>
            </a:r>
            <a:r>
              <a:rPr lang="en-US" sz="1400" dirty="0"/>
              <a:t>      junk           </a:t>
            </a:r>
            <a:r>
              <a:rPr lang="en-US" sz="1400" b="1" dirty="0">
                <a:solidFill>
                  <a:srgbClr val="FF0000"/>
                </a:solidFill>
              </a:rPr>
              <a:t>Dirichlet</a:t>
            </a:r>
          </a:p>
          <a:p>
            <a:r>
              <a:rPr lang="en-US" sz="1400" dirty="0"/>
              <a:t>END</a:t>
            </a:r>
          </a:p>
        </p:txBody>
      </p:sp>
      <p:sp>
        <p:nvSpPr>
          <p:cNvPr id="14" name="TextBox 13">
            <a:extLst>
              <a:ext uri="{FF2B5EF4-FFF2-40B4-BE49-F238E27FC236}">
                <a16:creationId xmlns:a16="http://schemas.microsoft.com/office/drawing/2014/main" id="{BEB3157F-4512-42B9-9AC5-C265BE903E99}"/>
              </a:ext>
            </a:extLst>
          </p:cNvPr>
          <p:cNvSpPr txBox="1"/>
          <p:nvPr/>
        </p:nvSpPr>
        <p:spPr>
          <a:xfrm>
            <a:off x="4746812" y="4672172"/>
            <a:ext cx="4303058" cy="1015663"/>
          </a:xfrm>
          <a:prstGeom prst="rect">
            <a:avLst/>
          </a:prstGeom>
          <a:noFill/>
          <a:ln>
            <a:solidFill>
              <a:srgbClr val="0070C0"/>
            </a:solidFill>
          </a:ln>
        </p:spPr>
        <p:txBody>
          <a:bodyPr wrap="square" rtlCol="0">
            <a:spAutoFit/>
          </a:bodyPr>
          <a:lstStyle/>
          <a:p>
            <a:pPr algn="ctr"/>
            <a:r>
              <a:rPr lang="en-US" sz="2000" b="1" dirty="0">
                <a:solidFill>
                  <a:srgbClr val="0070C0"/>
                </a:solidFill>
              </a:rPr>
              <a:t>After running “flux” BC, switch to “Dirichlet” (fixed concentration) and compare results</a:t>
            </a:r>
          </a:p>
        </p:txBody>
      </p:sp>
      <p:sp>
        <p:nvSpPr>
          <p:cNvPr id="16" name="Rectangle 15">
            <a:extLst>
              <a:ext uri="{FF2B5EF4-FFF2-40B4-BE49-F238E27FC236}">
                <a16:creationId xmlns:a16="http://schemas.microsoft.com/office/drawing/2014/main" id="{E7137B0C-456D-4DB8-AB73-BE9CB05C2846}"/>
              </a:ext>
            </a:extLst>
          </p:cNvPr>
          <p:cNvSpPr/>
          <p:nvPr/>
        </p:nvSpPr>
        <p:spPr>
          <a:xfrm>
            <a:off x="4994621" y="833747"/>
            <a:ext cx="3500078" cy="1169551"/>
          </a:xfrm>
          <a:prstGeom prst="rect">
            <a:avLst/>
          </a:prstGeom>
          <a:ln>
            <a:solidFill>
              <a:schemeClr val="tx1"/>
            </a:solidFill>
          </a:ln>
        </p:spPr>
        <p:txBody>
          <a:bodyPr wrap="square">
            <a:spAutoFit/>
          </a:bodyPr>
          <a:lstStyle/>
          <a:p>
            <a:r>
              <a:rPr lang="en-US" sz="1400" dirty="0"/>
              <a:t>FLOW</a:t>
            </a:r>
          </a:p>
          <a:p>
            <a:r>
              <a:rPr lang="en-US" sz="1400" dirty="0" err="1"/>
              <a:t>time_units</a:t>
            </a:r>
            <a:r>
              <a:rPr lang="en-US" sz="1400" dirty="0"/>
              <a:t>       years</a:t>
            </a:r>
          </a:p>
          <a:p>
            <a:r>
              <a:rPr lang="en-US" sz="1400" dirty="0" err="1"/>
              <a:t>distance_units</a:t>
            </a:r>
            <a:r>
              <a:rPr lang="en-US" sz="1400" dirty="0"/>
              <a:t>   meters</a:t>
            </a:r>
          </a:p>
          <a:p>
            <a:r>
              <a:rPr lang="en-US" sz="1400" b="1" dirty="0" err="1">
                <a:solidFill>
                  <a:srgbClr val="FF0000"/>
                </a:solidFill>
              </a:rPr>
              <a:t>constant_flow</a:t>
            </a:r>
            <a:r>
              <a:rPr lang="en-US" sz="1400" b="1" dirty="0">
                <a:solidFill>
                  <a:srgbClr val="FF0000"/>
                </a:solidFill>
              </a:rPr>
              <a:t>    0.0</a:t>
            </a:r>
          </a:p>
          <a:p>
            <a:r>
              <a:rPr lang="en-US" sz="1400" dirty="0"/>
              <a:t>END</a:t>
            </a:r>
          </a:p>
        </p:txBody>
      </p:sp>
      <p:sp>
        <p:nvSpPr>
          <p:cNvPr id="4" name="TextBox 3"/>
          <p:cNvSpPr txBox="1"/>
          <p:nvPr/>
        </p:nvSpPr>
        <p:spPr>
          <a:xfrm>
            <a:off x="5006340" y="2159323"/>
            <a:ext cx="3488359" cy="2462213"/>
          </a:xfrm>
          <a:prstGeom prst="rect">
            <a:avLst/>
          </a:prstGeom>
          <a:noFill/>
          <a:ln>
            <a:solidFill>
              <a:schemeClr val="accent1"/>
            </a:solidFill>
          </a:ln>
        </p:spPr>
        <p:txBody>
          <a:bodyPr wrap="square" rtlCol="0">
            <a:spAutoFit/>
          </a:bodyPr>
          <a:lstStyle/>
          <a:p>
            <a:r>
              <a:rPr lang="en-US" sz="1400" b="1" dirty="0">
                <a:solidFill>
                  <a:srgbClr val="FF0000"/>
                </a:solidFill>
              </a:rPr>
              <a:t>Condition boundary</a:t>
            </a:r>
          </a:p>
          <a:p>
            <a:r>
              <a:rPr lang="en-US" sz="1400" dirty="0"/>
              <a:t>units            </a:t>
            </a:r>
            <a:r>
              <a:rPr lang="en-US" sz="1400" dirty="0" err="1"/>
              <a:t>mol</a:t>
            </a:r>
            <a:r>
              <a:rPr lang="en-US" sz="1400" dirty="0"/>
              <a:t>/kg</a:t>
            </a:r>
          </a:p>
          <a:p>
            <a:r>
              <a:rPr lang="en-US" sz="1400" dirty="0"/>
              <a:t>temperature      25.0</a:t>
            </a:r>
          </a:p>
          <a:p>
            <a:r>
              <a:rPr lang="en-US" sz="1400" b="1" dirty="0">
                <a:solidFill>
                  <a:srgbClr val="FF0000"/>
                </a:solidFill>
              </a:rPr>
              <a:t>Tracer           0.1</a:t>
            </a:r>
          </a:p>
          <a:p>
            <a:r>
              <a:rPr lang="en-US" sz="1400" dirty="0"/>
              <a:t>END</a:t>
            </a:r>
          </a:p>
          <a:p>
            <a:endParaRPr lang="en-US" sz="1400" dirty="0"/>
          </a:p>
          <a:p>
            <a:r>
              <a:rPr lang="en-US" sz="1400" b="1" dirty="0">
                <a:solidFill>
                  <a:srgbClr val="FF0000"/>
                </a:solidFill>
              </a:rPr>
              <a:t>Condition junk</a:t>
            </a:r>
          </a:p>
          <a:p>
            <a:r>
              <a:rPr lang="en-US" sz="1400" dirty="0"/>
              <a:t>units            </a:t>
            </a:r>
            <a:r>
              <a:rPr lang="en-US" sz="1400" dirty="0" err="1"/>
              <a:t>mol</a:t>
            </a:r>
            <a:r>
              <a:rPr lang="en-US" sz="1400" dirty="0"/>
              <a:t>/kg</a:t>
            </a:r>
          </a:p>
          <a:p>
            <a:r>
              <a:rPr lang="en-US" sz="1400" dirty="0"/>
              <a:t>temperature      25.0</a:t>
            </a:r>
          </a:p>
          <a:p>
            <a:r>
              <a:rPr lang="en-US" sz="1400" b="1" dirty="0">
                <a:solidFill>
                  <a:srgbClr val="FF0000"/>
                </a:solidFill>
              </a:rPr>
              <a:t>Tracer           0.0001</a:t>
            </a:r>
          </a:p>
          <a:p>
            <a:r>
              <a:rPr lang="en-US" sz="1400" dirty="0"/>
              <a:t>END</a:t>
            </a:r>
          </a:p>
        </p:txBody>
      </p:sp>
    </p:spTree>
    <p:extLst>
      <p:ext uri="{BB962C8B-B14F-4D97-AF65-F5344CB8AC3E}">
        <p14:creationId xmlns:p14="http://schemas.microsoft.com/office/powerpoint/2010/main" val="952993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animBg="1"/>
      <p:bldP spid="13" grpId="0" animBg="1"/>
      <p:bldP spid="1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6174" y="37335"/>
            <a:ext cx="8229600" cy="730827"/>
          </a:xfrm>
        </p:spPr>
        <p:txBody>
          <a:bodyPr>
            <a:normAutofit/>
          </a:bodyPr>
          <a:lstStyle/>
          <a:p>
            <a:r>
              <a:rPr lang="en-US" sz="4000" b="1" dirty="0"/>
              <a:t>Exercise 3: </a:t>
            </a:r>
            <a:r>
              <a:rPr lang="en-US" sz="4000" b="1" dirty="0" err="1"/>
              <a:t>Fickian</a:t>
            </a:r>
            <a:r>
              <a:rPr lang="en-US" sz="4000" b="1" dirty="0"/>
              <a:t> Diffusion</a:t>
            </a:r>
          </a:p>
        </p:txBody>
      </p:sp>
      <p:pic>
        <p:nvPicPr>
          <p:cNvPr id="2" name="Picture 1"/>
          <p:cNvPicPr>
            <a:picLocks/>
          </p:cNvPicPr>
          <p:nvPr/>
        </p:nvPicPr>
        <p:blipFill rotWithShape="1">
          <a:blip r:embed="rId3"/>
          <a:srcRect l="2392"/>
          <a:stretch/>
        </p:blipFill>
        <p:spPr>
          <a:xfrm>
            <a:off x="29578" y="1712638"/>
            <a:ext cx="4572927" cy="4327283"/>
          </a:xfrm>
          <a:prstGeom prst="rect">
            <a:avLst/>
          </a:prstGeom>
        </p:spPr>
      </p:pic>
      <p:pic>
        <p:nvPicPr>
          <p:cNvPr id="3" name="Picture 2"/>
          <p:cNvPicPr>
            <a:picLocks noChangeAspect="1"/>
          </p:cNvPicPr>
          <p:nvPr/>
        </p:nvPicPr>
        <p:blipFill rotWithShape="1">
          <a:blip r:embed="rId4"/>
          <a:srcRect r="2363"/>
          <a:stretch/>
        </p:blipFill>
        <p:spPr>
          <a:xfrm>
            <a:off x="4527051" y="1787350"/>
            <a:ext cx="4616950" cy="4263275"/>
          </a:xfrm>
          <a:prstGeom prst="rect">
            <a:avLst/>
          </a:prstGeom>
        </p:spPr>
      </p:pic>
      <p:sp>
        <p:nvSpPr>
          <p:cNvPr id="12" name="TextBox 11"/>
          <p:cNvSpPr txBox="1"/>
          <p:nvPr/>
        </p:nvSpPr>
        <p:spPr>
          <a:xfrm>
            <a:off x="4573776" y="998667"/>
            <a:ext cx="1212300" cy="707886"/>
          </a:xfrm>
          <a:prstGeom prst="rect">
            <a:avLst/>
          </a:prstGeom>
          <a:noFill/>
        </p:spPr>
        <p:txBody>
          <a:bodyPr wrap="square" rtlCol="0">
            <a:spAutoFit/>
          </a:bodyPr>
          <a:lstStyle/>
          <a:p>
            <a:r>
              <a:rPr lang="en-US" sz="2000" dirty="0">
                <a:solidFill>
                  <a:srgbClr val="008000"/>
                </a:solidFill>
              </a:rPr>
              <a:t>Dirichlet boundary</a:t>
            </a:r>
          </a:p>
        </p:txBody>
      </p:sp>
      <p:sp>
        <p:nvSpPr>
          <p:cNvPr id="15" name="TextBox 14"/>
          <p:cNvSpPr txBox="1"/>
          <p:nvPr/>
        </p:nvSpPr>
        <p:spPr>
          <a:xfrm>
            <a:off x="7853084" y="1006466"/>
            <a:ext cx="1354540" cy="707886"/>
          </a:xfrm>
          <a:prstGeom prst="rect">
            <a:avLst/>
          </a:prstGeom>
          <a:noFill/>
        </p:spPr>
        <p:txBody>
          <a:bodyPr wrap="square" rtlCol="0">
            <a:spAutoFit/>
          </a:bodyPr>
          <a:lstStyle/>
          <a:p>
            <a:pPr algn="r"/>
            <a:r>
              <a:rPr lang="en-US" sz="2000" dirty="0">
                <a:solidFill>
                  <a:srgbClr val="008000"/>
                </a:solidFill>
              </a:rPr>
              <a:t>Dirichlet boundary</a:t>
            </a:r>
          </a:p>
        </p:txBody>
      </p:sp>
      <p:cxnSp>
        <p:nvCxnSpPr>
          <p:cNvPr id="16" name="Straight Arrow Connector 15"/>
          <p:cNvCxnSpPr>
            <a:cxnSpLocks/>
            <a:stCxn id="12" idx="2"/>
          </p:cNvCxnSpPr>
          <p:nvPr/>
        </p:nvCxnSpPr>
        <p:spPr>
          <a:xfrm flipH="1">
            <a:off x="5151396" y="1706553"/>
            <a:ext cx="28530" cy="284685"/>
          </a:xfrm>
          <a:prstGeom prst="straightConnector1">
            <a:avLst/>
          </a:prstGeom>
          <a:ln>
            <a:solidFill>
              <a:srgbClr val="008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8980447" y="1618145"/>
            <a:ext cx="1" cy="373092"/>
          </a:xfrm>
          <a:prstGeom prst="straightConnector1">
            <a:avLst/>
          </a:prstGeom>
          <a:ln>
            <a:solidFill>
              <a:srgbClr val="008000"/>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16122" y="998667"/>
            <a:ext cx="1272601" cy="707886"/>
          </a:xfrm>
          <a:prstGeom prst="rect">
            <a:avLst/>
          </a:prstGeom>
          <a:noFill/>
          <a:ln>
            <a:noFill/>
          </a:ln>
        </p:spPr>
        <p:txBody>
          <a:bodyPr wrap="square" rtlCol="0">
            <a:spAutoFit/>
          </a:bodyPr>
          <a:lstStyle/>
          <a:p>
            <a:r>
              <a:rPr lang="en-US" sz="2000" dirty="0">
                <a:solidFill>
                  <a:schemeClr val="accent2"/>
                </a:solidFill>
              </a:rPr>
              <a:t>Flux boundary</a:t>
            </a:r>
          </a:p>
        </p:txBody>
      </p:sp>
      <p:sp>
        <p:nvSpPr>
          <p:cNvPr id="21" name="TextBox 20"/>
          <p:cNvSpPr txBox="1"/>
          <p:nvPr/>
        </p:nvSpPr>
        <p:spPr>
          <a:xfrm>
            <a:off x="3234654" y="1006466"/>
            <a:ext cx="1258561" cy="707886"/>
          </a:xfrm>
          <a:prstGeom prst="rect">
            <a:avLst/>
          </a:prstGeom>
          <a:noFill/>
          <a:ln>
            <a:noFill/>
          </a:ln>
        </p:spPr>
        <p:txBody>
          <a:bodyPr wrap="square" rtlCol="0">
            <a:spAutoFit/>
          </a:bodyPr>
          <a:lstStyle/>
          <a:p>
            <a:pPr algn="r"/>
            <a:r>
              <a:rPr lang="en-US" sz="2000" dirty="0">
                <a:solidFill>
                  <a:schemeClr val="accent2"/>
                </a:solidFill>
              </a:rPr>
              <a:t>Flux boundary</a:t>
            </a:r>
          </a:p>
        </p:txBody>
      </p:sp>
      <p:cxnSp>
        <p:nvCxnSpPr>
          <p:cNvPr id="22" name="Straight Arrow Connector 21"/>
          <p:cNvCxnSpPr/>
          <p:nvPr/>
        </p:nvCxnSpPr>
        <p:spPr>
          <a:xfrm flipH="1">
            <a:off x="564983" y="1652827"/>
            <a:ext cx="49807" cy="338410"/>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a:off x="4266039" y="1618145"/>
            <a:ext cx="1" cy="373092"/>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814064DD-7DB4-480A-B217-9F4CE5692109}"/>
              </a:ext>
            </a:extLst>
          </p:cNvPr>
          <p:cNvSpPr txBox="1"/>
          <p:nvPr/>
        </p:nvSpPr>
        <p:spPr>
          <a:xfrm>
            <a:off x="0" y="6131422"/>
            <a:ext cx="8882832" cy="646331"/>
          </a:xfrm>
          <a:prstGeom prst="rect">
            <a:avLst/>
          </a:prstGeom>
          <a:noFill/>
          <a:ln>
            <a:solidFill>
              <a:schemeClr val="tx1"/>
            </a:solidFill>
          </a:ln>
        </p:spPr>
        <p:txBody>
          <a:bodyPr wrap="square" rtlCol="0">
            <a:spAutoFit/>
          </a:bodyPr>
          <a:lstStyle/>
          <a:p>
            <a:pPr algn="ctr"/>
            <a:r>
              <a:rPr lang="en-US" dirty="0"/>
              <a:t>NOTE:  Error function analytical (ERF) solution only applies to infinite (or semi-infinite) boundary conditions, so would fail to describe system once mass reaches the boundary</a:t>
            </a:r>
          </a:p>
        </p:txBody>
      </p:sp>
    </p:spTree>
    <p:extLst>
      <p:ext uri="{BB962C8B-B14F-4D97-AF65-F5344CB8AC3E}">
        <p14:creationId xmlns:p14="http://schemas.microsoft.com/office/powerpoint/2010/main" val="3365586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FC9E3B-3E3A-4918-8811-F0AF10B46F12}"/>
              </a:ext>
            </a:extLst>
          </p:cNvPr>
          <p:cNvSpPr txBox="1"/>
          <p:nvPr/>
        </p:nvSpPr>
        <p:spPr>
          <a:xfrm>
            <a:off x="1538863" y="3027508"/>
            <a:ext cx="6184385" cy="1323439"/>
          </a:xfrm>
          <a:prstGeom prst="rect">
            <a:avLst/>
          </a:prstGeom>
          <a:noFill/>
        </p:spPr>
        <p:txBody>
          <a:bodyPr wrap="none" rtlCol="0">
            <a:spAutoFit/>
          </a:bodyPr>
          <a:lstStyle/>
          <a:p>
            <a:pPr algn="ctr"/>
            <a:r>
              <a:rPr lang="en-US" sz="4400" b="1" dirty="0">
                <a:solidFill>
                  <a:srgbClr val="0070C0"/>
                </a:solidFill>
              </a:rPr>
              <a:t>NERNST-PLANCK</a:t>
            </a:r>
          </a:p>
          <a:p>
            <a:pPr algn="ctr"/>
            <a:r>
              <a:rPr lang="en-US" sz="3600" b="1" dirty="0">
                <a:solidFill>
                  <a:srgbClr val="0070C0"/>
                </a:solidFill>
              </a:rPr>
              <a:t>MULTICOMPONENT DIFFUSION</a:t>
            </a:r>
          </a:p>
        </p:txBody>
      </p:sp>
    </p:spTree>
    <p:extLst>
      <p:ext uri="{BB962C8B-B14F-4D97-AF65-F5344CB8AC3E}">
        <p14:creationId xmlns:p14="http://schemas.microsoft.com/office/powerpoint/2010/main" val="18914236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786809" y="133444"/>
            <a:ext cx="8229600" cy="730827"/>
          </a:xfrm>
        </p:spPr>
        <p:txBody>
          <a:bodyPr>
            <a:normAutofit/>
          </a:bodyPr>
          <a:lstStyle/>
          <a:p>
            <a:pPr algn="l"/>
            <a:r>
              <a:rPr lang="en-US" sz="4000" b="1" dirty="0"/>
              <a:t>Exercise 4: Multicomponent Diffusion</a:t>
            </a:r>
          </a:p>
        </p:txBody>
      </p:sp>
      <p:sp>
        <p:nvSpPr>
          <p:cNvPr id="8" name="TextBox 7"/>
          <p:cNvSpPr txBox="1"/>
          <p:nvPr/>
        </p:nvSpPr>
        <p:spPr>
          <a:xfrm>
            <a:off x="321121" y="2291566"/>
            <a:ext cx="3993814" cy="461665"/>
          </a:xfrm>
          <a:prstGeom prst="rect">
            <a:avLst/>
          </a:prstGeom>
          <a:noFill/>
        </p:spPr>
        <p:txBody>
          <a:bodyPr wrap="square" rtlCol="0">
            <a:spAutoFit/>
          </a:bodyPr>
          <a:lstStyle/>
          <a:p>
            <a:r>
              <a:rPr lang="en-US" sz="2400" dirty="0">
                <a:solidFill>
                  <a:srgbClr val="4F6228"/>
                </a:solidFill>
              </a:rPr>
              <a:t>Nernst-Planck Equation</a:t>
            </a:r>
            <a:endParaRPr lang="en-US" sz="2400" dirty="0">
              <a:solidFill>
                <a:srgbClr val="C0504D"/>
              </a:solidFill>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2708479370"/>
              </p:ext>
            </p:extLst>
          </p:nvPr>
        </p:nvGraphicFramePr>
        <p:xfrm>
          <a:off x="4101933" y="2167623"/>
          <a:ext cx="4767262" cy="760413"/>
        </p:xfrm>
        <a:graphic>
          <a:graphicData uri="http://schemas.openxmlformats.org/presentationml/2006/ole">
            <mc:AlternateContent xmlns:mc="http://schemas.openxmlformats.org/markup-compatibility/2006">
              <mc:Choice xmlns:v="urn:schemas-microsoft-com:vml" Requires="v">
                <p:oleObj spid="_x0000_s87342" name="Equation" r:id="rId4" imgW="2463480" imgH="393480" progId="Equation.DSMT4">
                  <p:embed/>
                </p:oleObj>
              </mc:Choice>
              <mc:Fallback>
                <p:oleObj name="Equation" r:id="rId4" imgW="2463480" imgH="393480" progId="Equation.DSMT4">
                  <p:embed/>
                  <p:pic>
                    <p:nvPicPr>
                      <p:cNvPr id="0" name=""/>
                      <p:cNvPicPr/>
                      <p:nvPr/>
                    </p:nvPicPr>
                    <p:blipFill>
                      <a:blip r:embed="rId5"/>
                      <a:stretch>
                        <a:fillRect/>
                      </a:stretch>
                    </p:blipFill>
                    <p:spPr>
                      <a:xfrm>
                        <a:off x="4101933" y="2167623"/>
                        <a:ext cx="4767262" cy="760413"/>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4132480928"/>
              </p:ext>
            </p:extLst>
          </p:nvPr>
        </p:nvGraphicFramePr>
        <p:xfrm>
          <a:off x="3936666" y="3181520"/>
          <a:ext cx="4855566" cy="1112734"/>
        </p:xfrm>
        <a:graphic>
          <a:graphicData uri="http://schemas.openxmlformats.org/presentationml/2006/ole">
            <mc:AlternateContent xmlns:mc="http://schemas.openxmlformats.org/markup-compatibility/2006">
              <mc:Choice xmlns:v="urn:schemas-microsoft-com:vml" Requires="v">
                <p:oleObj spid="_x0000_s87343" name="Equation" r:id="rId6" imgW="2438280" imgH="558720" progId="Equation.DSMT4">
                  <p:embed/>
                </p:oleObj>
              </mc:Choice>
              <mc:Fallback>
                <p:oleObj name="Equation" r:id="rId6" imgW="2438280" imgH="558720" progId="Equation.DSMT4">
                  <p:embed/>
                  <p:pic>
                    <p:nvPicPr>
                      <p:cNvPr id="0" name=""/>
                      <p:cNvPicPr/>
                      <p:nvPr/>
                    </p:nvPicPr>
                    <p:blipFill>
                      <a:blip r:embed="rId7"/>
                      <a:stretch>
                        <a:fillRect/>
                      </a:stretch>
                    </p:blipFill>
                    <p:spPr>
                      <a:xfrm>
                        <a:off x="3936666" y="3181520"/>
                        <a:ext cx="4855566" cy="1112734"/>
                      </a:xfrm>
                      <a:prstGeom prst="rect">
                        <a:avLst/>
                      </a:prstGeom>
                    </p:spPr>
                  </p:pic>
                </p:oleObj>
              </mc:Fallback>
            </mc:AlternateContent>
          </a:graphicData>
        </a:graphic>
      </p:graphicFrame>
      <p:sp>
        <p:nvSpPr>
          <p:cNvPr id="9" name="TextBox 8"/>
          <p:cNvSpPr txBox="1"/>
          <p:nvPr/>
        </p:nvSpPr>
        <p:spPr>
          <a:xfrm>
            <a:off x="321121" y="3507055"/>
            <a:ext cx="3993814" cy="461665"/>
          </a:xfrm>
          <a:prstGeom prst="rect">
            <a:avLst/>
          </a:prstGeom>
          <a:noFill/>
        </p:spPr>
        <p:txBody>
          <a:bodyPr wrap="square" rtlCol="0">
            <a:spAutoFit/>
          </a:bodyPr>
          <a:lstStyle/>
          <a:p>
            <a:r>
              <a:rPr lang="en-US" sz="2400" dirty="0">
                <a:solidFill>
                  <a:srgbClr val="4F6228"/>
                </a:solidFill>
              </a:rPr>
              <a:t>Diffusion Potential</a:t>
            </a:r>
            <a:endParaRPr lang="en-US" sz="2400" dirty="0">
              <a:solidFill>
                <a:srgbClr val="C0504D"/>
              </a:solidFill>
            </a:endParaRPr>
          </a:p>
        </p:txBody>
      </p:sp>
      <p:graphicFrame>
        <p:nvGraphicFramePr>
          <p:cNvPr id="11" name="Object 10"/>
          <p:cNvGraphicFramePr>
            <a:graphicFrameLocks noChangeAspect="1"/>
          </p:cNvGraphicFramePr>
          <p:nvPr>
            <p:extLst>
              <p:ext uri="{D42A27DB-BD31-4B8C-83A1-F6EECF244321}">
                <p14:modId xmlns:p14="http://schemas.microsoft.com/office/powerpoint/2010/main" val="2513715211"/>
              </p:ext>
            </p:extLst>
          </p:nvPr>
        </p:nvGraphicFramePr>
        <p:xfrm>
          <a:off x="5523302" y="986456"/>
          <a:ext cx="1597973" cy="552027"/>
        </p:xfrm>
        <a:graphic>
          <a:graphicData uri="http://schemas.openxmlformats.org/presentationml/2006/ole">
            <mc:AlternateContent xmlns:mc="http://schemas.openxmlformats.org/markup-compatibility/2006">
              <mc:Choice xmlns:v="urn:schemas-microsoft-com:vml" Requires="v">
                <p:oleObj spid="_x0000_s87344" name="Equation" r:id="rId8" imgW="698400" imgH="241200" progId="Equation.DSMT4">
                  <p:embed/>
                </p:oleObj>
              </mc:Choice>
              <mc:Fallback>
                <p:oleObj name="Equation" r:id="rId8" imgW="698400" imgH="241200" progId="Equation.DSMT4">
                  <p:embed/>
                  <p:pic>
                    <p:nvPicPr>
                      <p:cNvPr id="0" name=""/>
                      <p:cNvPicPr/>
                      <p:nvPr/>
                    </p:nvPicPr>
                    <p:blipFill>
                      <a:blip r:embed="rId9"/>
                      <a:stretch>
                        <a:fillRect/>
                      </a:stretch>
                    </p:blipFill>
                    <p:spPr>
                      <a:xfrm>
                        <a:off x="5523302" y="986456"/>
                        <a:ext cx="1597973" cy="552027"/>
                      </a:xfrm>
                      <a:prstGeom prst="rect">
                        <a:avLst/>
                      </a:prstGeom>
                    </p:spPr>
                  </p:pic>
                </p:oleObj>
              </mc:Fallback>
            </mc:AlternateContent>
          </a:graphicData>
        </a:graphic>
      </p:graphicFrame>
      <p:sp>
        <p:nvSpPr>
          <p:cNvPr id="12" name="TextBox 11"/>
          <p:cNvSpPr txBox="1"/>
          <p:nvPr/>
        </p:nvSpPr>
        <p:spPr>
          <a:xfrm>
            <a:off x="305561" y="1010350"/>
            <a:ext cx="3993814" cy="461665"/>
          </a:xfrm>
          <a:prstGeom prst="rect">
            <a:avLst/>
          </a:prstGeom>
          <a:noFill/>
        </p:spPr>
        <p:txBody>
          <a:bodyPr wrap="square" rtlCol="0">
            <a:spAutoFit/>
          </a:bodyPr>
          <a:lstStyle/>
          <a:p>
            <a:r>
              <a:rPr lang="en-US" sz="2400" dirty="0">
                <a:solidFill>
                  <a:srgbClr val="4F6228"/>
                </a:solidFill>
              </a:rPr>
              <a:t>Flux from chemical potential</a:t>
            </a:r>
            <a:endParaRPr lang="en-US" sz="2400" dirty="0">
              <a:solidFill>
                <a:srgbClr val="C0504D"/>
              </a:solidFill>
            </a:endParaRPr>
          </a:p>
        </p:txBody>
      </p:sp>
      <p:graphicFrame>
        <p:nvGraphicFramePr>
          <p:cNvPr id="13" name="Object 12"/>
          <p:cNvGraphicFramePr>
            <a:graphicFrameLocks noChangeAspect="1"/>
          </p:cNvGraphicFramePr>
          <p:nvPr>
            <p:extLst>
              <p:ext uri="{D42A27DB-BD31-4B8C-83A1-F6EECF244321}">
                <p14:modId xmlns:p14="http://schemas.microsoft.com/office/powerpoint/2010/main" val="2231641338"/>
              </p:ext>
            </p:extLst>
          </p:nvPr>
        </p:nvGraphicFramePr>
        <p:xfrm>
          <a:off x="4255606" y="5211304"/>
          <a:ext cx="4459916" cy="1026896"/>
        </p:xfrm>
        <a:graphic>
          <a:graphicData uri="http://schemas.openxmlformats.org/presentationml/2006/ole">
            <mc:AlternateContent xmlns:mc="http://schemas.openxmlformats.org/markup-compatibility/2006">
              <mc:Choice xmlns:v="urn:schemas-microsoft-com:vml" Requires="v">
                <p:oleObj spid="_x0000_s87345" name="Equation" r:id="rId10" imgW="2425680" imgH="558720" progId="Equation.DSMT4">
                  <p:embed/>
                </p:oleObj>
              </mc:Choice>
              <mc:Fallback>
                <p:oleObj name="Equation" r:id="rId10" imgW="2425680" imgH="558720" progId="Equation.DSMT4">
                  <p:embed/>
                  <p:pic>
                    <p:nvPicPr>
                      <p:cNvPr id="0" name=""/>
                      <p:cNvPicPr/>
                      <p:nvPr/>
                    </p:nvPicPr>
                    <p:blipFill>
                      <a:blip r:embed="rId11"/>
                      <a:stretch>
                        <a:fillRect/>
                      </a:stretch>
                    </p:blipFill>
                    <p:spPr>
                      <a:xfrm>
                        <a:off x="4255606" y="5211304"/>
                        <a:ext cx="4459916" cy="1026896"/>
                      </a:xfrm>
                      <a:prstGeom prst="rect">
                        <a:avLst/>
                      </a:prstGeom>
                      <a:ln w="28575">
                        <a:solidFill>
                          <a:srgbClr val="FFC000"/>
                        </a:solidFill>
                      </a:ln>
                    </p:spPr>
                  </p:pic>
                </p:oleObj>
              </mc:Fallback>
            </mc:AlternateContent>
          </a:graphicData>
        </a:graphic>
      </p:graphicFrame>
      <p:sp>
        <p:nvSpPr>
          <p:cNvPr id="14" name="TextBox 13"/>
          <p:cNvSpPr txBox="1"/>
          <p:nvPr/>
        </p:nvSpPr>
        <p:spPr>
          <a:xfrm>
            <a:off x="321121" y="5452737"/>
            <a:ext cx="3993814" cy="461665"/>
          </a:xfrm>
          <a:prstGeom prst="rect">
            <a:avLst/>
          </a:prstGeom>
          <a:noFill/>
        </p:spPr>
        <p:txBody>
          <a:bodyPr wrap="square" rtlCol="0">
            <a:spAutoFit/>
          </a:bodyPr>
          <a:lstStyle/>
          <a:p>
            <a:r>
              <a:rPr lang="en-US" sz="2400" dirty="0">
                <a:solidFill>
                  <a:srgbClr val="4F6228"/>
                </a:solidFill>
              </a:rPr>
              <a:t>CrunchTope Equation</a:t>
            </a:r>
            <a:endParaRPr lang="en-US" sz="2400" dirty="0">
              <a:solidFill>
                <a:srgbClr val="C0504D"/>
              </a:solidFill>
            </a:endParaRPr>
          </a:p>
        </p:txBody>
      </p:sp>
      <p:sp>
        <p:nvSpPr>
          <p:cNvPr id="15" name="TextBox 14"/>
          <p:cNvSpPr txBox="1"/>
          <p:nvPr/>
        </p:nvSpPr>
        <p:spPr>
          <a:xfrm>
            <a:off x="4901609" y="6340917"/>
            <a:ext cx="1231043" cy="400110"/>
          </a:xfrm>
          <a:prstGeom prst="rect">
            <a:avLst/>
          </a:prstGeom>
          <a:noFill/>
          <a:ln>
            <a:solidFill>
              <a:srgbClr val="FFC000"/>
            </a:solidFill>
          </a:ln>
        </p:spPr>
        <p:txBody>
          <a:bodyPr wrap="none" rtlCol="0">
            <a:spAutoFit/>
          </a:bodyPr>
          <a:lstStyle/>
          <a:p>
            <a:r>
              <a:rPr lang="en-US" sz="2000" b="1" dirty="0">
                <a:solidFill>
                  <a:schemeClr val="accent6"/>
                </a:solidFill>
              </a:rPr>
              <a:t>Fick’s Law</a:t>
            </a:r>
          </a:p>
        </p:txBody>
      </p:sp>
      <p:sp>
        <p:nvSpPr>
          <p:cNvPr id="16" name="TextBox 15"/>
          <p:cNvSpPr txBox="1"/>
          <p:nvPr/>
        </p:nvSpPr>
        <p:spPr>
          <a:xfrm>
            <a:off x="6364449" y="6340917"/>
            <a:ext cx="2169184" cy="400110"/>
          </a:xfrm>
          <a:prstGeom prst="rect">
            <a:avLst/>
          </a:prstGeom>
          <a:noFill/>
          <a:ln>
            <a:solidFill>
              <a:srgbClr val="FFC000"/>
            </a:solidFill>
          </a:ln>
        </p:spPr>
        <p:txBody>
          <a:bodyPr wrap="none" rtlCol="0">
            <a:spAutoFit/>
          </a:bodyPr>
          <a:lstStyle/>
          <a:p>
            <a:r>
              <a:rPr lang="en-US" sz="2000" b="1" dirty="0">
                <a:solidFill>
                  <a:schemeClr val="accent6"/>
                </a:solidFill>
              </a:rPr>
              <a:t>Diffusion Potential</a:t>
            </a:r>
          </a:p>
        </p:txBody>
      </p:sp>
      <p:sp>
        <p:nvSpPr>
          <p:cNvPr id="4" name="TextBox 3"/>
          <p:cNvSpPr txBox="1"/>
          <p:nvPr/>
        </p:nvSpPr>
        <p:spPr>
          <a:xfrm>
            <a:off x="961201" y="4282514"/>
            <a:ext cx="3468797" cy="646331"/>
          </a:xfrm>
          <a:prstGeom prst="rect">
            <a:avLst/>
          </a:prstGeom>
          <a:noFill/>
          <a:ln>
            <a:solidFill>
              <a:srgbClr val="FF0000"/>
            </a:solidFill>
          </a:ln>
        </p:spPr>
        <p:txBody>
          <a:bodyPr wrap="square" rtlCol="0">
            <a:spAutoFit/>
          </a:bodyPr>
          <a:lstStyle/>
          <a:p>
            <a:pPr algn="ctr"/>
            <a:r>
              <a:rPr lang="en-US" dirty="0">
                <a:solidFill>
                  <a:srgbClr val="FF0000"/>
                </a:solidFill>
              </a:rPr>
              <a:t>Term vanishes if diffusion coefficients are all the same</a:t>
            </a:r>
          </a:p>
        </p:txBody>
      </p:sp>
      <p:cxnSp>
        <p:nvCxnSpPr>
          <p:cNvPr id="7" name="Straight Arrow Connector 6"/>
          <p:cNvCxnSpPr/>
          <p:nvPr/>
        </p:nvCxnSpPr>
        <p:spPr>
          <a:xfrm>
            <a:off x="4446270" y="4559959"/>
            <a:ext cx="3177540" cy="60562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4601448" y="1584203"/>
            <a:ext cx="846707" cy="369332"/>
          </a:xfrm>
          <a:prstGeom prst="rect">
            <a:avLst/>
          </a:prstGeom>
          <a:noFill/>
        </p:spPr>
        <p:txBody>
          <a:bodyPr wrap="none" rtlCol="0">
            <a:spAutoFit/>
          </a:bodyPr>
          <a:lstStyle/>
          <a:p>
            <a:r>
              <a:rPr lang="en-US" b="1" dirty="0" err="1">
                <a:solidFill>
                  <a:srgbClr val="FF0000"/>
                </a:solidFill>
              </a:rPr>
              <a:t>Fickian</a:t>
            </a:r>
            <a:endParaRPr lang="en-US" b="1" dirty="0">
              <a:solidFill>
                <a:srgbClr val="FF0000"/>
              </a:solidFill>
            </a:endParaRPr>
          </a:p>
        </p:txBody>
      </p:sp>
      <p:sp>
        <p:nvSpPr>
          <p:cNvPr id="17" name="TextBox 16"/>
          <p:cNvSpPr txBox="1"/>
          <p:nvPr/>
        </p:nvSpPr>
        <p:spPr>
          <a:xfrm>
            <a:off x="5565463" y="1584203"/>
            <a:ext cx="1419825" cy="646331"/>
          </a:xfrm>
          <a:prstGeom prst="rect">
            <a:avLst/>
          </a:prstGeom>
          <a:noFill/>
        </p:spPr>
        <p:txBody>
          <a:bodyPr wrap="square" rtlCol="0">
            <a:spAutoFit/>
          </a:bodyPr>
          <a:lstStyle/>
          <a:p>
            <a:pPr algn="ctr"/>
            <a:r>
              <a:rPr lang="en-US" b="1" dirty="0">
                <a:solidFill>
                  <a:srgbClr val="FF0000"/>
                </a:solidFill>
              </a:rPr>
              <a:t>Electrical Potential</a:t>
            </a:r>
          </a:p>
        </p:txBody>
      </p:sp>
      <p:sp>
        <p:nvSpPr>
          <p:cNvPr id="18" name="TextBox 17"/>
          <p:cNvSpPr txBox="1"/>
          <p:nvPr/>
        </p:nvSpPr>
        <p:spPr>
          <a:xfrm>
            <a:off x="7178847" y="1584203"/>
            <a:ext cx="1419825" cy="646331"/>
          </a:xfrm>
          <a:prstGeom prst="rect">
            <a:avLst/>
          </a:prstGeom>
          <a:noFill/>
        </p:spPr>
        <p:txBody>
          <a:bodyPr wrap="square" rtlCol="0">
            <a:spAutoFit/>
          </a:bodyPr>
          <a:lstStyle/>
          <a:p>
            <a:pPr algn="ctr"/>
            <a:r>
              <a:rPr lang="en-US" b="1" dirty="0">
                <a:solidFill>
                  <a:srgbClr val="FF0000"/>
                </a:solidFill>
              </a:rPr>
              <a:t>Activity Coefficient</a:t>
            </a:r>
          </a:p>
        </p:txBody>
      </p:sp>
    </p:spTree>
    <p:extLst>
      <p:ext uri="{BB962C8B-B14F-4D97-AF65-F5344CB8AC3E}">
        <p14:creationId xmlns:p14="http://schemas.microsoft.com/office/powerpoint/2010/main" val="3993284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ppt_x"/>
                                          </p:val>
                                        </p:tav>
                                        <p:tav tm="100000">
                                          <p:val>
                                            <p:strVal val="#ppt_x"/>
                                          </p:val>
                                        </p:tav>
                                      </p:tavLst>
                                    </p:anim>
                                    <p:anim calcmode="lin" valueType="num">
                                      <p:cBhvr additive="base">
                                        <p:cTn id="42" dur="500" fill="hold"/>
                                        <p:tgtEl>
                                          <p:spTgt spid="13"/>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500" fill="hold"/>
                                        <p:tgtEl>
                                          <p:spTgt spid="15"/>
                                        </p:tgtEl>
                                        <p:attrNameLst>
                                          <p:attrName>ppt_x</p:attrName>
                                        </p:attrNameLst>
                                      </p:cBhvr>
                                      <p:tavLst>
                                        <p:tav tm="0">
                                          <p:val>
                                            <p:strVal val="#ppt_x"/>
                                          </p:val>
                                        </p:tav>
                                        <p:tav tm="100000">
                                          <p:val>
                                            <p:strVal val="#ppt_x"/>
                                          </p:val>
                                        </p:tav>
                                      </p:tavLst>
                                    </p:anim>
                                    <p:anim calcmode="lin" valueType="num">
                                      <p:cBhvr additive="base">
                                        <p:cTn id="46" dur="500" fill="hold"/>
                                        <p:tgtEl>
                                          <p:spTgt spid="15"/>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500" fill="hold"/>
                                        <p:tgtEl>
                                          <p:spTgt spid="16"/>
                                        </p:tgtEl>
                                        <p:attrNameLst>
                                          <p:attrName>ppt_x</p:attrName>
                                        </p:attrNameLst>
                                      </p:cBhvr>
                                      <p:tavLst>
                                        <p:tav tm="0">
                                          <p:val>
                                            <p:strVal val="#ppt_x"/>
                                          </p:val>
                                        </p:tav>
                                        <p:tav tm="100000">
                                          <p:val>
                                            <p:strVal val="#ppt_x"/>
                                          </p:val>
                                        </p:tav>
                                      </p:tavLst>
                                    </p:anim>
                                    <p:anim calcmode="lin" valueType="num">
                                      <p:cBhvr additive="base">
                                        <p:cTn id="5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fill="hold"/>
                                        <p:tgtEl>
                                          <p:spTgt spid="4"/>
                                        </p:tgtEl>
                                        <p:attrNameLst>
                                          <p:attrName>ppt_x</p:attrName>
                                        </p:attrNameLst>
                                      </p:cBhvr>
                                      <p:tavLst>
                                        <p:tav tm="0">
                                          <p:val>
                                            <p:strVal val="#ppt_x"/>
                                          </p:val>
                                        </p:tav>
                                        <p:tav tm="100000">
                                          <p:val>
                                            <p:strVal val="#ppt_x"/>
                                          </p:val>
                                        </p:tav>
                                      </p:tavLst>
                                    </p:anim>
                                    <p:anim calcmode="lin" valueType="num">
                                      <p:cBhvr additive="base">
                                        <p:cTn id="56" dur="500" fill="hold"/>
                                        <p:tgtEl>
                                          <p:spTgt spid="4"/>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7"/>
                                        </p:tgtEl>
                                        <p:attrNameLst>
                                          <p:attrName>style.visibility</p:attrName>
                                        </p:attrNameLst>
                                      </p:cBhvr>
                                      <p:to>
                                        <p:strVal val="visible"/>
                                      </p:to>
                                    </p:set>
                                    <p:anim calcmode="lin" valueType="num">
                                      <p:cBhvr additive="base">
                                        <p:cTn id="59" dur="500" fill="hold"/>
                                        <p:tgtEl>
                                          <p:spTgt spid="7"/>
                                        </p:tgtEl>
                                        <p:attrNameLst>
                                          <p:attrName>ppt_x</p:attrName>
                                        </p:attrNameLst>
                                      </p:cBhvr>
                                      <p:tavLst>
                                        <p:tav tm="0">
                                          <p:val>
                                            <p:strVal val="#ppt_x"/>
                                          </p:val>
                                        </p:tav>
                                        <p:tav tm="100000">
                                          <p:val>
                                            <p:strVal val="#ppt_x"/>
                                          </p:val>
                                        </p:tav>
                                      </p:tavLst>
                                    </p:anim>
                                    <p:anim calcmode="lin" valueType="num">
                                      <p:cBhvr additive="base">
                                        <p:cTn id="6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P spid="14" grpId="0"/>
      <p:bldP spid="15" grpId="0" animBg="1"/>
      <p:bldP spid="16" grpId="0" animBg="1"/>
      <p:bldP spid="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367463A-47DA-470E-A546-5ABE1D4A118C}"/>
              </a:ext>
            </a:extLst>
          </p:cNvPr>
          <p:cNvSpPr/>
          <p:nvPr/>
        </p:nvSpPr>
        <p:spPr>
          <a:xfrm>
            <a:off x="541725" y="1014294"/>
            <a:ext cx="3576918" cy="3754874"/>
          </a:xfrm>
          <a:prstGeom prst="rect">
            <a:avLst/>
          </a:prstGeom>
          <a:ln>
            <a:solidFill>
              <a:schemeClr val="tx1"/>
            </a:solidFill>
          </a:ln>
        </p:spPr>
        <p:txBody>
          <a:bodyPr wrap="square">
            <a:spAutoFit/>
          </a:bodyPr>
          <a:lstStyle/>
          <a:p>
            <a:r>
              <a:rPr lang="en-US" sz="1400" dirty="0"/>
              <a:t>BOUNDARY_CONDITIONS</a:t>
            </a:r>
          </a:p>
          <a:p>
            <a:r>
              <a:rPr lang="en-US" sz="1400" dirty="0" err="1"/>
              <a:t>X_begin</a:t>
            </a:r>
            <a:r>
              <a:rPr lang="en-US" sz="1400" dirty="0"/>
              <a:t>   inlet           </a:t>
            </a:r>
            <a:r>
              <a:rPr lang="en-US" sz="1400" b="1" dirty="0">
                <a:solidFill>
                  <a:srgbClr val="FF0000"/>
                </a:solidFill>
              </a:rPr>
              <a:t>Dirichlet</a:t>
            </a:r>
          </a:p>
          <a:p>
            <a:r>
              <a:rPr lang="en-US" sz="1400" dirty="0" err="1"/>
              <a:t>X_end</a:t>
            </a:r>
            <a:r>
              <a:rPr lang="en-US" sz="1400" dirty="0"/>
              <a:t>      initial         </a:t>
            </a:r>
            <a:r>
              <a:rPr lang="en-US" sz="1400" b="1" dirty="0">
                <a:solidFill>
                  <a:srgbClr val="FF0000"/>
                </a:solidFill>
              </a:rPr>
              <a:t>flux</a:t>
            </a:r>
          </a:p>
          <a:p>
            <a:r>
              <a:rPr lang="en-US" sz="1400" dirty="0"/>
              <a:t>END</a:t>
            </a:r>
          </a:p>
          <a:p>
            <a:r>
              <a:rPr lang="en-US" sz="1400" dirty="0"/>
              <a:t> </a:t>
            </a:r>
          </a:p>
          <a:p>
            <a:r>
              <a:rPr lang="en-US" sz="1400" dirty="0"/>
              <a:t>TRANSPORT</a:t>
            </a:r>
          </a:p>
          <a:p>
            <a:r>
              <a:rPr lang="en-US" sz="1400" dirty="0" err="1"/>
              <a:t>distance_units</a:t>
            </a:r>
            <a:r>
              <a:rPr lang="en-US" sz="1400" dirty="0"/>
              <a:t> centimeters</a:t>
            </a:r>
          </a:p>
          <a:p>
            <a:r>
              <a:rPr lang="en-US" sz="1400" dirty="0" err="1"/>
              <a:t>time_units</a:t>
            </a:r>
            <a:r>
              <a:rPr lang="en-US" sz="1400" dirty="0"/>
              <a:t>  seconds</a:t>
            </a:r>
          </a:p>
          <a:p>
            <a:r>
              <a:rPr lang="en-US" sz="1400" dirty="0" err="1"/>
              <a:t>fix_diffusion</a:t>
            </a:r>
            <a:r>
              <a:rPr lang="en-US" sz="1400" dirty="0"/>
              <a:t>  1.000e-05</a:t>
            </a:r>
          </a:p>
          <a:p>
            <a:r>
              <a:rPr lang="en-US" sz="1400" dirty="0" err="1"/>
              <a:t>formation_factor</a:t>
            </a:r>
            <a:r>
              <a:rPr lang="en-US" sz="1400" dirty="0"/>
              <a:t>  1.0  </a:t>
            </a:r>
          </a:p>
          <a:p>
            <a:r>
              <a:rPr lang="en-US" sz="1400" dirty="0" err="1"/>
              <a:t>cementation_exponent</a:t>
            </a:r>
            <a:r>
              <a:rPr lang="en-US" sz="1400" dirty="0"/>
              <a:t>  1.0</a:t>
            </a:r>
          </a:p>
          <a:p>
            <a:r>
              <a:rPr lang="en-US" sz="1400" dirty="0"/>
              <a:t>D_25  H+       </a:t>
            </a:r>
            <a:r>
              <a:rPr lang="en-US" sz="1400" b="1" dirty="0">
                <a:solidFill>
                  <a:srgbClr val="FF0000"/>
                </a:solidFill>
              </a:rPr>
              <a:t>9.312e-05</a:t>
            </a:r>
          </a:p>
          <a:p>
            <a:r>
              <a:rPr lang="en-US" sz="1400" dirty="0"/>
              <a:t>D_25  Na+     </a:t>
            </a:r>
            <a:r>
              <a:rPr lang="en-US" sz="1400" b="1" dirty="0">
                <a:solidFill>
                  <a:srgbClr val="FF0000"/>
                </a:solidFill>
              </a:rPr>
              <a:t>1.334e-05</a:t>
            </a:r>
          </a:p>
          <a:p>
            <a:r>
              <a:rPr lang="en-US" sz="1400" dirty="0"/>
              <a:t>D_25  Cl-       </a:t>
            </a:r>
            <a:r>
              <a:rPr lang="en-US" sz="1400" b="1" dirty="0">
                <a:solidFill>
                  <a:srgbClr val="FF0000"/>
                </a:solidFill>
              </a:rPr>
              <a:t>2.032E-05</a:t>
            </a:r>
          </a:p>
          <a:p>
            <a:r>
              <a:rPr lang="en-US" sz="1400" dirty="0"/>
              <a:t>D_25  OH-     5.26e-05</a:t>
            </a:r>
          </a:p>
          <a:p>
            <a:r>
              <a:rPr lang="en-US" sz="1400" dirty="0"/>
              <a:t>D_25  NO3-    1.00e-05</a:t>
            </a:r>
          </a:p>
          <a:p>
            <a:r>
              <a:rPr lang="en-US" sz="1400" dirty="0"/>
              <a:t>END</a:t>
            </a:r>
          </a:p>
        </p:txBody>
      </p:sp>
      <p:sp>
        <p:nvSpPr>
          <p:cNvPr id="3" name="Title 1">
            <a:extLst>
              <a:ext uri="{FF2B5EF4-FFF2-40B4-BE49-F238E27FC236}">
                <a16:creationId xmlns:a16="http://schemas.microsoft.com/office/drawing/2014/main" id="{A5A01B2D-57C4-44DD-A2C0-C11BBE1E6788}"/>
              </a:ext>
            </a:extLst>
          </p:cNvPr>
          <p:cNvSpPr txBox="1">
            <a:spLocks/>
          </p:cNvSpPr>
          <p:nvPr/>
        </p:nvSpPr>
        <p:spPr>
          <a:xfrm>
            <a:off x="656985" y="87964"/>
            <a:ext cx="8229600" cy="929768"/>
          </a:xfrm>
          <a:prstGeom prst="rect">
            <a:avLst/>
          </a:prstGeom>
        </p:spPr>
        <p:txBody>
          <a:bodyPr>
            <a:normAutofit fontScale="47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7600" b="1" dirty="0"/>
              <a:t>Exercise 4: Multicomponent Diffusion </a:t>
            </a:r>
          </a:p>
          <a:p>
            <a:r>
              <a:rPr lang="en-US" sz="5100" b="1" dirty="0"/>
              <a:t>(with Nernst-Planck Equation)</a:t>
            </a:r>
          </a:p>
        </p:txBody>
      </p:sp>
      <p:sp>
        <p:nvSpPr>
          <p:cNvPr id="4" name="TextBox 3">
            <a:extLst>
              <a:ext uri="{FF2B5EF4-FFF2-40B4-BE49-F238E27FC236}">
                <a16:creationId xmlns:a16="http://schemas.microsoft.com/office/drawing/2014/main" id="{5B9A60D9-B558-42AE-BBF9-A17EBA636912}"/>
              </a:ext>
            </a:extLst>
          </p:cNvPr>
          <p:cNvSpPr txBox="1"/>
          <p:nvPr/>
        </p:nvSpPr>
        <p:spPr>
          <a:xfrm>
            <a:off x="2474259" y="1843815"/>
            <a:ext cx="1751959" cy="523220"/>
          </a:xfrm>
          <a:prstGeom prst="rect">
            <a:avLst/>
          </a:prstGeom>
          <a:noFill/>
        </p:spPr>
        <p:txBody>
          <a:bodyPr wrap="square" rtlCol="0">
            <a:spAutoFit/>
          </a:bodyPr>
          <a:lstStyle/>
          <a:p>
            <a:r>
              <a:rPr lang="en-US" sz="1400" b="1" dirty="0">
                <a:solidFill>
                  <a:srgbClr val="FFC000"/>
                </a:solidFill>
              </a:rPr>
              <a:t>Refers to Condition “inlet” and “initial”</a:t>
            </a:r>
          </a:p>
        </p:txBody>
      </p:sp>
      <p:cxnSp>
        <p:nvCxnSpPr>
          <p:cNvPr id="6" name="Straight Arrow Connector 5">
            <a:extLst>
              <a:ext uri="{FF2B5EF4-FFF2-40B4-BE49-F238E27FC236}">
                <a16:creationId xmlns:a16="http://schemas.microsoft.com/office/drawing/2014/main" id="{4797B6DF-5A4B-4BB2-AE66-5A4D512766D0}"/>
              </a:ext>
            </a:extLst>
          </p:cNvPr>
          <p:cNvCxnSpPr/>
          <p:nvPr/>
        </p:nvCxnSpPr>
        <p:spPr>
          <a:xfrm flipH="1" flipV="1">
            <a:off x="1759644" y="1698171"/>
            <a:ext cx="714615" cy="407254"/>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966F0086-F4AC-45EB-8636-394E53C2A4EC}"/>
              </a:ext>
            </a:extLst>
          </p:cNvPr>
          <p:cNvSpPr txBox="1"/>
          <p:nvPr/>
        </p:nvSpPr>
        <p:spPr>
          <a:xfrm>
            <a:off x="2474259" y="3490825"/>
            <a:ext cx="1751959" cy="523220"/>
          </a:xfrm>
          <a:prstGeom prst="rect">
            <a:avLst/>
          </a:prstGeom>
          <a:noFill/>
        </p:spPr>
        <p:txBody>
          <a:bodyPr wrap="square" rtlCol="0">
            <a:spAutoFit/>
          </a:bodyPr>
          <a:lstStyle/>
          <a:p>
            <a:r>
              <a:rPr lang="en-US" sz="1400" b="1" dirty="0">
                <a:solidFill>
                  <a:srgbClr val="FFC000"/>
                </a:solidFill>
              </a:rPr>
              <a:t>Species-specific diffusion coefficients</a:t>
            </a:r>
          </a:p>
        </p:txBody>
      </p:sp>
      <p:sp>
        <p:nvSpPr>
          <p:cNvPr id="8" name="TextBox 7">
            <a:extLst>
              <a:ext uri="{FF2B5EF4-FFF2-40B4-BE49-F238E27FC236}">
                <a16:creationId xmlns:a16="http://schemas.microsoft.com/office/drawing/2014/main" id="{E46EB383-8C4C-4B80-BAD8-7745CC417069}"/>
              </a:ext>
            </a:extLst>
          </p:cNvPr>
          <p:cNvSpPr txBox="1"/>
          <p:nvPr/>
        </p:nvSpPr>
        <p:spPr>
          <a:xfrm>
            <a:off x="311203" y="4836663"/>
            <a:ext cx="3861227" cy="646331"/>
          </a:xfrm>
          <a:prstGeom prst="rect">
            <a:avLst/>
          </a:prstGeom>
          <a:noFill/>
        </p:spPr>
        <p:txBody>
          <a:bodyPr wrap="square" rtlCol="0">
            <a:spAutoFit/>
          </a:bodyPr>
          <a:lstStyle/>
          <a:p>
            <a:pPr algn="ctr"/>
            <a:r>
              <a:rPr lang="en-US" b="1" dirty="0"/>
              <a:t>NOTE:  Hydrogen ion will try to diffuse faster than Cl</a:t>
            </a:r>
            <a:r>
              <a:rPr lang="en-US" b="1" baseline="30000" dirty="0"/>
              <a:t>-</a:t>
            </a:r>
            <a:r>
              <a:rPr lang="en-US" b="1" dirty="0"/>
              <a:t> and Na</a:t>
            </a:r>
            <a:r>
              <a:rPr lang="en-US" b="1" baseline="30000" dirty="0"/>
              <a:t>+</a:t>
            </a:r>
          </a:p>
        </p:txBody>
      </p:sp>
      <p:sp>
        <p:nvSpPr>
          <p:cNvPr id="9" name="Rectangle 8">
            <a:extLst>
              <a:ext uri="{FF2B5EF4-FFF2-40B4-BE49-F238E27FC236}">
                <a16:creationId xmlns:a16="http://schemas.microsoft.com/office/drawing/2014/main" id="{B7514916-C871-40CA-A8B9-E3435E8A37DE}"/>
              </a:ext>
            </a:extLst>
          </p:cNvPr>
          <p:cNvSpPr/>
          <p:nvPr/>
        </p:nvSpPr>
        <p:spPr>
          <a:xfrm>
            <a:off x="4996544" y="5090671"/>
            <a:ext cx="3261872" cy="1600438"/>
          </a:xfrm>
          <a:prstGeom prst="rect">
            <a:avLst/>
          </a:prstGeom>
          <a:ln>
            <a:solidFill>
              <a:schemeClr val="tx1"/>
            </a:solidFill>
          </a:ln>
        </p:spPr>
        <p:txBody>
          <a:bodyPr wrap="square">
            <a:spAutoFit/>
          </a:bodyPr>
          <a:lstStyle/>
          <a:p>
            <a:r>
              <a:rPr lang="en-US" sz="1400" dirty="0"/>
              <a:t>TRANSPORT</a:t>
            </a:r>
          </a:p>
          <a:p>
            <a:r>
              <a:rPr lang="en-US" sz="1400" dirty="0"/>
              <a:t>D_25  H+       1.000e-05</a:t>
            </a:r>
          </a:p>
          <a:p>
            <a:r>
              <a:rPr lang="en-US" sz="1400" dirty="0"/>
              <a:t>D_25  Na+     1.000e-05</a:t>
            </a:r>
          </a:p>
          <a:p>
            <a:r>
              <a:rPr lang="en-US" sz="1400" dirty="0"/>
              <a:t>D_25  Cl-       1.000e-05</a:t>
            </a:r>
          </a:p>
          <a:p>
            <a:r>
              <a:rPr lang="en-US" sz="1400" dirty="0"/>
              <a:t>D_25  OH-     1.000e-05</a:t>
            </a:r>
          </a:p>
          <a:p>
            <a:r>
              <a:rPr lang="en-US" sz="1400" dirty="0"/>
              <a:t>D_25  NO3-   1.000e-05</a:t>
            </a:r>
          </a:p>
          <a:p>
            <a:r>
              <a:rPr lang="en-US" sz="1400" dirty="0"/>
              <a:t>END</a:t>
            </a:r>
          </a:p>
        </p:txBody>
      </p:sp>
      <p:sp>
        <p:nvSpPr>
          <p:cNvPr id="10" name="TextBox 9">
            <a:extLst>
              <a:ext uri="{FF2B5EF4-FFF2-40B4-BE49-F238E27FC236}">
                <a16:creationId xmlns:a16="http://schemas.microsoft.com/office/drawing/2014/main" id="{6E7960CB-C149-4BE4-AD89-CAE55B5523EE}"/>
              </a:ext>
            </a:extLst>
          </p:cNvPr>
          <p:cNvSpPr txBox="1"/>
          <p:nvPr/>
        </p:nvSpPr>
        <p:spPr>
          <a:xfrm>
            <a:off x="305440" y="5776968"/>
            <a:ext cx="3576917" cy="646331"/>
          </a:xfrm>
          <a:prstGeom prst="rect">
            <a:avLst/>
          </a:prstGeom>
          <a:noFill/>
          <a:ln>
            <a:solidFill>
              <a:srgbClr val="0070C0"/>
            </a:solidFill>
          </a:ln>
        </p:spPr>
        <p:txBody>
          <a:bodyPr wrap="square" rtlCol="0">
            <a:spAutoFit/>
          </a:bodyPr>
          <a:lstStyle/>
          <a:p>
            <a:pPr algn="ctr"/>
            <a:r>
              <a:rPr lang="en-US" b="1" dirty="0">
                <a:solidFill>
                  <a:srgbClr val="0070C0"/>
                </a:solidFill>
              </a:rPr>
              <a:t>Change diffusion coefficients all to same number and compare results</a:t>
            </a:r>
          </a:p>
        </p:txBody>
      </p:sp>
      <p:sp>
        <p:nvSpPr>
          <p:cNvPr id="11" name="Rectangle 10">
            <a:extLst>
              <a:ext uri="{FF2B5EF4-FFF2-40B4-BE49-F238E27FC236}">
                <a16:creationId xmlns:a16="http://schemas.microsoft.com/office/drawing/2014/main" id="{1373D205-F1B3-41BE-82D1-B625A369B132}"/>
              </a:ext>
            </a:extLst>
          </p:cNvPr>
          <p:cNvSpPr/>
          <p:nvPr/>
        </p:nvSpPr>
        <p:spPr>
          <a:xfrm>
            <a:off x="4996544" y="967110"/>
            <a:ext cx="3261872" cy="3754874"/>
          </a:xfrm>
          <a:prstGeom prst="rect">
            <a:avLst/>
          </a:prstGeom>
          <a:ln>
            <a:solidFill>
              <a:schemeClr val="tx1"/>
            </a:solidFill>
          </a:ln>
        </p:spPr>
        <p:txBody>
          <a:bodyPr wrap="square">
            <a:spAutoFit/>
          </a:bodyPr>
          <a:lstStyle/>
          <a:p>
            <a:r>
              <a:rPr lang="en-US" sz="1400" dirty="0"/>
              <a:t>Condition </a:t>
            </a:r>
            <a:r>
              <a:rPr lang="en-US" sz="1400" dirty="0">
                <a:solidFill>
                  <a:srgbClr val="FF0000"/>
                </a:solidFill>
              </a:rPr>
              <a:t>initial</a:t>
            </a:r>
          </a:p>
          <a:p>
            <a:r>
              <a:rPr lang="en-US" sz="1400" dirty="0"/>
              <a:t>temperature      25.0</a:t>
            </a:r>
          </a:p>
          <a:p>
            <a:r>
              <a:rPr lang="en-US" sz="1400" dirty="0">
                <a:solidFill>
                  <a:srgbClr val="FF0000"/>
                </a:solidFill>
              </a:rPr>
              <a:t>pH               4.0</a:t>
            </a:r>
          </a:p>
          <a:p>
            <a:r>
              <a:rPr lang="en-US" sz="1400" dirty="0"/>
              <a:t>Cl-              1.e-04</a:t>
            </a:r>
          </a:p>
          <a:p>
            <a:r>
              <a:rPr lang="en-US" sz="1400" dirty="0"/>
              <a:t>Na+              1.e-04</a:t>
            </a:r>
          </a:p>
          <a:p>
            <a:r>
              <a:rPr lang="en-US" sz="1400" dirty="0">
                <a:solidFill>
                  <a:srgbClr val="FF0000"/>
                </a:solidFill>
              </a:rPr>
              <a:t>NO3-             1.e-04</a:t>
            </a:r>
          </a:p>
          <a:p>
            <a:r>
              <a:rPr lang="en-US" sz="1400" dirty="0"/>
              <a:t>CO2(</a:t>
            </a:r>
            <a:r>
              <a:rPr lang="en-US" sz="1400" dirty="0" err="1"/>
              <a:t>aq</a:t>
            </a:r>
            <a:r>
              <a:rPr lang="en-US" sz="1400" dirty="0"/>
              <a:t>)          CO2(g)   1.0E-16</a:t>
            </a:r>
          </a:p>
          <a:p>
            <a:r>
              <a:rPr lang="en-US" sz="1400" dirty="0"/>
              <a:t>END</a:t>
            </a:r>
          </a:p>
          <a:p>
            <a:endParaRPr lang="en-US" sz="1400" dirty="0"/>
          </a:p>
          <a:p>
            <a:r>
              <a:rPr lang="en-US" sz="1400" dirty="0"/>
              <a:t>Condition</a:t>
            </a:r>
            <a:r>
              <a:rPr lang="en-US" sz="1400" dirty="0">
                <a:solidFill>
                  <a:srgbClr val="FF0000"/>
                </a:solidFill>
              </a:rPr>
              <a:t> inlet</a:t>
            </a:r>
          </a:p>
          <a:p>
            <a:r>
              <a:rPr lang="en-US" sz="1400" dirty="0"/>
              <a:t>temperature      25.0</a:t>
            </a:r>
          </a:p>
          <a:p>
            <a:r>
              <a:rPr lang="en-US" sz="1400" dirty="0">
                <a:solidFill>
                  <a:srgbClr val="FF0000"/>
                </a:solidFill>
              </a:rPr>
              <a:t>pH               6.0</a:t>
            </a:r>
          </a:p>
          <a:p>
            <a:r>
              <a:rPr lang="en-US" sz="1400" dirty="0"/>
              <a:t>Cl-              1.e-04</a:t>
            </a:r>
          </a:p>
          <a:p>
            <a:r>
              <a:rPr lang="en-US" sz="1400" dirty="0"/>
              <a:t>Na+              1.e-04</a:t>
            </a:r>
          </a:p>
          <a:p>
            <a:r>
              <a:rPr lang="en-US" sz="1400" dirty="0">
                <a:solidFill>
                  <a:srgbClr val="FF0000"/>
                </a:solidFill>
              </a:rPr>
              <a:t>NO3-             1.e-06</a:t>
            </a:r>
          </a:p>
          <a:p>
            <a:r>
              <a:rPr lang="en-US" sz="1400" dirty="0"/>
              <a:t>CO2(</a:t>
            </a:r>
            <a:r>
              <a:rPr lang="en-US" sz="1400" dirty="0" err="1"/>
              <a:t>aq</a:t>
            </a:r>
            <a:r>
              <a:rPr lang="en-US" sz="1400" dirty="0"/>
              <a:t>)          CO2(g)   1.0E-16</a:t>
            </a:r>
          </a:p>
          <a:p>
            <a:r>
              <a:rPr lang="en-US" sz="1400" dirty="0"/>
              <a:t>END</a:t>
            </a:r>
          </a:p>
        </p:txBody>
      </p:sp>
      <p:cxnSp>
        <p:nvCxnSpPr>
          <p:cNvPr id="13" name="Straight Arrow Connector 12">
            <a:extLst>
              <a:ext uri="{FF2B5EF4-FFF2-40B4-BE49-F238E27FC236}">
                <a16:creationId xmlns:a16="http://schemas.microsoft.com/office/drawing/2014/main" id="{72DD6DB4-D144-4623-8FED-A40802E9B698}"/>
              </a:ext>
            </a:extLst>
          </p:cNvPr>
          <p:cNvCxnSpPr>
            <a:stCxn id="10" idx="3"/>
          </p:cNvCxnSpPr>
          <p:nvPr/>
        </p:nvCxnSpPr>
        <p:spPr>
          <a:xfrm flipV="1">
            <a:off x="3882357" y="6008914"/>
            <a:ext cx="1091135" cy="91220"/>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8842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9" grpId="0" animBg="1"/>
      <p:bldP spid="1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ct 16"/>
          <p:cNvGraphicFramePr>
            <a:graphicFrameLocks noChangeAspect="1"/>
          </p:cNvGraphicFramePr>
          <p:nvPr>
            <p:extLst>
              <p:ext uri="{D42A27DB-BD31-4B8C-83A1-F6EECF244321}">
                <p14:modId xmlns:p14="http://schemas.microsoft.com/office/powerpoint/2010/main" val="3157317967"/>
              </p:ext>
            </p:extLst>
          </p:nvPr>
        </p:nvGraphicFramePr>
        <p:xfrm>
          <a:off x="3150646" y="823291"/>
          <a:ext cx="5740400" cy="5867400"/>
        </p:xfrm>
        <a:graphic>
          <a:graphicData uri="http://schemas.openxmlformats.org/presentationml/2006/ole">
            <mc:AlternateContent xmlns:mc="http://schemas.openxmlformats.org/markup-compatibility/2006">
              <mc:Choice xmlns:v="urn:schemas-microsoft-com:vml" Requires="v">
                <p:oleObj spid="_x0000_s53495" name="KGPlot" r:id="rId4" imgW="5740200" imgH="5867280" progId="KGraph_Plot">
                  <p:embed/>
                </p:oleObj>
              </mc:Choice>
              <mc:Fallback>
                <p:oleObj name="KGPlot" r:id="rId4" imgW="5740200" imgH="5867280" progId="KGraph_Plot">
                  <p:embed/>
                  <p:pic>
                    <p:nvPicPr>
                      <p:cNvPr id="17" name="Object 16"/>
                      <p:cNvPicPr/>
                      <p:nvPr/>
                    </p:nvPicPr>
                    <p:blipFill>
                      <a:blip r:embed="rId5"/>
                      <a:stretch>
                        <a:fillRect/>
                      </a:stretch>
                    </p:blipFill>
                    <p:spPr>
                      <a:xfrm>
                        <a:off x="3150646" y="823291"/>
                        <a:ext cx="5740400" cy="5867400"/>
                      </a:xfrm>
                      <a:prstGeom prst="rect">
                        <a:avLst/>
                      </a:prstGeom>
                    </p:spPr>
                  </p:pic>
                </p:oleObj>
              </mc:Fallback>
            </mc:AlternateContent>
          </a:graphicData>
        </a:graphic>
      </p:graphicFrame>
      <p:sp>
        <p:nvSpPr>
          <p:cNvPr id="5" name="Title 1"/>
          <p:cNvSpPr>
            <a:spLocks noGrp="1"/>
          </p:cNvSpPr>
          <p:nvPr>
            <p:ph type="title"/>
          </p:nvPr>
        </p:nvSpPr>
        <p:spPr>
          <a:xfrm>
            <a:off x="457200" y="49583"/>
            <a:ext cx="8229600" cy="730827"/>
          </a:xfrm>
        </p:spPr>
        <p:txBody>
          <a:bodyPr>
            <a:normAutofit/>
          </a:bodyPr>
          <a:lstStyle/>
          <a:p>
            <a:r>
              <a:rPr lang="en-US" sz="4000" b="1" dirty="0"/>
              <a:t>Exercise 4: Nernst-Planck Equation</a:t>
            </a:r>
          </a:p>
        </p:txBody>
      </p:sp>
      <p:sp>
        <p:nvSpPr>
          <p:cNvPr id="10" name="TextBox 9"/>
          <p:cNvSpPr txBox="1"/>
          <p:nvPr/>
        </p:nvSpPr>
        <p:spPr>
          <a:xfrm>
            <a:off x="396714" y="1507076"/>
            <a:ext cx="2499548" cy="1569660"/>
          </a:xfrm>
          <a:prstGeom prst="rect">
            <a:avLst/>
          </a:prstGeom>
          <a:noFill/>
          <a:ln>
            <a:solidFill>
              <a:srgbClr val="92D050"/>
            </a:solidFill>
          </a:ln>
        </p:spPr>
        <p:txBody>
          <a:bodyPr wrap="square" rtlCol="0">
            <a:spAutoFit/>
          </a:bodyPr>
          <a:lstStyle/>
          <a:p>
            <a:r>
              <a:rPr lang="en-US" sz="2400" dirty="0">
                <a:solidFill>
                  <a:srgbClr val="008000"/>
                </a:solidFill>
              </a:rPr>
              <a:t>Left Boundary</a:t>
            </a:r>
          </a:p>
          <a:p>
            <a:r>
              <a:rPr lang="en-US" dirty="0">
                <a:solidFill>
                  <a:srgbClr val="008000"/>
                </a:solidFill>
              </a:rPr>
              <a:t>pH 		6.0</a:t>
            </a:r>
          </a:p>
          <a:p>
            <a:r>
              <a:rPr lang="en-US" dirty="0">
                <a:solidFill>
                  <a:srgbClr val="008000"/>
                </a:solidFill>
              </a:rPr>
              <a:t>NO3-	0.001 </a:t>
            </a:r>
            <a:r>
              <a:rPr lang="en-US" dirty="0" err="1">
                <a:solidFill>
                  <a:srgbClr val="008000"/>
                </a:solidFill>
              </a:rPr>
              <a:t>mM</a:t>
            </a:r>
            <a:endParaRPr lang="en-US" dirty="0">
              <a:solidFill>
                <a:srgbClr val="008000"/>
              </a:solidFill>
            </a:endParaRPr>
          </a:p>
          <a:p>
            <a:r>
              <a:rPr lang="en-US" dirty="0">
                <a:solidFill>
                  <a:srgbClr val="008000"/>
                </a:solidFill>
              </a:rPr>
              <a:t>Cl-		0.1 </a:t>
            </a:r>
            <a:r>
              <a:rPr lang="en-US" dirty="0" err="1">
                <a:solidFill>
                  <a:srgbClr val="008000"/>
                </a:solidFill>
              </a:rPr>
              <a:t>mM</a:t>
            </a:r>
            <a:endParaRPr lang="en-US" dirty="0">
              <a:solidFill>
                <a:srgbClr val="008000"/>
              </a:solidFill>
            </a:endParaRPr>
          </a:p>
          <a:p>
            <a:r>
              <a:rPr lang="en-US" dirty="0">
                <a:solidFill>
                  <a:srgbClr val="008000"/>
                </a:solidFill>
              </a:rPr>
              <a:t>Na+		0.1 </a:t>
            </a:r>
            <a:r>
              <a:rPr lang="en-US" dirty="0" err="1">
                <a:solidFill>
                  <a:srgbClr val="008000"/>
                </a:solidFill>
              </a:rPr>
              <a:t>mM</a:t>
            </a:r>
            <a:endParaRPr lang="en-US" dirty="0">
              <a:solidFill>
                <a:srgbClr val="008000"/>
              </a:solidFill>
            </a:endParaRPr>
          </a:p>
        </p:txBody>
      </p:sp>
      <p:sp>
        <p:nvSpPr>
          <p:cNvPr id="11" name="Freeform 10"/>
          <p:cNvSpPr/>
          <p:nvPr/>
        </p:nvSpPr>
        <p:spPr>
          <a:xfrm>
            <a:off x="2789306" y="694209"/>
            <a:ext cx="1400518" cy="786684"/>
          </a:xfrm>
          <a:custGeom>
            <a:avLst/>
            <a:gdLst>
              <a:gd name="connsiteX0" fmla="*/ 0 w 1107469"/>
              <a:gd name="connsiteY0" fmla="*/ 362650 h 362650"/>
              <a:gd name="connsiteX1" fmla="*/ 354390 w 1107469"/>
              <a:gd name="connsiteY1" fmla="*/ 67285 h 362650"/>
              <a:gd name="connsiteX2" fmla="*/ 885975 w 1107469"/>
              <a:gd name="connsiteY2" fmla="*/ 22980 h 362650"/>
              <a:gd name="connsiteX3" fmla="*/ 1107469 w 1107469"/>
              <a:gd name="connsiteY3" fmla="*/ 362650 h 362650"/>
            </a:gdLst>
            <a:ahLst/>
            <a:cxnLst>
              <a:cxn ang="0">
                <a:pos x="connsiteX0" y="connsiteY0"/>
              </a:cxn>
              <a:cxn ang="0">
                <a:pos x="connsiteX1" y="connsiteY1"/>
              </a:cxn>
              <a:cxn ang="0">
                <a:pos x="connsiteX2" y="connsiteY2"/>
              </a:cxn>
              <a:cxn ang="0">
                <a:pos x="connsiteX3" y="connsiteY3"/>
              </a:cxn>
            </a:cxnLst>
            <a:rect l="l" t="t" r="r" b="b"/>
            <a:pathLst>
              <a:path w="1107469" h="362650">
                <a:moveTo>
                  <a:pt x="0" y="362650"/>
                </a:moveTo>
                <a:cubicBezTo>
                  <a:pt x="103364" y="243273"/>
                  <a:pt x="206728" y="123897"/>
                  <a:pt x="354390" y="67285"/>
                </a:cubicBezTo>
                <a:cubicBezTo>
                  <a:pt x="502052" y="10673"/>
                  <a:pt x="760462" y="-26247"/>
                  <a:pt x="885975" y="22980"/>
                </a:cubicBezTo>
                <a:cubicBezTo>
                  <a:pt x="1011488" y="72207"/>
                  <a:pt x="1107469" y="362650"/>
                  <a:pt x="1107469" y="362650"/>
                </a:cubicBezTo>
              </a:path>
            </a:pathLst>
          </a:custGeom>
          <a:ln>
            <a:solidFill>
              <a:srgbClr val="008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p:cNvSpPr txBox="1"/>
          <p:nvPr/>
        </p:nvSpPr>
        <p:spPr>
          <a:xfrm>
            <a:off x="4490326" y="4207312"/>
            <a:ext cx="2500534" cy="1569660"/>
          </a:xfrm>
          <a:prstGeom prst="rect">
            <a:avLst/>
          </a:prstGeom>
          <a:noFill/>
          <a:ln>
            <a:solidFill>
              <a:srgbClr val="00B050"/>
            </a:solidFill>
          </a:ln>
        </p:spPr>
        <p:txBody>
          <a:bodyPr wrap="square" rtlCol="0">
            <a:spAutoFit/>
          </a:bodyPr>
          <a:lstStyle/>
          <a:p>
            <a:r>
              <a:rPr lang="en-US" sz="2400" dirty="0">
                <a:solidFill>
                  <a:srgbClr val="00B050"/>
                </a:solidFill>
              </a:rPr>
              <a:t>Initial Condition</a:t>
            </a:r>
            <a:r>
              <a:rPr lang="en-US" dirty="0">
                <a:solidFill>
                  <a:srgbClr val="00B050"/>
                </a:solidFill>
              </a:rPr>
              <a:t> </a:t>
            </a:r>
          </a:p>
          <a:p>
            <a:r>
              <a:rPr lang="en-US" dirty="0">
                <a:solidFill>
                  <a:srgbClr val="00B050"/>
                </a:solidFill>
              </a:rPr>
              <a:t>pH 		4.0</a:t>
            </a:r>
          </a:p>
          <a:p>
            <a:r>
              <a:rPr lang="en-US" dirty="0">
                <a:solidFill>
                  <a:srgbClr val="00B050"/>
                </a:solidFill>
              </a:rPr>
              <a:t>NO3-	0.1 </a:t>
            </a:r>
            <a:r>
              <a:rPr lang="en-US" dirty="0" err="1">
                <a:solidFill>
                  <a:srgbClr val="00B050"/>
                </a:solidFill>
              </a:rPr>
              <a:t>mM</a:t>
            </a:r>
            <a:endParaRPr lang="en-US" dirty="0">
              <a:solidFill>
                <a:srgbClr val="00B050"/>
              </a:solidFill>
            </a:endParaRPr>
          </a:p>
          <a:p>
            <a:r>
              <a:rPr lang="en-US" dirty="0">
                <a:solidFill>
                  <a:srgbClr val="00B050"/>
                </a:solidFill>
              </a:rPr>
              <a:t>Cl-		0.1 </a:t>
            </a:r>
            <a:r>
              <a:rPr lang="en-US" dirty="0" err="1">
                <a:solidFill>
                  <a:srgbClr val="00B050"/>
                </a:solidFill>
              </a:rPr>
              <a:t>mM</a:t>
            </a:r>
            <a:endParaRPr lang="en-US" dirty="0">
              <a:solidFill>
                <a:srgbClr val="00B050"/>
              </a:solidFill>
            </a:endParaRPr>
          </a:p>
          <a:p>
            <a:r>
              <a:rPr lang="en-US" dirty="0">
                <a:solidFill>
                  <a:srgbClr val="00B050"/>
                </a:solidFill>
              </a:rPr>
              <a:t>Na+		0.1 </a:t>
            </a:r>
            <a:r>
              <a:rPr lang="en-US" dirty="0" err="1">
                <a:solidFill>
                  <a:srgbClr val="00B050"/>
                </a:solidFill>
              </a:rPr>
              <a:t>mM</a:t>
            </a:r>
            <a:endParaRPr lang="en-US" dirty="0">
              <a:solidFill>
                <a:srgbClr val="00B050"/>
              </a:solidFill>
            </a:endParaRPr>
          </a:p>
        </p:txBody>
      </p:sp>
      <p:sp>
        <p:nvSpPr>
          <p:cNvPr id="2" name="TextBox 1">
            <a:extLst>
              <a:ext uri="{FF2B5EF4-FFF2-40B4-BE49-F238E27FC236}">
                <a16:creationId xmlns:a16="http://schemas.microsoft.com/office/drawing/2014/main" id="{4080E6D4-54CF-4849-93A0-4CC3614A5CCD}"/>
              </a:ext>
            </a:extLst>
          </p:cNvPr>
          <p:cNvSpPr txBox="1"/>
          <p:nvPr/>
        </p:nvSpPr>
        <p:spPr>
          <a:xfrm>
            <a:off x="252954" y="4992142"/>
            <a:ext cx="3151468" cy="1323439"/>
          </a:xfrm>
          <a:prstGeom prst="rect">
            <a:avLst/>
          </a:prstGeom>
          <a:noFill/>
          <a:ln w="28575">
            <a:solidFill>
              <a:srgbClr val="FF0000"/>
            </a:solidFill>
          </a:ln>
        </p:spPr>
        <p:txBody>
          <a:bodyPr wrap="square" rtlCol="0">
            <a:spAutoFit/>
          </a:bodyPr>
          <a:lstStyle/>
          <a:p>
            <a:r>
              <a:rPr lang="en-US" sz="2000" b="1" dirty="0">
                <a:solidFill>
                  <a:srgbClr val="FF0000"/>
                </a:solidFill>
              </a:rPr>
              <a:t>NOTE: No initial gradient in Na</a:t>
            </a:r>
            <a:r>
              <a:rPr lang="en-US" sz="2000" b="1" baseline="30000" dirty="0">
                <a:solidFill>
                  <a:srgbClr val="FF0000"/>
                </a:solidFill>
              </a:rPr>
              <a:t>+</a:t>
            </a:r>
            <a:r>
              <a:rPr lang="en-US" sz="2000" b="1" dirty="0">
                <a:solidFill>
                  <a:srgbClr val="FF0000"/>
                </a:solidFill>
              </a:rPr>
              <a:t> or Cl</a:t>
            </a:r>
            <a:r>
              <a:rPr lang="en-US" sz="2000" b="1" baseline="30000" dirty="0">
                <a:solidFill>
                  <a:srgbClr val="FF0000"/>
                </a:solidFill>
              </a:rPr>
              <a:t>-</a:t>
            </a:r>
            <a:r>
              <a:rPr lang="en-US" sz="2000" b="1" dirty="0">
                <a:solidFill>
                  <a:srgbClr val="FF0000"/>
                </a:solidFill>
              </a:rPr>
              <a:t>, so Fick’s Law would say there is no diffusion</a:t>
            </a:r>
          </a:p>
        </p:txBody>
      </p:sp>
    </p:spTree>
    <p:extLst>
      <p:ext uri="{BB962C8B-B14F-4D97-AF65-F5344CB8AC3E}">
        <p14:creationId xmlns:p14="http://schemas.microsoft.com/office/powerpoint/2010/main" val="3428785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ct 16"/>
          <p:cNvGraphicFramePr>
            <a:graphicFrameLocks noChangeAspect="1"/>
          </p:cNvGraphicFramePr>
          <p:nvPr>
            <p:extLst>
              <p:ext uri="{D42A27DB-BD31-4B8C-83A1-F6EECF244321}">
                <p14:modId xmlns:p14="http://schemas.microsoft.com/office/powerpoint/2010/main" val="2864524774"/>
              </p:ext>
            </p:extLst>
          </p:nvPr>
        </p:nvGraphicFramePr>
        <p:xfrm>
          <a:off x="3167703" y="873615"/>
          <a:ext cx="5740400" cy="5867400"/>
        </p:xfrm>
        <a:graphic>
          <a:graphicData uri="http://schemas.openxmlformats.org/presentationml/2006/ole">
            <mc:AlternateContent xmlns:mc="http://schemas.openxmlformats.org/markup-compatibility/2006">
              <mc:Choice xmlns:v="urn:schemas-microsoft-com:vml" Requires="v">
                <p:oleObj spid="_x0000_s96273" name="KGPlot" r:id="rId4" imgW="5740200" imgH="5867280" progId="KGraph_Plot">
                  <p:embed/>
                </p:oleObj>
              </mc:Choice>
              <mc:Fallback>
                <p:oleObj name="KGPlot" r:id="rId4" imgW="5740200" imgH="5867280" progId="KGraph_Plot">
                  <p:embed/>
                  <p:pic>
                    <p:nvPicPr>
                      <p:cNvPr id="17" name="Object 16"/>
                      <p:cNvPicPr/>
                      <p:nvPr/>
                    </p:nvPicPr>
                    <p:blipFill>
                      <a:blip r:embed="rId5"/>
                      <a:stretch>
                        <a:fillRect/>
                      </a:stretch>
                    </p:blipFill>
                    <p:spPr>
                      <a:xfrm>
                        <a:off x="3167703" y="873615"/>
                        <a:ext cx="5740400" cy="5867400"/>
                      </a:xfrm>
                      <a:prstGeom prst="rect">
                        <a:avLst/>
                      </a:prstGeom>
                    </p:spPr>
                  </p:pic>
                </p:oleObj>
              </mc:Fallback>
            </mc:AlternateContent>
          </a:graphicData>
        </a:graphic>
      </p:graphicFrame>
      <p:sp>
        <p:nvSpPr>
          <p:cNvPr id="10" name="TextBox 9"/>
          <p:cNvSpPr txBox="1"/>
          <p:nvPr/>
        </p:nvSpPr>
        <p:spPr>
          <a:xfrm>
            <a:off x="396714" y="1507076"/>
            <a:ext cx="2499548" cy="1569660"/>
          </a:xfrm>
          <a:prstGeom prst="rect">
            <a:avLst/>
          </a:prstGeom>
          <a:noFill/>
          <a:ln>
            <a:solidFill>
              <a:srgbClr val="92D050"/>
            </a:solidFill>
          </a:ln>
        </p:spPr>
        <p:txBody>
          <a:bodyPr wrap="square" rtlCol="0">
            <a:spAutoFit/>
          </a:bodyPr>
          <a:lstStyle/>
          <a:p>
            <a:r>
              <a:rPr lang="en-US" sz="2400" b="1" dirty="0">
                <a:solidFill>
                  <a:sysClr val="windowText" lastClr="000000"/>
                </a:solidFill>
              </a:rPr>
              <a:t>Left Boundary</a:t>
            </a:r>
          </a:p>
          <a:p>
            <a:r>
              <a:rPr lang="en-US" b="1" dirty="0">
                <a:solidFill>
                  <a:sysClr val="windowText" lastClr="000000"/>
                </a:solidFill>
              </a:rPr>
              <a:t>pH 		6.0</a:t>
            </a:r>
          </a:p>
          <a:p>
            <a:r>
              <a:rPr lang="en-US" b="1" dirty="0">
                <a:solidFill>
                  <a:sysClr val="windowText" lastClr="000000"/>
                </a:solidFill>
              </a:rPr>
              <a:t>NO3-	0.001 </a:t>
            </a:r>
            <a:r>
              <a:rPr lang="en-US" b="1" dirty="0" err="1">
                <a:solidFill>
                  <a:sysClr val="windowText" lastClr="000000"/>
                </a:solidFill>
              </a:rPr>
              <a:t>mM</a:t>
            </a:r>
            <a:endParaRPr lang="en-US" b="1" dirty="0">
              <a:solidFill>
                <a:sysClr val="windowText" lastClr="000000"/>
              </a:solidFill>
            </a:endParaRPr>
          </a:p>
          <a:p>
            <a:r>
              <a:rPr lang="en-US" b="1" dirty="0">
                <a:solidFill>
                  <a:sysClr val="windowText" lastClr="000000"/>
                </a:solidFill>
              </a:rPr>
              <a:t>Cl-		0.1 </a:t>
            </a:r>
            <a:r>
              <a:rPr lang="en-US" b="1" dirty="0" err="1">
                <a:solidFill>
                  <a:sysClr val="windowText" lastClr="000000"/>
                </a:solidFill>
              </a:rPr>
              <a:t>mM</a:t>
            </a:r>
            <a:endParaRPr lang="en-US" b="1" dirty="0">
              <a:solidFill>
                <a:sysClr val="windowText" lastClr="000000"/>
              </a:solidFill>
            </a:endParaRPr>
          </a:p>
          <a:p>
            <a:r>
              <a:rPr lang="en-US" b="1" dirty="0">
                <a:solidFill>
                  <a:sysClr val="windowText" lastClr="000000"/>
                </a:solidFill>
              </a:rPr>
              <a:t>Na+		0.1 </a:t>
            </a:r>
            <a:r>
              <a:rPr lang="en-US" b="1" dirty="0" err="1">
                <a:solidFill>
                  <a:sysClr val="windowText" lastClr="000000"/>
                </a:solidFill>
              </a:rPr>
              <a:t>mM</a:t>
            </a:r>
            <a:endParaRPr lang="en-US" b="1" dirty="0">
              <a:solidFill>
                <a:sysClr val="windowText" lastClr="000000"/>
              </a:solidFill>
            </a:endParaRPr>
          </a:p>
        </p:txBody>
      </p:sp>
      <p:sp>
        <p:nvSpPr>
          <p:cNvPr id="11" name="Freeform 10"/>
          <p:cNvSpPr/>
          <p:nvPr/>
        </p:nvSpPr>
        <p:spPr>
          <a:xfrm>
            <a:off x="2789306" y="694209"/>
            <a:ext cx="1400518" cy="786684"/>
          </a:xfrm>
          <a:custGeom>
            <a:avLst/>
            <a:gdLst>
              <a:gd name="connsiteX0" fmla="*/ 0 w 1107469"/>
              <a:gd name="connsiteY0" fmla="*/ 362650 h 362650"/>
              <a:gd name="connsiteX1" fmla="*/ 354390 w 1107469"/>
              <a:gd name="connsiteY1" fmla="*/ 67285 h 362650"/>
              <a:gd name="connsiteX2" fmla="*/ 885975 w 1107469"/>
              <a:gd name="connsiteY2" fmla="*/ 22980 h 362650"/>
              <a:gd name="connsiteX3" fmla="*/ 1107469 w 1107469"/>
              <a:gd name="connsiteY3" fmla="*/ 362650 h 362650"/>
            </a:gdLst>
            <a:ahLst/>
            <a:cxnLst>
              <a:cxn ang="0">
                <a:pos x="connsiteX0" y="connsiteY0"/>
              </a:cxn>
              <a:cxn ang="0">
                <a:pos x="connsiteX1" y="connsiteY1"/>
              </a:cxn>
              <a:cxn ang="0">
                <a:pos x="connsiteX2" y="connsiteY2"/>
              </a:cxn>
              <a:cxn ang="0">
                <a:pos x="connsiteX3" y="connsiteY3"/>
              </a:cxn>
            </a:cxnLst>
            <a:rect l="l" t="t" r="r" b="b"/>
            <a:pathLst>
              <a:path w="1107469" h="362650">
                <a:moveTo>
                  <a:pt x="0" y="362650"/>
                </a:moveTo>
                <a:cubicBezTo>
                  <a:pt x="103364" y="243273"/>
                  <a:pt x="206728" y="123897"/>
                  <a:pt x="354390" y="67285"/>
                </a:cubicBezTo>
                <a:cubicBezTo>
                  <a:pt x="502052" y="10673"/>
                  <a:pt x="760462" y="-26247"/>
                  <a:pt x="885975" y="22980"/>
                </a:cubicBezTo>
                <a:cubicBezTo>
                  <a:pt x="1011488" y="72207"/>
                  <a:pt x="1107469" y="362650"/>
                  <a:pt x="1107469" y="362650"/>
                </a:cubicBezTo>
              </a:path>
            </a:pathLst>
          </a:custGeom>
          <a:ln>
            <a:solidFill>
              <a:srgbClr val="008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p:cNvSpPr txBox="1"/>
          <p:nvPr/>
        </p:nvSpPr>
        <p:spPr>
          <a:xfrm>
            <a:off x="396714" y="4023074"/>
            <a:ext cx="2500534" cy="1569660"/>
          </a:xfrm>
          <a:prstGeom prst="rect">
            <a:avLst/>
          </a:prstGeom>
          <a:noFill/>
          <a:ln>
            <a:solidFill>
              <a:srgbClr val="00B050"/>
            </a:solidFill>
          </a:ln>
        </p:spPr>
        <p:txBody>
          <a:bodyPr wrap="square" rtlCol="0">
            <a:spAutoFit/>
          </a:bodyPr>
          <a:lstStyle/>
          <a:p>
            <a:r>
              <a:rPr lang="en-US" sz="2400" b="1" dirty="0">
                <a:solidFill>
                  <a:sysClr val="windowText" lastClr="000000"/>
                </a:solidFill>
              </a:rPr>
              <a:t>Initial Condition</a:t>
            </a:r>
            <a:r>
              <a:rPr lang="en-US" b="1" dirty="0">
                <a:solidFill>
                  <a:sysClr val="windowText" lastClr="000000"/>
                </a:solidFill>
              </a:rPr>
              <a:t> </a:t>
            </a:r>
          </a:p>
          <a:p>
            <a:r>
              <a:rPr lang="en-US" b="1" dirty="0">
                <a:solidFill>
                  <a:sysClr val="windowText" lastClr="000000"/>
                </a:solidFill>
              </a:rPr>
              <a:t>pH 		4.0</a:t>
            </a:r>
          </a:p>
          <a:p>
            <a:r>
              <a:rPr lang="en-US" b="1" dirty="0">
                <a:solidFill>
                  <a:sysClr val="windowText" lastClr="000000"/>
                </a:solidFill>
              </a:rPr>
              <a:t>NO3-	0.1 </a:t>
            </a:r>
            <a:r>
              <a:rPr lang="en-US" b="1" dirty="0" err="1">
                <a:solidFill>
                  <a:sysClr val="windowText" lastClr="000000"/>
                </a:solidFill>
              </a:rPr>
              <a:t>mM</a:t>
            </a:r>
            <a:endParaRPr lang="en-US" b="1" dirty="0">
              <a:solidFill>
                <a:sysClr val="windowText" lastClr="000000"/>
              </a:solidFill>
            </a:endParaRPr>
          </a:p>
          <a:p>
            <a:r>
              <a:rPr lang="en-US" b="1" dirty="0">
                <a:solidFill>
                  <a:sysClr val="windowText" lastClr="000000"/>
                </a:solidFill>
              </a:rPr>
              <a:t>Cl-		0.1 </a:t>
            </a:r>
            <a:r>
              <a:rPr lang="en-US" b="1" dirty="0" err="1">
                <a:solidFill>
                  <a:sysClr val="windowText" lastClr="000000"/>
                </a:solidFill>
              </a:rPr>
              <a:t>mM</a:t>
            </a:r>
            <a:endParaRPr lang="en-US" b="1" dirty="0">
              <a:solidFill>
                <a:sysClr val="windowText" lastClr="000000"/>
              </a:solidFill>
            </a:endParaRPr>
          </a:p>
          <a:p>
            <a:r>
              <a:rPr lang="en-US" b="1" dirty="0">
                <a:solidFill>
                  <a:sysClr val="windowText" lastClr="000000"/>
                </a:solidFill>
              </a:rPr>
              <a:t>Na+		0.1 </a:t>
            </a:r>
            <a:r>
              <a:rPr lang="en-US" b="1" dirty="0" err="1">
                <a:solidFill>
                  <a:sysClr val="windowText" lastClr="000000"/>
                </a:solidFill>
              </a:rPr>
              <a:t>mM</a:t>
            </a:r>
            <a:endParaRPr lang="en-US" b="1" dirty="0">
              <a:solidFill>
                <a:sysClr val="windowText" lastClr="000000"/>
              </a:solidFill>
            </a:endParaRPr>
          </a:p>
        </p:txBody>
      </p:sp>
    </p:spTree>
    <p:extLst>
      <p:ext uri="{BB962C8B-B14F-4D97-AF65-F5344CB8AC3E}">
        <p14:creationId xmlns:p14="http://schemas.microsoft.com/office/powerpoint/2010/main" val="2529289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6" name="Rectangle 4"/>
          <p:cNvSpPr>
            <a:spLocks noGrp="1" noChangeArrowheads="1"/>
          </p:cNvSpPr>
          <p:nvPr>
            <p:ph type="title"/>
          </p:nvPr>
        </p:nvSpPr>
        <p:spPr/>
        <p:txBody>
          <a:bodyPr>
            <a:normAutofit/>
          </a:bodyPr>
          <a:lstStyle/>
          <a:p>
            <a:r>
              <a:rPr lang="en-US" altLang="en-US" sz="4000" b="1" dirty="0"/>
              <a:t>Advective Transport</a:t>
            </a:r>
          </a:p>
        </p:txBody>
      </p:sp>
      <p:grpSp>
        <p:nvGrpSpPr>
          <p:cNvPr id="305168" name="Group 16"/>
          <p:cNvGrpSpPr>
            <a:grpSpLocks/>
          </p:cNvGrpSpPr>
          <p:nvPr/>
        </p:nvGrpSpPr>
        <p:grpSpPr bwMode="auto">
          <a:xfrm>
            <a:off x="1912960" y="1522429"/>
            <a:ext cx="5764086" cy="3206295"/>
            <a:chOff x="530" y="1334"/>
            <a:chExt cx="3225" cy="1581"/>
          </a:xfrm>
        </p:grpSpPr>
        <p:sp>
          <p:nvSpPr>
            <p:cNvPr id="305157" name="Rectangle 5"/>
            <p:cNvSpPr>
              <a:spLocks noChangeArrowheads="1"/>
            </p:cNvSpPr>
            <p:nvPr/>
          </p:nvSpPr>
          <p:spPr bwMode="auto">
            <a:xfrm>
              <a:off x="936" y="1919"/>
              <a:ext cx="1642" cy="61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5160" name="Line 8"/>
            <p:cNvSpPr>
              <a:spLocks noChangeShapeType="1"/>
            </p:cNvSpPr>
            <p:nvPr/>
          </p:nvSpPr>
          <p:spPr bwMode="auto">
            <a:xfrm>
              <a:off x="2574" y="2533"/>
              <a:ext cx="1181" cy="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5161" name="Line 9"/>
            <p:cNvSpPr>
              <a:spLocks noChangeShapeType="1"/>
            </p:cNvSpPr>
            <p:nvPr/>
          </p:nvSpPr>
          <p:spPr bwMode="auto">
            <a:xfrm flipV="1">
              <a:off x="936" y="1382"/>
              <a:ext cx="0" cy="53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5162" name="Text Box 10"/>
            <p:cNvSpPr txBox="1">
              <a:spLocks noChangeArrowheads="1"/>
            </p:cNvSpPr>
            <p:nvPr/>
          </p:nvSpPr>
          <p:spPr bwMode="auto">
            <a:xfrm rot="16200000">
              <a:off x="73" y="1791"/>
              <a:ext cx="120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Concentration</a:t>
              </a:r>
            </a:p>
          </p:txBody>
        </p:sp>
        <p:sp>
          <p:nvSpPr>
            <p:cNvPr id="305163" name="Text Box 11"/>
            <p:cNvSpPr txBox="1">
              <a:spLocks noChangeArrowheads="1"/>
            </p:cNvSpPr>
            <p:nvPr/>
          </p:nvSpPr>
          <p:spPr bwMode="auto">
            <a:xfrm>
              <a:off x="1992" y="2627"/>
              <a:ext cx="78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Distance</a:t>
              </a:r>
            </a:p>
          </p:txBody>
        </p:sp>
        <p:sp>
          <p:nvSpPr>
            <p:cNvPr id="305164" name="Line 12"/>
            <p:cNvSpPr>
              <a:spLocks noChangeShapeType="1"/>
            </p:cNvSpPr>
            <p:nvPr/>
          </p:nvSpPr>
          <p:spPr bwMode="auto">
            <a:xfrm>
              <a:off x="2794" y="2784"/>
              <a:ext cx="71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aphicFrame>
          <p:nvGraphicFramePr>
            <p:cNvPr id="305166" name="Object 14"/>
            <p:cNvGraphicFramePr>
              <a:graphicFrameLocks noChangeAspect="1"/>
            </p:cNvGraphicFramePr>
            <p:nvPr/>
          </p:nvGraphicFramePr>
          <p:xfrm>
            <a:off x="1471" y="1970"/>
            <a:ext cx="616" cy="231"/>
          </p:xfrm>
          <a:graphic>
            <a:graphicData uri="http://schemas.openxmlformats.org/presentationml/2006/ole">
              <mc:AlternateContent xmlns:mc="http://schemas.openxmlformats.org/markup-compatibility/2006">
                <mc:Choice xmlns:v="urn:schemas-microsoft-com:vml" Requires="v">
                  <p:oleObj spid="_x0000_s102408" name="Equation" r:id="rId4" imgW="406080" imgH="152280" progId="Equation.DSMT4">
                    <p:embed/>
                  </p:oleObj>
                </mc:Choice>
                <mc:Fallback>
                  <p:oleObj name="Equation" r:id="rId4" imgW="406080" imgH="152280" progId="Equation.DSMT4">
                    <p:embed/>
                    <p:pic>
                      <p:nvPicPr>
                        <p:cNvPr id="305166"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1" y="1970"/>
                          <a:ext cx="6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305170" name="Rectangle 18"/>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305169" name="Object 17"/>
          <p:cNvGraphicFramePr>
            <a:graphicFrameLocks noChangeAspect="1"/>
          </p:cNvGraphicFramePr>
          <p:nvPr>
            <p:extLst/>
          </p:nvPr>
        </p:nvGraphicFramePr>
        <p:xfrm>
          <a:off x="3594822" y="5072992"/>
          <a:ext cx="2370138" cy="765175"/>
        </p:xfrm>
        <a:graphic>
          <a:graphicData uri="http://schemas.openxmlformats.org/presentationml/2006/ole">
            <mc:AlternateContent xmlns:mc="http://schemas.openxmlformats.org/markup-compatibility/2006">
              <mc:Choice xmlns:v="urn:schemas-microsoft-com:vml" Requires="v">
                <p:oleObj spid="_x0000_s102409" name="Equation" r:id="rId6" imgW="711200" imgH="228600" progId="Equation.DSMT4">
                  <p:embed/>
                </p:oleObj>
              </mc:Choice>
              <mc:Fallback>
                <p:oleObj name="Equation" r:id="rId6" imgW="711200" imgH="228600" progId="Equation.DSMT4">
                  <p:embed/>
                  <p:pic>
                    <p:nvPicPr>
                      <p:cNvPr id="305169"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94822" y="5072992"/>
                        <a:ext cx="2370138" cy="765175"/>
                      </a:xfrm>
                      <a:prstGeom prst="rect">
                        <a:avLst/>
                      </a:prstGeom>
                      <a:noFill/>
                      <a:ln>
                        <a:solidFill>
                          <a:schemeClr val="tx1"/>
                        </a:solidFill>
                      </a:ln>
                      <a:extLst/>
                    </p:spPr>
                  </p:pic>
                </p:oleObj>
              </mc:Fallback>
            </mc:AlternateContent>
          </a:graphicData>
        </a:graphic>
      </p:graphicFrame>
    </p:spTree>
    <p:extLst>
      <p:ext uri="{BB962C8B-B14F-4D97-AF65-F5344CB8AC3E}">
        <p14:creationId xmlns:p14="http://schemas.microsoft.com/office/powerpoint/2010/main" val="16730628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0A2FE6-F2DA-4713-A81A-B31C53A71FBC}"/>
              </a:ext>
            </a:extLst>
          </p:cNvPr>
          <p:cNvSpPr/>
          <p:nvPr/>
        </p:nvSpPr>
        <p:spPr>
          <a:xfrm>
            <a:off x="480253" y="3136002"/>
            <a:ext cx="3469341" cy="2893100"/>
          </a:xfrm>
          <a:prstGeom prst="rect">
            <a:avLst/>
          </a:prstGeom>
          <a:ln>
            <a:solidFill>
              <a:schemeClr val="tx1"/>
            </a:solidFill>
          </a:ln>
        </p:spPr>
        <p:txBody>
          <a:bodyPr wrap="square">
            <a:spAutoFit/>
          </a:bodyPr>
          <a:lstStyle/>
          <a:p>
            <a:r>
              <a:rPr lang="en-US" sz="1400" dirty="0"/>
              <a:t>TRANSPORT</a:t>
            </a:r>
          </a:p>
          <a:p>
            <a:r>
              <a:rPr lang="en-US" sz="1400" dirty="0" err="1"/>
              <a:t>distance_units</a:t>
            </a:r>
            <a:r>
              <a:rPr lang="en-US" sz="1400" dirty="0"/>
              <a:t> centimeters</a:t>
            </a:r>
          </a:p>
          <a:p>
            <a:r>
              <a:rPr lang="en-US" sz="1400" dirty="0" err="1"/>
              <a:t>time_units</a:t>
            </a:r>
            <a:r>
              <a:rPr lang="en-US" sz="1400" dirty="0"/>
              <a:t>  seconds</a:t>
            </a:r>
          </a:p>
          <a:p>
            <a:r>
              <a:rPr lang="en-US" sz="1400" dirty="0" err="1"/>
              <a:t>fix_diffusion</a:t>
            </a:r>
            <a:r>
              <a:rPr lang="en-US" sz="1400" dirty="0"/>
              <a:t>     1.000e-05</a:t>
            </a:r>
          </a:p>
          <a:p>
            <a:r>
              <a:rPr lang="en-US" sz="1400" dirty="0" err="1"/>
              <a:t>formation_factor</a:t>
            </a:r>
            <a:r>
              <a:rPr lang="en-US" sz="1400" dirty="0"/>
              <a:t>  1.0  </a:t>
            </a:r>
          </a:p>
          <a:p>
            <a:r>
              <a:rPr lang="en-US" sz="1400" dirty="0" err="1"/>
              <a:t>cementation_exponent</a:t>
            </a:r>
            <a:r>
              <a:rPr lang="en-US" sz="1400" dirty="0"/>
              <a:t>  1.0</a:t>
            </a:r>
          </a:p>
          <a:p>
            <a:r>
              <a:rPr lang="en-US" sz="1400" dirty="0"/>
              <a:t>D_25  H+          9.312e-05</a:t>
            </a:r>
          </a:p>
          <a:p>
            <a:r>
              <a:rPr lang="en-US" sz="1400" dirty="0"/>
              <a:t>D_25  Na+         1.334e-05</a:t>
            </a:r>
          </a:p>
          <a:p>
            <a:r>
              <a:rPr lang="en-US" sz="1400" b="1" dirty="0">
                <a:solidFill>
                  <a:srgbClr val="00B050"/>
                </a:solidFill>
              </a:rPr>
              <a:t>D_25  Cl-            2.0</a:t>
            </a:r>
            <a:r>
              <a:rPr lang="en-US" sz="1400" b="1" dirty="0">
                <a:solidFill>
                  <a:srgbClr val="FF0000"/>
                </a:solidFill>
              </a:rPr>
              <a:t>32</a:t>
            </a:r>
            <a:r>
              <a:rPr lang="en-US" sz="1400" b="1" dirty="0">
                <a:solidFill>
                  <a:srgbClr val="00B050"/>
                </a:solidFill>
              </a:rPr>
              <a:t>E-05</a:t>
            </a:r>
          </a:p>
          <a:p>
            <a:r>
              <a:rPr lang="en-US" sz="1400" b="1" dirty="0">
                <a:solidFill>
                  <a:srgbClr val="00B050"/>
                </a:solidFill>
              </a:rPr>
              <a:t>D_25  37Cl-       2.0</a:t>
            </a:r>
            <a:r>
              <a:rPr lang="en-US" sz="1400" b="1" dirty="0">
                <a:solidFill>
                  <a:srgbClr val="FF0000"/>
                </a:solidFill>
              </a:rPr>
              <a:t>28</a:t>
            </a:r>
            <a:r>
              <a:rPr lang="en-US" sz="1400" b="1" dirty="0">
                <a:solidFill>
                  <a:srgbClr val="00B050"/>
                </a:solidFill>
              </a:rPr>
              <a:t>E-05</a:t>
            </a:r>
          </a:p>
          <a:p>
            <a:r>
              <a:rPr lang="en-US" sz="1400" dirty="0"/>
              <a:t>D_25  OH-         5.26e-05</a:t>
            </a:r>
          </a:p>
          <a:p>
            <a:r>
              <a:rPr lang="en-US" sz="1400" dirty="0"/>
              <a:t>D_25  NO3-        1.00e-05</a:t>
            </a:r>
          </a:p>
          <a:p>
            <a:r>
              <a:rPr lang="en-US" sz="1400" dirty="0"/>
              <a:t>END</a:t>
            </a:r>
          </a:p>
        </p:txBody>
      </p:sp>
      <p:sp>
        <p:nvSpPr>
          <p:cNvPr id="3" name="Rectangle 2">
            <a:extLst>
              <a:ext uri="{FF2B5EF4-FFF2-40B4-BE49-F238E27FC236}">
                <a16:creationId xmlns:a16="http://schemas.microsoft.com/office/drawing/2014/main" id="{A73E4DDB-FE3E-4DCC-A81F-C682925CB28C}"/>
              </a:ext>
            </a:extLst>
          </p:cNvPr>
          <p:cNvSpPr/>
          <p:nvPr/>
        </p:nvSpPr>
        <p:spPr>
          <a:xfrm>
            <a:off x="445673" y="1364644"/>
            <a:ext cx="3538498" cy="830997"/>
          </a:xfrm>
          <a:prstGeom prst="rect">
            <a:avLst/>
          </a:prstGeom>
          <a:ln>
            <a:solidFill>
              <a:schemeClr val="tx1"/>
            </a:solidFill>
          </a:ln>
        </p:spPr>
        <p:txBody>
          <a:bodyPr wrap="square">
            <a:spAutoFit/>
          </a:bodyPr>
          <a:lstStyle/>
          <a:p>
            <a:r>
              <a:rPr lang="en-US" sz="1600" dirty="0"/>
              <a:t>ISOTOPES</a:t>
            </a:r>
          </a:p>
          <a:p>
            <a:r>
              <a:rPr lang="en-US" sz="1600" b="1" dirty="0">
                <a:solidFill>
                  <a:srgbClr val="FF0000"/>
                </a:solidFill>
              </a:rPr>
              <a:t>primary  37Cl-  Cl-  0.333</a:t>
            </a:r>
          </a:p>
          <a:p>
            <a:r>
              <a:rPr lang="en-US" sz="1600" dirty="0"/>
              <a:t>END</a:t>
            </a:r>
          </a:p>
        </p:txBody>
      </p:sp>
      <p:sp>
        <p:nvSpPr>
          <p:cNvPr id="4" name="TextBox 3">
            <a:extLst>
              <a:ext uri="{FF2B5EF4-FFF2-40B4-BE49-F238E27FC236}">
                <a16:creationId xmlns:a16="http://schemas.microsoft.com/office/drawing/2014/main" id="{08D5D9F0-5B89-49C3-B624-B3978C191767}"/>
              </a:ext>
            </a:extLst>
          </p:cNvPr>
          <p:cNvSpPr txBox="1"/>
          <p:nvPr/>
        </p:nvSpPr>
        <p:spPr>
          <a:xfrm>
            <a:off x="377311" y="2195485"/>
            <a:ext cx="1260181" cy="646331"/>
          </a:xfrm>
          <a:prstGeom prst="rect">
            <a:avLst/>
          </a:prstGeom>
          <a:noFill/>
        </p:spPr>
        <p:txBody>
          <a:bodyPr wrap="square" rtlCol="0">
            <a:spAutoFit/>
          </a:bodyPr>
          <a:lstStyle/>
          <a:p>
            <a:pPr algn="ctr"/>
            <a:r>
              <a:rPr lang="en-US" b="1" dirty="0">
                <a:solidFill>
                  <a:srgbClr val="FFC000"/>
                </a:solidFill>
              </a:rPr>
              <a:t>Rare Isotope</a:t>
            </a:r>
          </a:p>
        </p:txBody>
      </p:sp>
      <p:sp>
        <p:nvSpPr>
          <p:cNvPr id="5" name="TextBox 4">
            <a:extLst>
              <a:ext uri="{FF2B5EF4-FFF2-40B4-BE49-F238E27FC236}">
                <a16:creationId xmlns:a16="http://schemas.microsoft.com/office/drawing/2014/main" id="{EC6338E6-3071-4468-ABB4-734481EFBACD}"/>
              </a:ext>
            </a:extLst>
          </p:cNvPr>
          <p:cNvSpPr txBox="1"/>
          <p:nvPr/>
        </p:nvSpPr>
        <p:spPr>
          <a:xfrm>
            <a:off x="1765620" y="2207075"/>
            <a:ext cx="1114547" cy="646331"/>
          </a:xfrm>
          <a:prstGeom prst="rect">
            <a:avLst/>
          </a:prstGeom>
          <a:noFill/>
        </p:spPr>
        <p:txBody>
          <a:bodyPr wrap="square" rtlCol="0">
            <a:spAutoFit/>
          </a:bodyPr>
          <a:lstStyle/>
          <a:p>
            <a:pPr algn="ctr"/>
            <a:r>
              <a:rPr lang="en-US" b="1" dirty="0">
                <a:solidFill>
                  <a:srgbClr val="FFC000"/>
                </a:solidFill>
              </a:rPr>
              <a:t>Common Isotope</a:t>
            </a:r>
          </a:p>
        </p:txBody>
      </p:sp>
      <p:cxnSp>
        <p:nvCxnSpPr>
          <p:cNvPr id="7" name="Straight Arrow Connector 6">
            <a:extLst>
              <a:ext uri="{FF2B5EF4-FFF2-40B4-BE49-F238E27FC236}">
                <a16:creationId xmlns:a16="http://schemas.microsoft.com/office/drawing/2014/main" id="{BD9516F6-74C7-42E7-9C28-EEF327A30858}"/>
              </a:ext>
            </a:extLst>
          </p:cNvPr>
          <p:cNvCxnSpPr/>
          <p:nvPr/>
        </p:nvCxnSpPr>
        <p:spPr>
          <a:xfrm flipH="1" flipV="1">
            <a:off x="1874075" y="1863379"/>
            <a:ext cx="222837" cy="376518"/>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355D672F-026B-47C5-8B43-E361DA132568}"/>
              </a:ext>
            </a:extLst>
          </p:cNvPr>
          <p:cNvCxnSpPr>
            <a:cxnSpLocks/>
          </p:cNvCxnSpPr>
          <p:nvPr/>
        </p:nvCxnSpPr>
        <p:spPr>
          <a:xfrm flipV="1">
            <a:off x="1049185" y="1859536"/>
            <a:ext cx="351725" cy="376519"/>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F70A3B5E-6762-4564-A40A-E49C9E29562D}"/>
              </a:ext>
            </a:extLst>
          </p:cNvPr>
          <p:cNvSpPr txBox="1"/>
          <p:nvPr/>
        </p:nvSpPr>
        <p:spPr>
          <a:xfrm>
            <a:off x="4677920" y="4025010"/>
            <a:ext cx="2958516" cy="400110"/>
          </a:xfrm>
          <a:prstGeom prst="rect">
            <a:avLst/>
          </a:prstGeom>
          <a:noFill/>
          <a:ln>
            <a:solidFill>
              <a:schemeClr val="tx1"/>
            </a:solidFill>
          </a:ln>
        </p:spPr>
        <p:txBody>
          <a:bodyPr wrap="square" rtlCol="0">
            <a:spAutoFit/>
          </a:bodyPr>
          <a:lstStyle/>
          <a:p>
            <a:pPr algn="ctr"/>
            <a:r>
              <a:rPr lang="en-US" sz="2000" b="1" dirty="0"/>
              <a:t>Isotope ratio of standard</a:t>
            </a:r>
          </a:p>
        </p:txBody>
      </p:sp>
      <p:cxnSp>
        <p:nvCxnSpPr>
          <p:cNvPr id="13" name="Straight Arrow Connector 12">
            <a:extLst>
              <a:ext uri="{FF2B5EF4-FFF2-40B4-BE49-F238E27FC236}">
                <a16:creationId xmlns:a16="http://schemas.microsoft.com/office/drawing/2014/main" id="{6B220650-C03E-4F3B-8F51-4D2787DB8B31}"/>
              </a:ext>
            </a:extLst>
          </p:cNvPr>
          <p:cNvCxnSpPr>
            <a:cxnSpLocks/>
          </p:cNvCxnSpPr>
          <p:nvPr/>
        </p:nvCxnSpPr>
        <p:spPr>
          <a:xfrm flipH="1" flipV="1">
            <a:off x="2653935" y="1873968"/>
            <a:ext cx="2806192" cy="2144305"/>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graphicFrame>
        <p:nvGraphicFramePr>
          <p:cNvPr id="17" name="Object 16">
            <a:extLst>
              <a:ext uri="{FF2B5EF4-FFF2-40B4-BE49-F238E27FC236}">
                <a16:creationId xmlns:a16="http://schemas.microsoft.com/office/drawing/2014/main" id="{AA0F04EA-A025-471A-BD16-2A6256DE95E5}"/>
              </a:ext>
            </a:extLst>
          </p:cNvPr>
          <p:cNvGraphicFramePr>
            <a:graphicFrameLocks noChangeAspect="1"/>
          </p:cNvGraphicFramePr>
          <p:nvPr>
            <p:extLst>
              <p:ext uri="{D42A27DB-BD31-4B8C-83A1-F6EECF244321}">
                <p14:modId xmlns:p14="http://schemas.microsoft.com/office/powerpoint/2010/main" val="1616565049"/>
              </p:ext>
            </p:extLst>
          </p:nvPr>
        </p:nvGraphicFramePr>
        <p:xfrm>
          <a:off x="5237196" y="1837230"/>
          <a:ext cx="3022255" cy="1232762"/>
        </p:xfrm>
        <a:graphic>
          <a:graphicData uri="http://schemas.openxmlformats.org/presentationml/2006/ole">
            <mc:AlternateContent xmlns:mc="http://schemas.openxmlformats.org/markup-compatibility/2006">
              <mc:Choice xmlns:v="urn:schemas-microsoft-com:vml" Requires="v">
                <p:oleObj spid="_x0000_s54513" name="Equation" r:id="rId3" imgW="1930320" imgH="787320" progId="Equation.DSMT4">
                  <p:embed/>
                </p:oleObj>
              </mc:Choice>
              <mc:Fallback>
                <p:oleObj name="Equation" r:id="rId3" imgW="1930320" imgH="787320" progId="Equation.DSMT4">
                  <p:embed/>
                  <p:pic>
                    <p:nvPicPr>
                      <p:cNvPr id="2" name="Object 1"/>
                      <p:cNvPicPr/>
                      <p:nvPr/>
                    </p:nvPicPr>
                    <p:blipFill>
                      <a:blip r:embed="rId4"/>
                      <a:stretch>
                        <a:fillRect/>
                      </a:stretch>
                    </p:blipFill>
                    <p:spPr>
                      <a:xfrm>
                        <a:off x="5237196" y="1837230"/>
                        <a:ext cx="3022255" cy="1232762"/>
                      </a:xfrm>
                      <a:prstGeom prst="rect">
                        <a:avLst/>
                      </a:prstGeom>
                    </p:spPr>
                  </p:pic>
                </p:oleObj>
              </mc:Fallback>
            </mc:AlternateContent>
          </a:graphicData>
        </a:graphic>
      </p:graphicFrame>
      <p:sp>
        <p:nvSpPr>
          <p:cNvPr id="18" name="Title 1">
            <a:extLst>
              <a:ext uri="{FF2B5EF4-FFF2-40B4-BE49-F238E27FC236}">
                <a16:creationId xmlns:a16="http://schemas.microsoft.com/office/drawing/2014/main" id="{E9D1DA05-A993-4C2C-968D-01C31DE352E7}"/>
              </a:ext>
            </a:extLst>
          </p:cNvPr>
          <p:cNvSpPr txBox="1">
            <a:spLocks/>
          </p:cNvSpPr>
          <p:nvPr/>
        </p:nvSpPr>
        <p:spPr>
          <a:xfrm>
            <a:off x="563120" y="115082"/>
            <a:ext cx="8229600" cy="730827"/>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dirty="0"/>
              <a:t>Exercise 4: Nernst-Planck with δ</a:t>
            </a:r>
            <a:r>
              <a:rPr lang="en-US" sz="3600" b="1" baseline="30000" dirty="0"/>
              <a:t>37</a:t>
            </a:r>
            <a:r>
              <a:rPr lang="en-US" sz="3600" b="1" dirty="0"/>
              <a:t>Cl</a:t>
            </a:r>
          </a:p>
        </p:txBody>
      </p:sp>
      <p:sp>
        <p:nvSpPr>
          <p:cNvPr id="19" name="TextBox 18">
            <a:extLst>
              <a:ext uri="{FF2B5EF4-FFF2-40B4-BE49-F238E27FC236}">
                <a16:creationId xmlns:a16="http://schemas.microsoft.com/office/drawing/2014/main" id="{5FEC8FB0-B223-4022-8D8D-9AA40EF7BB7B}"/>
              </a:ext>
            </a:extLst>
          </p:cNvPr>
          <p:cNvSpPr txBox="1"/>
          <p:nvPr/>
        </p:nvSpPr>
        <p:spPr>
          <a:xfrm>
            <a:off x="5300935" y="912481"/>
            <a:ext cx="2958516" cy="646331"/>
          </a:xfrm>
          <a:prstGeom prst="rect">
            <a:avLst/>
          </a:prstGeom>
          <a:noFill/>
          <a:ln>
            <a:solidFill>
              <a:srgbClr val="FFC000"/>
            </a:solidFill>
          </a:ln>
        </p:spPr>
        <p:txBody>
          <a:bodyPr wrap="square" rtlCol="0">
            <a:spAutoFit/>
          </a:bodyPr>
          <a:lstStyle/>
          <a:p>
            <a:pPr algn="ctr"/>
            <a:r>
              <a:rPr lang="en-US" b="1" dirty="0"/>
              <a:t>Isotopic fractionation expressed in per mil</a:t>
            </a:r>
          </a:p>
        </p:txBody>
      </p:sp>
      <p:cxnSp>
        <p:nvCxnSpPr>
          <p:cNvPr id="23" name="Straight Arrow Connector 22">
            <a:extLst>
              <a:ext uri="{FF2B5EF4-FFF2-40B4-BE49-F238E27FC236}">
                <a16:creationId xmlns:a16="http://schemas.microsoft.com/office/drawing/2014/main" id="{7419D3FA-4E52-46F2-A1EA-B01B1DBE9C99}"/>
              </a:ext>
            </a:extLst>
          </p:cNvPr>
          <p:cNvCxnSpPr>
            <a:cxnSpLocks/>
          </p:cNvCxnSpPr>
          <p:nvPr/>
        </p:nvCxnSpPr>
        <p:spPr>
          <a:xfrm flipV="1">
            <a:off x="6337453" y="2938200"/>
            <a:ext cx="105834" cy="1072153"/>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CB1CD891-89AF-430A-80D1-22A8F8DA6E5C}"/>
              </a:ext>
            </a:extLst>
          </p:cNvPr>
          <p:cNvSpPr txBox="1"/>
          <p:nvPr/>
        </p:nvSpPr>
        <p:spPr>
          <a:xfrm>
            <a:off x="4507144" y="4879410"/>
            <a:ext cx="4029817" cy="646331"/>
          </a:xfrm>
          <a:prstGeom prst="rect">
            <a:avLst/>
          </a:prstGeom>
          <a:noFill/>
          <a:ln>
            <a:solidFill>
              <a:srgbClr val="FF0000"/>
            </a:solidFill>
          </a:ln>
        </p:spPr>
        <p:txBody>
          <a:bodyPr wrap="square" rtlCol="0">
            <a:spAutoFit/>
          </a:bodyPr>
          <a:lstStyle/>
          <a:p>
            <a:pPr algn="ctr"/>
            <a:r>
              <a:rPr lang="en-US" b="1" dirty="0">
                <a:solidFill>
                  <a:srgbClr val="FF0000"/>
                </a:solidFill>
              </a:rPr>
              <a:t>Note difference in diffusion coefficients (source of fractionation)</a:t>
            </a:r>
          </a:p>
        </p:txBody>
      </p:sp>
      <p:cxnSp>
        <p:nvCxnSpPr>
          <p:cNvPr id="28" name="Straight Arrow Connector 27">
            <a:extLst>
              <a:ext uri="{FF2B5EF4-FFF2-40B4-BE49-F238E27FC236}">
                <a16:creationId xmlns:a16="http://schemas.microsoft.com/office/drawing/2014/main" id="{B812134C-553D-477D-89A4-9C1DD12DC793}"/>
              </a:ext>
            </a:extLst>
          </p:cNvPr>
          <p:cNvCxnSpPr>
            <a:cxnSpLocks/>
          </p:cNvCxnSpPr>
          <p:nvPr/>
        </p:nvCxnSpPr>
        <p:spPr>
          <a:xfrm flipH="1" flipV="1">
            <a:off x="2494743" y="5094515"/>
            <a:ext cx="1885156" cy="18441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05C39DDA-C58B-4606-8DB3-F46EBCB0F037}"/>
              </a:ext>
            </a:extLst>
          </p:cNvPr>
          <p:cNvSpPr txBox="1"/>
          <p:nvPr/>
        </p:nvSpPr>
        <p:spPr>
          <a:xfrm flipH="1">
            <a:off x="1537535" y="6283337"/>
            <a:ext cx="6606655" cy="400110"/>
          </a:xfrm>
          <a:prstGeom prst="rect">
            <a:avLst/>
          </a:prstGeom>
          <a:noFill/>
        </p:spPr>
        <p:txBody>
          <a:bodyPr wrap="square" rtlCol="0">
            <a:spAutoFit/>
          </a:bodyPr>
          <a:lstStyle/>
          <a:p>
            <a:pPr algn="ctr"/>
            <a:r>
              <a:rPr lang="en-US" sz="2000" b="1" dirty="0"/>
              <a:t>Find isotopic ratios in </a:t>
            </a:r>
            <a:r>
              <a:rPr lang="en-US" sz="2000" b="1" dirty="0">
                <a:solidFill>
                  <a:srgbClr val="FF0000"/>
                </a:solidFill>
                <a:latin typeface="Courier New" panose="02070309020205020404" pitchFamily="49" charset="0"/>
                <a:cs typeface="Courier New" panose="02070309020205020404" pitchFamily="49" charset="0"/>
              </a:rPr>
              <a:t>toperatio_aq1.out</a:t>
            </a:r>
          </a:p>
        </p:txBody>
      </p:sp>
    </p:spTree>
    <p:extLst>
      <p:ext uri="{BB962C8B-B14F-4D97-AF65-F5344CB8AC3E}">
        <p14:creationId xmlns:p14="http://schemas.microsoft.com/office/powerpoint/2010/main" val="1384403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additive="base">
                                        <p:cTn id="45" dur="500" fill="hold"/>
                                        <p:tgtEl>
                                          <p:spTgt spid="28"/>
                                        </p:tgtEl>
                                        <p:attrNameLst>
                                          <p:attrName>ppt_x</p:attrName>
                                        </p:attrNameLst>
                                      </p:cBhvr>
                                      <p:tavLst>
                                        <p:tav tm="0">
                                          <p:val>
                                            <p:strVal val="#ppt_x"/>
                                          </p:val>
                                        </p:tav>
                                        <p:tav tm="100000">
                                          <p:val>
                                            <p:strVal val="#ppt_x"/>
                                          </p:val>
                                        </p:tav>
                                      </p:tavLst>
                                    </p:anim>
                                    <p:anim calcmode="lin" valueType="num">
                                      <p:cBhvr additive="base">
                                        <p:cTn id="46" dur="500" fill="hold"/>
                                        <p:tgtEl>
                                          <p:spTgt spid="28"/>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 calcmode="lin" valueType="num">
                                      <p:cBhvr additive="base">
                                        <p:cTn id="49" dur="500" fill="hold"/>
                                        <p:tgtEl>
                                          <p:spTgt spid="26"/>
                                        </p:tgtEl>
                                        <p:attrNameLst>
                                          <p:attrName>ppt_x</p:attrName>
                                        </p:attrNameLst>
                                      </p:cBhvr>
                                      <p:tavLst>
                                        <p:tav tm="0">
                                          <p:val>
                                            <p:strVal val="#ppt_x"/>
                                          </p:val>
                                        </p:tav>
                                        <p:tav tm="100000">
                                          <p:val>
                                            <p:strVal val="#ppt_x"/>
                                          </p:val>
                                        </p:tav>
                                      </p:tavLst>
                                    </p:anim>
                                    <p:anim calcmode="lin" valueType="num">
                                      <p:cBhvr additive="base">
                                        <p:cTn id="5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2" grpId="0" animBg="1"/>
      <p:bldP spid="2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50368" y="36051"/>
            <a:ext cx="8229600" cy="730827"/>
          </a:xfrm>
        </p:spPr>
        <p:txBody>
          <a:bodyPr>
            <a:normAutofit/>
          </a:bodyPr>
          <a:lstStyle/>
          <a:p>
            <a:r>
              <a:rPr lang="en-US" sz="3600" b="1" dirty="0"/>
              <a:t>Exercise 4: Nernst-Planck with δ</a:t>
            </a:r>
            <a:r>
              <a:rPr lang="en-US" sz="3600" b="1" baseline="30000" dirty="0"/>
              <a:t>37</a:t>
            </a:r>
            <a:r>
              <a:rPr lang="en-US" sz="3600" b="1" dirty="0"/>
              <a:t>Cl</a:t>
            </a:r>
          </a:p>
        </p:txBody>
      </p:sp>
      <p:sp>
        <p:nvSpPr>
          <p:cNvPr id="7" name="TextBox 6"/>
          <p:cNvSpPr txBox="1"/>
          <p:nvPr/>
        </p:nvSpPr>
        <p:spPr>
          <a:xfrm>
            <a:off x="540993" y="784939"/>
            <a:ext cx="1757184" cy="1754327"/>
          </a:xfrm>
          <a:prstGeom prst="rect">
            <a:avLst/>
          </a:prstGeom>
          <a:noFill/>
          <a:ln>
            <a:solidFill>
              <a:srgbClr val="00B050"/>
            </a:solidFill>
          </a:ln>
        </p:spPr>
        <p:txBody>
          <a:bodyPr wrap="square" rtlCol="0">
            <a:spAutoFit/>
          </a:bodyPr>
          <a:lstStyle/>
          <a:p>
            <a:r>
              <a:rPr lang="en-US" dirty="0">
                <a:solidFill>
                  <a:srgbClr val="008000"/>
                </a:solidFill>
              </a:rPr>
              <a:t>Left Boundary</a:t>
            </a:r>
          </a:p>
          <a:p>
            <a:r>
              <a:rPr lang="en-US" dirty="0">
                <a:solidFill>
                  <a:srgbClr val="008000"/>
                </a:solidFill>
              </a:rPr>
              <a:t>pH 		6.0</a:t>
            </a:r>
          </a:p>
          <a:p>
            <a:r>
              <a:rPr lang="en-US" dirty="0" err="1">
                <a:solidFill>
                  <a:srgbClr val="008000"/>
                </a:solidFill>
              </a:rPr>
              <a:t>Cl</a:t>
            </a:r>
            <a:r>
              <a:rPr lang="en-US" dirty="0">
                <a:solidFill>
                  <a:srgbClr val="008000"/>
                </a:solidFill>
              </a:rPr>
              <a:t>-		0.075</a:t>
            </a:r>
          </a:p>
          <a:p>
            <a:r>
              <a:rPr lang="en-US" dirty="0">
                <a:solidFill>
                  <a:srgbClr val="008000"/>
                </a:solidFill>
              </a:rPr>
              <a:t>37Cl-	0.025</a:t>
            </a:r>
          </a:p>
          <a:p>
            <a:r>
              <a:rPr lang="en-US" dirty="0">
                <a:solidFill>
                  <a:srgbClr val="008000"/>
                </a:solidFill>
              </a:rPr>
              <a:t>Na+		0.1</a:t>
            </a:r>
          </a:p>
          <a:p>
            <a:r>
              <a:rPr lang="en-US" dirty="0">
                <a:solidFill>
                  <a:srgbClr val="008000"/>
                </a:solidFill>
              </a:rPr>
              <a:t>NO3-	0.001</a:t>
            </a:r>
          </a:p>
        </p:txBody>
      </p:sp>
      <p:sp>
        <p:nvSpPr>
          <p:cNvPr id="9" name="TextBox 8"/>
          <p:cNvSpPr txBox="1"/>
          <p:nvPr/>
        </p:nvSpPr>
        <p:spPr>
          <a:xfrm>
            <a:off x="2894805" y="1418270"/>
            <a:ext cx="2447016" cy="646331"/>
          </a:xfrm>
          <a:prstGeom prst="rect">
            <a:avLst/>
          </a:prstGeom>
          <a:noFill/>
          <a:ln>
            <a:solidFill>
              <a:srgbClr val="FF0000"/>
            </a:solidFill>
          </a:ln>
        </p:spPr>
        <p:txBody>
          <a:bodyPr wrap="square" rtlCol="0">
            <a:spAutoFit/>
          </a:bodyPr>
          <a:lstStyle/>
          <a:p>
            <a:r>
              <a:rPr lang="en-US" b="1" dirty="0">
                <a:solidFill>
                  <a:srgbClr val="C0504D"/>
                </a:solidFill>
              </a:rPr>
              <a:t>D_25       </a:t>
            </a:r>
            <a:r>
              <a:rPr lang="en-US" b="1" dirty="0" err="1">
                <a:solidFill>
                  <a:srgbClr val="C0504D"/>
                </a:solidFill>
              </a:rPr>
              <a:t>Cl</a:t>
            </a:r>
            <a:r>
              <a:rPr lang="en-US" b="1" dirty="0">
                <a:solidFill>
                  <a:srgbClr val="C0504D"/>
                </a:solidFill>
              </a:rPr>
              <a:t>-      2.032E-5</a:t>
            </a:r>
          </a:p>
          <a:p>
            <a:r>
              <a:rPr lang="en-US" b="1" dirty="0">
                <a:solidFill>
                  <a:srgbClr val="C0504D"/>
                </a:solidFill>
              </a:rPr>
              <a:t>D_25  37Cl-       2.028E-5</a:t>
            </a:r>
          </a:p>
        </p:txBody>
      </p:sp>
      <p:graphicFrame>
        <p:nvGraphicFramePr>
          <p:cNvPr id="2" name="Object 1"/>
          <p:cNvGraphicFramePr>
            <a:graphicFrameLocks noChangeAspect="1"/>
          </p:cNvGraphicFramePr>
          <p:nvPr>
            <p:extLst>
              <p:ext uri="{D42A27DB-BD31-4B8C-83A1-F6EECF244321}">
                <p14:modId xmlns:p14="http://schemas.microsoft.com/office/powerpoint/2010/main" val="1078199131"/>
              </p:ext>
            </p:extLst>
          </p:nvPr>
        </p:nvGraphicFramePr>
        <p:xfrm>
          <a:off x="5938449" y="1014626"/>
          <a:ext cx="3022255" cy="1232762"/>
        </p:xfrm>
        <a:graphic>
          <a:graphicData uri="http://schemas.openxmlformats.org/presentationml/2006/ole">
            <mc:AlternateContent xmlns:mc="http://schemas.openxmlformats.org/markup-compatibility/2006">
              <mc:Choice xmlns:v="urn:schemas-microsoft-com:vml" Requires="v">
                <p:oleObj spid="_x0000_s47022" name="Equation" r:id="rId4" imgW="1930320" imgH="787320" progId="Equation.DSMT4">
                  <p:embed/>
                </p:oleObj>
              </mc:Choice>
              <mc:Fallback>
                <p:oleObj name="Equation" r:id="rId4" imgW="1930320" imgH="787320" progId="Equation.DSMT4">
                  <p:embed/>
                  <p:pic>
                    <p:nvPicPr>
                      <p:cNvPr id="0" name=""/>
                      <p:cNvPicPr/>
                      <p:nvPr/>
                    </p:nvPicPr>
                    <p:blipFill>
                      <a:blip r:embed="rId5"/>
                      <a:stretch>
                        <a:fillRect/>
                      </a:stretch>
                    </p:blipFill>
                    <p:spPr>
                      <a:xfrm>
                        <a:off x="5938449" y="1014626"/>
                        <a:ext cx="3022255" cy="1232762"/>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188196452"/>
              </p:ext>
            </p:extLst>
          </p:nvPr>
        </p:nvGraphicFramePr>
        <p:xfrm>
          <a:off x="410198" y="2539266"/>
          <a:ext cx="3775958" cy="3817635"/>
        </p:xfrm>
        <a:graphic>
          <a:graphicData uri="http://schemas.openxmlformats.org/presentationml/2006/ole">
            <mc:AlternateContent xmlns:mc="http://schemas.openxmlformats.org/markup-compatibility/2006">
              <mc:Choice xmlns:v="urn:schemas-microsoft-com:vml" Requires="v">
                <p:oleObj spid="_x0000_s47023" name="KGPlot" r:id="rId6" imgW="5752800" imgH="5816520" progId="KGraph_Plot">
                  <p:embed/>
                </p:oleObj>
              </mc:Choice>
              <mc:Fallback>
                <p:oleObj name="KGPlot" r:id="rId6" imgW="5752800" imgH="5816520" progId="KGraph_Plot">
                  <p:embed/>
                  <p:pic>
                    <p:nvPicPr>
                      <p:cNvPr id="0" name=""/>
                      <p:cNvPicPr/>
                      <p:nvPr/>
                    </p:nvPicPr>
                    <p:blipFill>
                      <a:blip r:embed="rId7"/>
                      <a:stretch>
                        <a:fillRect/>
                      </a:stretch>
                    </p:blipFill>
                    <p:spPr>
                      <a:xfrm>
                        <a:off x="410198" y="2539266"/>
                        <a:ext cx="3775958" cy="3817635"/>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783425245"/>
              </p:ext>
            </p:extLst>
          </p:nvPr>
        </p:nvGraphicFramePr>
        <p:xfrm>
          <a:off x="4861075" y="2778228"/>
          <a:ext cx="3775958" cy="3538939"/>
        </p:xfrm>
        <a:graphic>
          <a:graphicData uri="http://schemas.openxmlformats.org/presentationml/2006/ole">
            <mc:AlternateContent xmlns:mc="http://schemas.openxmlformats.org/markup-compatibility/2006">
              <mc:Choice xmlns:v="urn:schemas-microsoft-com:vml" Requires="v">
                <p:oleObj spid="_x0000_s47024" name="KGPlot" r:id="rId8" imgW="5867280" imgH="5499000" progId="KGraph_Plot">
                  <p:embed/>
                </p:oleObj>
              </mc:Choice>
              <mc:Fallback>
                <p:oleObj name="KGPlot" r:id="rId8" imgW="5867280" imgH="5499000" progId="KGraph_Plot">
                  <p:embed/>
                  <p:pic>
                    <p:nvPicPr>
                      <p:cNvPr id="0" name=""/>
                      <p:cNvPicPr/>
                      <p:nvPr/>
                    </p:nvPicPr>
                    <p:blipFill>
                      <a:blip r:embed="rId9"/>
                      <a:stretch>
                        <a:fillRect/>
                      </a:stretch>
                    </p:blipFill>
                    <p:spPr>
                      <a:xfrm>
                        <a:off x="4861075" y="2778228"/>
                        <a:ext cx="3775958" cy="3538939"/>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51EA4F56-69C0-4471-B35C-D761019C07C5}"/>
              </a:ext>
            </a:extLst>
          </p:cNvPr>
          <p:cNvSpPr txBox="1"/>
          <p:nvPr/>
        </p:nvSpPr>
        <p:spPr>
          <a:xfrm>
            <a:off x="6199739" y="2500305"/>
            <a:ext cx="2003690" cy="338554"/>
          </a:xfrm>
          <a:prstGeom prst="rect">
            <a:avLst/>
          </a:prstGeom>
          <a:noFill/>
        </p:spPr>
        <p:txBody>
          <a:bodyPr wrap="none" rtlCol="0">
            <a:spAutoFit/>
          </a:bodyPr>
          <a:lstStyle/>
          <a:p>
            <a:r>
              <a:rPr lang="en-US" sz="1600" b="1" dirty="0"/>
              <a:t>Isotope Fractionation</a:t>
            </a:r>
          </a:p>
        </p:txBody>
      </p:sp>
      <p:sp>
        <p:nvSpPr>
          <p:cNvPr id="10" name="TextBox 9">
            <a:extLst>
              <a:ext uri="{FF2B5EF4-FFF2-40B4-BE49-F238E27FC236}">
                <a16:creationId xmlns:a16="http://schemas.microsoft.com/office/drawing/2014/main" id="{BC030B1A-6288-4F43-8433-E3183B6B5A5D}"/>
              </a:ext>
            </a:extLst>
          </p:cNvPr>
          <p:cNvSpPr txBox="1"/>
          <p:nvPr/>
        </p:nvSpPr>
        <p:spPr>
          <a:xfrm flipH="1">
            <a:off x="1596774" y="6431456"/>
            <a:ext cx="6606655" cy="400110"/>
          </a:xfrm>
          <a:prstGeom prst="rect">
            <a:avLst/>
          </a:prstGeom>
          <a:noFill/>
        </p:spPr>
        <p:txBody>
          <a:bodyPr wrap="square" rtlCol="0">
            <a:spAutoFit/>
          </a:bodyPr>
          <a:lstStyle/>
          <a:p>
            <a:pPr algn="ctr"/>
            <a:r>
              <a:rPr lang="en-US" sz="2000" b="1" dirty="0"/>
              <a:t>Plot isotopic ratios in </a:t>
            </a:r>
            <a:r>
              <a:rPr lang="en-US" sz="2000" b="1" dirty="0">
                <a:solidFill>
                  <a:srgbClr val="FF0000"/>
                </a:solidFill>
                <a:latin typeface="Courier New" panose="02070309020205020404" pitchFamily="49" charset="0"/>
                <a:cs typeface="Courier New" panose="02070309020205020404" pitchFamily="49" charset="0"/>
              </a:rPr>
              <a:t>toperatio_aq1.out</a:t>
            </a:r>
          </a:p>
        </p:txBody>
      </p:sp>
    </p:spTree>
    <p:extLst>
      <p:ext uri="{BB962C8B-B14F-4D97-AF65-F5344CB8AC3E}">
        <p14:creationId xmlns:p14="http://schemas.microsoft.com/office/powerpoint/2010/main" val="16090690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FC9E3B-3E3A-4918-8811-F0AF10B46F12}"/>
              </a:ext>
            </a:extLst>
          </p:cNvPr>
          <p:cNvSpPr txBox="1"/>
          <p:nvPr/>
        </p:nvSpPr>
        <p:spPr>
          <a:xfrm>
            <a:off x="3315665" y="3027508"/>
            <a:ext cx="2630785" cy="769441"/>
          </a:xfrm>
          <a:prstGeom prst="rect">
            <a:avLst/>
          </a:prstGeom>
          <a:noFill/>
        </p:spPr>
        <p:txBody>
          <a:bodyPr wrap="none" rtlCol="0">
            <a:spAutoFit/>
          </a:bodyPr>
          <a:lstStyle/>
          <a:p>
            <a:pPr algn="ctr"/>
            <a:r>
              <a:rPr lang="en-US" sz="4400" b="1" dirty="0">
                <a:solidFill>
                  <a:srgbClr val="0070C0"/>
                </a:solidFill>
              </a:rPr>
              <a:t>SORPTION</a:t>
            </a:r>
            <a:endParaRPr lang="en-US" sz="3600" b="1" dirty="0">
              <a:solidFill>
                <a:srgbClr val="0070C0"/>
              </a:solidFill>
            </a:endParaRPr>
          </a:p>
        </p:txBody>
      </p:sp>
    </p:spTree>
    <p:extLst>
      <p:ext uri="{BB962C8B-B14F-4D97-AF65-F5344CB8AC3E}">
        <p14:creationId xmlns:p14="http://schemas.microsoft.com/office/powerpoint/2010/main" val="22456432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707"/>
            <a:ext cx="8229600" cy="1143000"/>
          </a:xfrm>
        </p:spPr>
        <p:txBody>
          <a:bodyPr/>
          <a:lstStyle/>
          <a:p>
            <a:r>
              <a:rPr lang="en-US" dirty="0">
                <a:solidFill>
                  <a:schemeClr val="tx2"/>
                </a:solidFill>
              </a:rPr>
              <a:t>Contaminant Retardation</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4255557333"/>
              </p:ext>
            </p:extLst>
          </p:nvPr>
        </p:nvGraphicFramePr>
        <p:xfrm>
          <a:off x="167877" y="1414895"/>
          <a:ext cx="5318407" cy="2802514"/>
        </p:xfrm>
        <a:graphic>
          <a:graphicData uri="http://schemas.openxmlformats.org/presentationml/2006/ole">
            <mc:AlternateContent xmlns:mc="http://schemas.openxmlformats.org/markup-compatibility/2006">
              <mc:Choice xmlns:v="urn:schemas-microsoft-com:vml" Requires="v">
                <p:oleObj spid="_x0000_s42985" name="Equation" r:id="rId3" imgW="2120760" imgH="1117440" progId="Equation.DSMT4">
                  <p:embed/>
                </p:oleObj>
              </mc:Choice>
              <mc:Fallback>
                <p:oleObj name="Equation" r:id="rId3" imgW="2120760" imgH="1117440" progId="Equation.DSMT4">
                  <p:embed/>
                  <p:pic>
                    <p:nvPicPr>
                      <p:cNvPr id="0" name=""/>
                      <p:cNvPicPr/>
                      <p:nvPr/>
                    </p:nvPicPr>
                    <p:blipFill>
                      <a:blip r:embed="rId4"/>
                      <a:stretch>
                        <a:fillRect/>
                      </a:stretch>
                    </p:blipFill>
                    <p:spPr>
                      <a:xfrm>
                        <a:off x="167877" y="1414895"/>
                        <a:ext cx="5318407" cy="2802514"/>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510436231"/>
              </p:ext>
            </p:extLst>
          </p:nvPr>
        </p:nvGraphicFramePr>
        <p:xfrm>
          <a:off x="457200" y="4637996"/>
          <a:ext cx="5489615" cy="1981777"/>
        </p:xfrm>
        <a:graphic>
          <a:graphicData uri="http://schemas.openxmlformats.org/presentationml/2006/ole">
            <mc:AlternateContent xmlns:mc="http://schemas.openxmlformats.org/markup-compatibility/2006">
              <mc:Choice xmlns:v="urn:schemas-microsoft-com:vml" Requires="v">
                <p:oleObj spid="_x0000_s42986" name="Equation" r:id="rId5" imgW="1968480" imgH="711000" progId="Equation.DSMT4">
                  <p:embed/>
                </p:oleObj>
              </mc:Choice>
              <mc:Fallback>
                <p:oleObj name="Equation" r:id="rId5" imgW="1968480" imgH="711000" progId="Equation.DSMT4">
                  <p:embed/>
                  <p:pic>
                    <p:nvPicPr>
                      <p:cNvPr id="0" name=""/>
                      <p:cNvPicPr/>
                      <p:nvPr/>
                    </p:nvPicPr>
                    <p:blipFill>
                      <a:blip r:embed="rId6"/>
                      <a:stretch>
                        <a:fillRect/>
                      </a:stretch>
                    </p:blipFill>
                    <p:spPr>
                      <a:xfrm>
                        <a:off x="457200" y="4637996"/>
                        <a:ext cx="5489615" cy="1981777"/>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4208450438"/>
              </p:ext>
            </p:extLst>
          </p:nvPr>
        </p:nvGraphicFramePr>
        <p:xfrm>
          <a:off x="6884670" y="5066115"/>
          <a:ext cx="1343025" cy="1125538"/>
        </p:xfrm>
        <a:graphic>
          <a:graphicData uri="http://schemas.openxmlformats.org/presentationml/2006/ole">
            <mc:AlternateContent xmlns:mc="http://schemas.openxmlformats.org/markup-compatibility/2006">
              <mc:Choice xmlns:v="urn:schemas-microsoft-com:vml" Requires="v">
                <p:oleObj spid="_x0000_s42987" name="Equation" r:id="rId7" imgW="469800" imgH="393480" progId="Equation.DSMT4">
                  <p:embed/>
                </p:oleObj>
              </mc:Choice>
              <mc:Fallback>
                <p:oleObj name="Equation" r:id="rId7" imgW="469800" imgH="393480" progId="Equation.DSMT4">
                  <p:embed/>
                  <p:pic>
                    <p:nvPicPr>
                      <p:cNvPr id="0" name=""/>
                      <p:cNvPicPr/>
                      <p:nvPr/>
                    </p:nvPicPr>
                    <p:blipFill>
                      <a:blip r:embed="rId8"/>
                      <a:stretch>
                        <a:fillRect/>
                      </a:stretch>
                    </p:blipFill>
                    <p:spPr>
                      <a:xfrm>
                        <a:off x="6884670" y="5066115"/>
                        <a:ext cx="1343025" cy="1125538"/>
                      </a:xfrm>
                      <a:prstGeom prst="rect">
                        <a:avLst/>
                      </a:prstGeom>
                    </p:spPr>
                  </p:pic>
                </p:oleObj>
              </mc:Fallback>
            </mc:AlternateContent>
          </a:graphicData>
        </a:graphic>
      </p:graphicFrame>
      <p:sp>
        <p:nvSpPr>
          <p:cNvPr id="7" name="TextBox 6"/>
          <p:cNvSpPr txBox="1"/>
          <p:nvPr/>
        </p:nvSpPr>
        <p:spPr>
          <a:xfrm>
            <a:off x="6231700" y="4267776"/>
            <a:ext cx="2648964" cy="830997"/>
          </a:xfrm>
          <a:prstGeom prst="rect">
            <a:avLst/>
          </a:prstGeom>
          <a:noFill/>
        </p:spPr>
        <p:txBody>
          <a:bodyPr wrap="square" rtlCol="0">
            <a:spAutoFit/>
          </a:bodyPr>
          <a:lstStyle/>
          <a:p>
            <a:pPr algn="ctr"/>
            <a:r>
              <a:rPr lang="en-US" sz="2400" dirty="0"/>
              <a:t>Contaminant Velocity </a:t>
            </a:r>
            <a:r>
              <a:rPr lang="en-US" sz="2400" i="1" dirty="0" err="1"/>
              <a:t>v</a:t>
            </a:r>
            <a:r>
              <a:rPr lang="en-US" sz="2400" i="1" baseline="-25000" dirty="0" err="1"/>
              <a:t>c</a:t>
            </a:r>
            <a:endParaRPr lang="en-US" sz="2400" i="1" baseline="-25000" dirty="0"/>
          </a:p>
        </p:txBody>
      </p:sp>
      <p:pic>
        <p:nvPicPr>
          <p:cNvPr id="8" name="Picture 3" descr="KdColorJournal"/>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6762" t="15002" r="4898" b="16957"/>
          <a:stretch/>
        </p:blipFill>
        <p:spPr>
          <a:xfrm>
            <a:off x="5428281" y="1414895"/>
            <a:ext cx="3713954" cy="241106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405355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73270" y="37656"/>
            <a:ext cx="8229600" cy="730827"/>
          </a:xfrm>
        </p:spPr>
        <p:txBody>
          <a:bodyPr>
            <a:normAutofit/>
          </a:bodyPr>
          <a:lstStyle/>
          <a:p>
            <a:r>
              <a:rPr lang="en-US" sz="4000" b="1" dirty="0"/>
              <a:t>Exercise 6a: Cesium Ion Exchange</a:t>
            </a:r>
          </a:p>
        </p:txBody>
      </p:sp>
      <p:graphicFrame>
        <p:nvGraphicFramePr>
          <p:cNvPr id="6" name="Object 5"/>
          <p:cNvGraphicFramePr>
            <a:graphicFrameLocks noChangeAspect="1"/>
          </p:cNvGraphicFramePr>
          <p:nvPr>
            <p:extLst>
              <p:ext uri="{D42A27DB-BD31-4B8C-83A1-F6EECF244321}">
                <p14:modId xmlns:p14="http://schemas.microsoft.com/office/powerpoint/2010/main" val="2561785138"/>
              </p:ext>
            </p:extLst>
          </p:nvPr>
        </p:nvGraphicFramePr>
        <p:xfrm>
          <a:off x="2609819" y="2744955"/>
          <a:ext cx="4108780" cy="519134"/>
        </p:xfrm>
        <a:graphic>
          <a:graphicData uri="http://schemas.openxmlformats.org/presentationml/2006/ole">
            <mc:AlternateContent xmlns:mc="http://schemas.openxmlformats.org/markup-compatibility/2006">
              <mc:Choice xmlns:v="urn:schemas-microsoft-com:vml" Requires="v">
                <p:oleObj spid="_x0000_s77571" name="Equation" r:id="rId4" imgW="1612800" imgH="203040" progId="Equation.DSMT4">
                  <p:embed/>
                </p:oleObj>
              </mc:Choice>
              <mc:Fallback>
                <p:oleObj name="Equation" r:id="rId4" imgW="1612800" imgH="203040" progId="Equation.DSMT4">
                  <p:embed/>
                  <p:pic>
                    <p:nvPicPr>
                      <p:cNvPr id="0" name=""/>
                      <p:cNvPicPr>
                        <a:picLocks noChangeAspect="1" noChangeArrowheads="1"/>
                      </p:cNvPicPr>
                      <p:nvPr/>
                    </p:nvPicPr>
                    <p:blipFill>
                      <a:blip r:embed="rId5"/>
                      <a:srcRect/>
                      <a:stretch>
                        <a:fillRect/>
                      </a:stretch>
                    </p:blipFill>
                    <p:spPr bwMode="auto">
                      <a:xfrm>
                        <a:off x="2609819" y="2744955"/>
                        <a:ext cx="4108780" cy="519134"/>
                      </a:xfrm>
                      <a:prstGeom prst="rect">
                        <a:avLst/>
                      </a:prstGeom>
                      <a:noFill/>
                      <a:ln>
                        <a:solidFill>
                          <a:schemeClr val="tx1"/>
                        </a:solidFill>
                      </a:ln>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7" name="Text Box 15"/>
          <p:cNvSpPr txBox="1">
            <a:spLocks noChangeArrowheads="1"/>
          </p:cNvSpPr>
          <p:nvPr/>
        </p:nvSpPr>
        <p:spPr bwMode="auto">
          <a:xfrm>
            <a:off x="1362804" y="866537"/>
            <a:ext cx="676646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400" dirty="0">
                <a:solidFill>
                  <a:srgbClr val="C0504D"/>
                </a:solidFill>
              </a:rPr>
              <a:t>Exchange reaction involving Cs</a:t>
            </a:r>
            <a:r>
              <a:rPr lang="en-US" sz="2400" baseline="30000" dirty="0">
                <a:solidFill>
                  <a:srgbClr val="C0504D"/>
                </a:solidFill>
              </a:rPr>
              <a:t>+</a:t>
            </a:r>
            <a:r>
              <a:rPr lang="en-US" sz="2400" dirty="0">
                <a:solidFill>
                  <a:srgbClr val="C0504D"/>
                </a:solidFill>
              </a:rPr>
              <a:t> and a competing Na</a:t>
            </a:r>
            <a:r>
              <a:rPr lang="en-US" sz="2400" baseline="30000" dirty="0">
                <a:solidFill>
                  <a:srgbClr val="C0504D"/>
                </a:solidFill>
              </a:rPr>
              <a:t>+</a:t>
            </a:r>
          </a:p>
        </p:txBody>
      </p:sp>
      <p:graphicFrame>
        <p:nvGraphicFramePr>
          <p:cNvPr id="8" name="Object 7"/>
          <p:cNvGraphicFramePr>
            <a:graphicFrameLocks noChangeAspect="1"/>
          </p:cNvGraphicFramePr>
          <p:nvPr>
            <p:extLst>
              <p:ext uri="{D42A27DB-BD31-4B8C-83A1-F6EECF244321}">
                <p14:modId xmlns:p14="http://schemas.microsoft.com/office/powerpoint/2010/main" val="127890825"/>
              </p:ext>
            </p:extLst>
          </p:nvPr>
        </p:nvGraphicFramePr>
        <p:xfrm>
          <a:off x="3255297" y="4006651"/>
          <a:ext cx="2498459" cy="824438"/>
        </p:xfrm>
        <a:graphic>
          <a:graphicData uri="http://schemas.openxmlformats.org/presentationml/2006/ole">
            <mc:AlternateContent xmlns:mc="http://schemas.openxmlformats.org/markup-compatibility/2006">
              <mc:Choice xmlns:v="urn:schemas-microsoft-com:vml" Requires="v">
                <p:oleObj spid="_x0000_s77572" name="Equation" r:id="rId6" imgW="1396800" imgH="457200" progId="Equation.DSMT4">
                  <p:embed/>
                </p:oleObj>
              </mc:Choice>
              <mc:Fallback>
                <p:oleObj name="Equation" r:id="rId6" imgW="1396800" imgH="4572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55297" y="4006651"/>
                        <a:ext cx="2498459" cy="82443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9" name="Text Box 16"/>
          <p:cNvSpPr txBox="1">
            <a:spLocks noChangeArrowheads="1"/>
          </p:cNvSpPr>
          <p:nvPr/>
        </p:nvSpPr>
        <p:spPr bwMode="auto">
          <a:xfrm>
            <a:off x="1629951" y="3597538"/>
            <a:ext cx="6622775"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dirty="0">
                <a:solidFill>
                  <a:srgbClr val="0000FF"/>
                </a:solidFill>
              </a:rPr>
              <a:t>Gaines-Thomas convention for activity of an exchange species</a:t>
            </a:r>
          </a:p>
        </p:txBody>
      </p:sp>
      <p:sp>
        <p:nvSpPr>
          <p:cNvPr id="10" name="Text Box 18"/>
          <p:cNvSpPr txBox="1">
            <a:spLocks noChangeArrowheads="1"/>
          </p:cNvSpPr>
          <p:nvPr/>
        </p:nvSpPr>
        <p:spPr bwMode="auto">
          <a:xfrm>
            <a:off x="5321162" y="5237309"/>
            <a:ext cx="865187" cy="349250"/>
          </a:xfrm>
          <a:prstGeom prst="rect">
            <a:avLst/>
          </a:prstGeom>
          <a:noFill/>
          <a:ln w="12700">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a:solidFill>
                  <a:srgbClr val="0000FF"/>
                </a:solidFill>
              </a:rPr>
              <a:t>Moles/g</a:t>
            </a:r>
          </a:p>
        </p:txBody>
      </p:sp>
      <p:sp>
        <p:nvSpPr>
          <p:cNvPr id="11" name="Line 19"/>
          <p:cNvSpPr>
            <a:spLocks noChangeShapeType="1"/>
          </p:cNvSpPr>
          <p:nvPr/>
        </p:nvSpPr>
        <p:spPr bwMode="auto">
          <a:xfrm flipH="1" flipV="1">
            <a:off x="5332323" y="4822867"/>
            <a:ext cx="421433" cy="349250"/>
          </a:xfrm>
          <a:prstGeom prst="line">
            <a:avLst/>
          </a:prstGeom>
          <a:noFill/>
          <a:ln w="12700">
            <a:solidFill>
              <a:srgbClr val="0000FF"/>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 name="Text Box 20"/>
          <p:cNvSpPr txBox="1">
            <a:spLocks noChangeArrowheads="1"/>
          </p:cNvSpPr>
          <p:nvPr/>
        </p:nvSpPr>
        <p:spPr bwMode="auto">
          <a:xfrm>
            <a:off x="3330709" y="5046310"/>
            <a:ext cx="1333500" cy="349250"/>
          </a:xfrm>
          <a:prstGeom prst="rect">
            <a:avLst/>
          </a:prstGeom>
          <a:noFill/>
          <a:ln w="12700">
            <a:solidFill>
              <a:srgbClr val="FFFFFF"/>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err="1">
                <a:solidFill>
                  <a:srgbClr val="0000FF"/>
                </a:solidFill>
              </a:rPr>
              <a:t>Cation</a:t>
            </a:r>
            <a:r>
              <a:rPr lang="en-US" sz="1600" dirty="0">
                <a:solidFill>
                  <a:srgbClr val="0000FF"/>
                </a:solidFill>
              </a:rPr>
              <a:t> charge</a:t>
            </a:r>
          </a:p>
        </p:txBody>
      </p:sp>
      <p:sp>
        <p:nvSpPr>
          <p:cNvPr id="13" name="Line 25"/>
          <p:cNvSpPr>
            <a:spLocks noChangeShapeType="1"/>
          </p:cNvSpPr>
          <p:nvPr/>
        </p:nvSpPr>
        <p:spPr bwMode="auto">
          <a:xfrm flipV="1">
            <a:off x="4454603" y="4838344"/>
            <a:ext cx="421432" cy="246815"/>
          </a:xfrm>
          <a:prstGeom prst="line">
            <a:avLst/>
          </a:prstGeom>
          <a:noFill/>
          <a:ln w="12700">
            <a:solidFill>
              <a:srgbClr val="0000FF"/>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aphicFrame>
        <p:nvGraphicFramePr>
          <p:cNvPr id="14" name="Object 11"/>
          <p:cNvGraphicFramePr>
            <a:graphicFrameLocks noChangeAspect="1"/>
          </p:cNvGraphicFramePr>
          <p:nvPr>
            <p:extLst>
              <p:ext uri="{D42A27DB-BD31-4B8C-83A1-F6EECF244321}">
                <p14:modId xmlns:p14="http://schemas.microsoft.com/office/powerpoint/2010/main" val="3924424930"/>
              </p:ext>
            </p:extLst>
          </p:nvPr>
        </p:nvGraphicFramePr>
        <p:xfrm>
          <a:off x="3824933" y="6109152"/>
          <a:ext cx="2006607" cy="461665"/>
        </p:xfrm>
        <a:graphic>
          <a:graphicData uri="http://schemas.openxmlformats.org/presentationml/2006/ole">
            <mc:AlternateContent xmlns:mc="http://schemas.openxmlformats.org/markup-compatibility/2006">
              <mc:Choice xmlns:v="urn:schemas-microsoft-com:vml" Requires="v">
                <p:oleObj spid="_x0000_s77573" name="Equation" r:id="rId8" imgW="1155199" imgH="266584" progId="Equation.DSMT4">
                  <p:embed/>
                </p:oleObj>
              </mc:Choice>
              <mc:Fallback>
                <p:oleObj name="Equation" r:id="rId8" imgW="1155199" imgH="266584"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24933" y="6109152"/>
                        <a:ext cx="2006607" cy="461665"/>
                      </a:xfrm>
                      <a:prstGeom prst="rect">
                        <a:avLst/>
                      </a:prstGeom>
                      <a:noFill/>
                    </p:spPr>
                  </p:pic>
                </p:oleObj>
              </mc:Fallback>
            </mc:AlternateContent>
          </a:graphicData>
        </a:graphic>
      </p:graphicFrame>
      <p:graphicFrame>
        <p:nvGraphicFramePr>
          <p:cNvPr id="15" name="Object 13"/>
          <p:cNvGraphicFramePr>
            <a:graphicFrameLocks noChangeAspect="1"/>
          </p:cNvGraphicFramePr>
          <p:nvPr>
            <p:extLst>
              <p:ext uri="{D42A27DB-BD31-4B8C-83A1-F6EECF244321}">
                <p14:modId xmlns:p14="http://schemas.microsoft.com/office/powerpoint/2010/main" val="4034631245"/>
              </p:ext>
            </p:extLst>
          </p:nvPr>
        </p:nvGraphicFramePr>
        <p:xfrm>
          <a:off x="6411950" y="6152915"/>
          <a:ext cx="2431331" cy="555245"/>
        </p:xfrm>
        <a:graphic>
          <a:graphicData uri="http://schemas.openxmlformats.org/presentationml/2006/ole">
            <mc:AlternateContent xmlns:mc="http://schemas.openxmlformats.org/markup-compatibility/2006">
              <mc:Choice xmlns:v="urn:schemas-microsoft-com:vml" Requires="v">
                <p:oleObj spid="_x0000_s77574" name="Equation" r:id="rId10" imgW="1497950" imgH="342751" progId="Equation.DSMT4">
                  <p:embed/>
                </p:oleObj>
              </mc:Choice>
              <mc:Fallback>
                <p:oleObj name="Equation" r:id="rId10" imgW="1497950" imgH="342751"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11950" y="6152915"/>
                        <a:ext cx="2431331" cy="55524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6" name="Text Box 22"/>
          <p:cNvSpPr txBox="1">
            <a:spLocks noChangeArrowheads="1"/>
          </p:cNvSpPr>
          <p:nvPr/>
        </p:nvSpPr>
        <p:spPr bwMode="auto">
          <a:xfrm>
            <a:off x="-30116" y="5881989"/>
            <a:ext cx="3445623"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400" dirty="0" err="1">
                <a:solidFill>
                  <a:srgbClr val="008000"/>
                </a:solidFill>
              </a:rPr>
              <a:t>Cation</a:t>
            </a:r>
            <a:r>
              <a:rPr lang="en-US" sz="2400" dirty="0">
                <a:solidFill>
                  <a:srgbClr val="008000"/>
                </a:solidFill>
              </a:rPr>
              <a:t> Exchange Capacity:</a:t>
            </a:r>
          </a:p>
        </p:txBody>
      </p:sp>
      <p:sp>
        <p:nvSpPr>
          <p:cNvPr id="17" name="Text Box 23"/>
          <p:cNvSpPr txBox="1">
            <a:spLocks noChangeArrowheads="1"/>
          </p:cNvSpPr>
          <p:nvPr/>
        </p:nvSpPr>
        <p:spPr bwMode="auto">
          <a:xfrm>
            <a:off x="3796362" y="5677247"/>
            <a:ext cx="20637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solidFill>
                  <a:srgbClr val="008000"/>
                </a:solidFill>
              </a:rPr>
              <a:t>Single exchange site</a:t>
            </a:r>
          </a:p>
        </p:txBody>
      </p:sp>
      <p:sp>
        <p:nvSpPr>
          <p:cNvPr id="18" name="Text Box 24"/>
          <p:cNvSpPr txBox="1">
            <a:spLocks noChangeArrowheads="1"/>
          </p:cNvSpPr>
          <p:nvPr/>
        </p:nvSpPr>
        <p:spPr bwMode="auto">
          <a:xfrm>
            <a:off x="6411950" y="5646616"/>
            <a:ext cx="239312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solidFill>
                  <a:srgbClr val="008000"/>
                </a:solidFill>
              </a:rPr>
              <a:t>Multiple exchange sites</a:t>
            </a:r>
          </a:p>
        </p:txBody>
      </p:sp>
      <p:graphicFrame>
        <p:nvGraphicFramePr>
          <p:cNvPr id="19" name="Object 18">
            <a:extLst>
              <a:ext uri="{FF2B5EF4-FFF2-40B4-BE49-F238E27FC236}">
                <a16:creationId xmlns:a16="http://schemas.microsoft.com/office/drawing/2014/main" id="{DD01F9E0-07B9-49D6-BB4A-18BF55C7BCA6}"/>
              </a:ext>
            </a:extLst>
          </p:cNvPr>
          <p:cNvGraphicFramePr>
            <a:graphicFrameLocks noChangeAspect="1"/>
          </p:cNvGraphicFramePr>
          <p:nvPr>
            <p:extLst>
              <p:ext uri="{D42A27DB-BD31-4B8C-83A1-F6EECF244321}">
                <p14:modId xmlns:p14="http://schemas.microsoft.com/office/powerpoint/2010/main" val="3171810121"/>
              </p:ext>
            </p:extLst>
          </p:nvPr>
        </p:nvGraphicFramePr>
        <p:xfrm>
          <a:off x="2907368" y="1416529"/>
          <a:ext cx="2846387" cy="519113"/>
        </p:xfrm>
        <a:graphic>
          <a:graphicData uri="http://schemas.openxmlformats.org/presentationml/2006/ole">
            <mc:AlternateContent xmlns:mc="http://schemas.openxmlformats.org/markup-compatibility/2006">
              <mc:Choice xmlns:v="urn:schemas-microsoft-com:vml" Requires="v">
                <p:oleObj spid="_x0000_s77575" name="Equation" r:id="rId12" imgW="1117440" imgH="203040" progId="Equation.DSMT4">
                  <p:embed/>
                </p:oleObj>
              </mc:Choice>
              <mc:Fallback>
                <p:oleObj name="Equation" r:id="rId12" imgW="1117440" imgH="203040" progId="Equation.DSMT4">
                  <p:embed/>
                  <p:pic>
                    <p:nvPicPr>
                      <p:cNvPr id="6" name="Object 5"/>
                      <p:cNvPicPr>
                        <a:picLocks noChangeAspect="1" noChangeArrowheads="1"/>
                      </p:cNvPicPr>
                      <p:nvPr/>
                    </p:nvPicPr>
                    <p:blipFill>
                      <a:blip r:embed="rId13"/>
                      <a:srcRect/>
                      <a:stretch>
                        <a:fillRect/>
                      </a:stretch>
                    </p:blipFill>
                    <p:spPr bwMode="auto">
                      <a:xfrm>
                        <a:off x="2907368" y="1416529"/>
                        <a:ext cx="2846387" cy="519113"/>
                      </a:xfrm>
                      <a:prstGeom prst="rect">
                        <a:avLst/>
                      </a:prstGeom>
                      <a:noFill/>
                      <a:ln>
                        <a:solidFill>
                          <a:schemeClr val="tx1"/>
                        </a:solidFill>
                      </a:ln>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20" name="Object 19">
            <a:extLst>
              <a:ext uri="{FF2B5EF4-FFF2-40B4-BE49-F238E27FC236}">
                <a16:creationId xmlns:a16="http://schemas.microsoft.com/office/drawing/2014/main" id="{EA4BFDD2-D6EF-4D08-B6C5-8BC269C5AE76}"/>
              </a:ext>
            </a:extLst>
          </p:cNvPr>
          <p:cNvGraphicFramePr>
            <a:graphicFrameLocks noChangeAspect="1"/>
          </p:cNvGraphicFramePr>
          <p:nvPr>
            <p:extLst>
              <p:ext uri="{D42A27DB-BD31-4B8C-83A1-F6EECF244321}">
                <p14:modId xmlns:p14="http://schemas.microsoft.com/office/powerpoint/2010/main" val="1413365086"/>
              </p:ext>
            </p:extLst>
          </p:nvPr>
        </p:nvGraphicFramePr>
        <p:xfrm>
          <a:off x="3554873" y="2083797"/>
          <a:ext cx="2976562" cy="519112"/>
        </p:xfrm>
        <a:graphic>
          <a:graphicData uri="http://schemas.openxmlformats.org/presentationml/2006/ole">
            <mc:AlternateContent xmlns:mc="http://schemas.openxmlformats.org/markup-compatibility/2006">
              <mc:Choice xmlns:v="urn:schemas-microsoft-com:vml" Requires="v">
                <p:oleObj spid="_x0000_s77576" name="Equation" r:id="rId14" imgW="1168200" imgH="203040" progId="Equation.DSMT4">
                  <p:embed/>
                </p:oleObj>
              </mc:Choice>
              <mc:Fallback>
                <p:oleObj name="Equation" r:id="rId14" imgW="1168200" imgH="203040" progId="Equation.DSMT4">
                  <p:embed/>
                  <p:pic>
                    <p:nvPicPr>
                      <p:cNvPr id="19" name="Object 18">
                        <a:extLst>
                          <a:ext uri="{FF2B5EF4-FFF2-40B4-BE49-F238E27FC236}">
                            <a16:creationId xmlns:a16="http://schemas.microsoft.com/office/drawing/2014/main" id="{DD01F9E0-07B9-49D6-BB4A-18BF55C7BCA6}"/>
                          </a:ext>
                        </a:extLst>
                      </p:cNvPr>
                      <p:cNvPicPr>
                        <a:picLocks noChangeAspect="1" noChangeArrowheads="1"/>
                      </p:cNvPicPr>
                      <p:nvPr/>
                    </p:nvPicPr>
                    <p:blipFill>
                      <a:blip r:embed="rId15"/>
                      <a:srcRect/>
                      <a:stretch>
                        <a:fillRect/>
                      </a:stretch>
                    </p:blipFill>
                    <p:spPr bwMode="auto">
                      <a:xfrm>
                        <a:off x="3554873" y="2083797"/>
                        <a:ext cx="2976562" cy="519112"/>
                      </a:xfrm>
                      <a:prstGeom prst="rect">
                        <a:avLst/>
                      </a:prstGeom>
                      <a:noFill/>
                      <a:ln>
                        <a:solidFill>
                          <a:schemeClr val="tx1"/>
                        </a:solidFill>
                      </a:ln>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273726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500" fill="hold"/>
                                        <p:tgtEl>
                                          <p:spTgt spid="16"/>
                                        </p:tgtEl>
                                        <p:attrNameLst>
                                          <p:attrName>ppt_x</p:attrName>
                                        </p:attrNameLst>
                                      </p:cBhvr>
                                      <p:tavLst>
                                        <p:tav tm="0">
                                          <p:val>
                                            <p:strVal val="#ppt_x"/>
                                          </p:val>
                                        </p:tav>
                                        <p:tav tm="100000">
                                          <p:val>
                                            <p:strVal val="#ppt_x"/>
                                          </p:val>
                                        </p:tav>
                                      </p:tavLst>
                                    </p:anim>
                                    <p:anim calcmode="lin" valueType="num">
                                      <p:cBhvr additive="base">
                                        <p:cTn id="52" dur="500" fill="hold"/>
                                        <p:tgtEl>
                                          <p:spTgt spid="16"/>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ppt_x"/>
                                          </p:val>
                                        </p:tav>
                                        <p:tav tm="100000">
                                          <p:val>
                                            <p:strVal val="#ppt_x"/>
                                          </p:val>
                                        </p:tav>
                                      </p:tavLst>
                                    </p:anim>
                                    <p:anim calcmode="lin" valueType="num">
                                      <p:cBhvr additive="base">
                                        <p:cTn id="56" dur="500" fill="hold"/>
                                        <p:tgtEl>
                                          <p:spTgt spid="1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fill="hold"/>
                                        <p:tgtEl>
                                          <p:spTgt spid="18"/>
                                        </p:tgtEl>
                                        <p:attrNameLst>
                                          <p:attrName>ppt_x</p:attrName>
                                        </p:attrNameLst>
                                      </p:cBhvr>
                                      <p:tavLst>
                                        <p:tav tm="0">
                                          <p:val>
                                            <p:strVal val="#ppt_x"/>
                                          </p:val>
                                        </p:tav>
                                        <p:tav tm="100000">
                                          <p:val>
                                            <p:strVal val="#ppt_x"/>
                                          </p:val>
                                        </p:tav>
                                      </p:tavLst>
                                    </p:anim>
                                    <p:anim calcmode="lin" valueType="num">
                                      <p:cBhvr additive="base">
                                        <p:cTn id="60" dur="500" fill="hold"/>
                                        <p:tgtEl>
                                          <p:spTgt spid="18"/>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500" fill="hold"/>
                                        <p:tgtEl>
                                          <p:spTgt spid="19"/>
                                        </p:tgtEl>
                                        <p:attrNameLst>
                                          <p:attrName>ppt_x</p:attrName>
                                        </p:attrNameLst>
                                      </p:cBhvr>
                                      <p:tavLst>
                                        <p:tav tm="0">
                                          <p:val>
                                            <p:strVal val="#ppt_x"/>
                                          </p:val>
                                        </p:tav>
                                        <p:tav tm="100000">
                                          <p:val>
                                            <p:strVal val="#ppt_x"/>
                                          </p:val>
                                        </p:tav>
                                      </p:tavLst>
                                    </p:anim>
                                    <p:anim calcmode="lin" valueType="num">
                                      <p:cBhvr additive="base">
                                        <p:cTn id="64" dur="500" fill="hold"/>
                                        <p:tgtEl>
                                          <p:spTgt spid="19"/>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20"/>
                                        </p:tgtEl>
                                        <p:attrNameLst>
                                          <p:attrName>style.visibility</p:attrName>
                                        </p:attrNameLst>
                                      </p:cBhvr>
                                      <p:to>
                                        <p:strVal val="visible"/>
                                      </p:to>
                                    </p:set>
                                    <p:anim calcmode="lin" valueType="num">
                                      <p:cBhvr additive="base">
                                        <p:cTn id="67" dur="500" fill="hold"/>
                                        <p:tgtEl>
                                          <p:spTgt spid="20"/>
                                        </p:tgtEl>
                                        <p:attrNameLst>
                                          <p:attrName>ppt_x</p:attrName>
                                        </p:attrNameLst>
                                      </p:cBhvr>
                                      <p:tavLst>
                                        <p:tav tm="0">
                                          <p:val>
                                            <p:strVal val="#ppt_x"/>
                                          </p:val>
                                        </p:tav>
                                        <p:tav tm="100000">
                                          <p:val>
                                            <p:strVal val="#ppt_x"/>
                                          </p:val>
                                        </p:tav>
                                      </p:tavLst>
                                    </p:anim>
                                    <p:anim calcmode="lin" valueType="num">
                                      <p:cBhvr additive="base">
                                        <p:cTn id="6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animBg="1"/>
      <p:bldP spid="12" grpId="0" animBg="1"/>
      <p:bldP spid="13" grpId="0" animBg="1"/>
      <p:bldP spid="16" grpId="0"/>
      <p:bldP spid="17" grpId="0"/>
      <p:bldP spid="1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a:xfrm>
            <a:off x="-51172" y="8901"/>
            <a:ext cx="9143999" cy="982884"/>
          </a:xfrm>
        </p:spPr>
        <p:txBody>
          <a:bodyPr>
            <a:normAutofit/>
          </a:bodyPr>
          <a:lstStyle/>
          <a:p>
            <a:pPr>
              <a:defRPr/>
            </a:pPr>
            <a:r>
              <a:rPr lang="en-US" altLang="en-US" sz="3600" b="1" dirty="0"/>
              <a:t>Real World Example for </a:t>
            </a:r>
            <a:r>
              <a:rPr lang="en-US" altLang="en-US" sz="3600" b="1" baseline="30000" dirty="0"/>
              <a:t>137</a:t>
            </a:r>
            <a:r>
              <a:rPr lang="en-US" altLang="en-US" sz="3600" b="1" dirty="0"/>
              <a:t>Cs Cation Exchange</a:t>
            </a:r>
          </a:p>
        </p:txBody>
      </p:sp>
      <p:sp>
        <p:nvSpPr>
          <p:cNvPr id="3075" name="Rectangle 3"/>
          <p:cNvSpPr>
            <a:spLocks noChangeArrowheads="1"/>
          </p:cNvSpPr>
          <p:nvPr/>
        </p:nvSpPr>
        <p:spPr bwMode="auto">
          <a:xfrm>
            <a:off x="2062163" y="5238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endParaRPr lang="en-US" altLang="en-US"/>
          </a:p>
        </p:txBody>
      </p:sp>
      <p:pic>
        <p:nvPicPr>
          <p:cNvPr id="9" name="Picture 6" descr="MultiSiteSorp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6226341" y="1854514"/>
            <a:ext cx="2849563" cy="18621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t="21491"/>
          <a:stretch/>
        </p:blipFill>
        <p:spPr>
          <a:xfrm>
            <a:off x="95616" y="1777434"/>
            <a:ext cx="5705377" cy="259041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Rectangle 2"/>
          <p:cNvSpPr/>
          <p:nvPr/>
        </p:nvSpPr>
        <p:spPr>
          <a:xfrm>
            <a:off x="-51172" y="4745233"/>
            <a:ext cx="5440296" cy="646331"/>
          </a:xfrm>
          <a:prstGeom prst="rect">
            <a:avLst/>
          </a:prstGeom>
        </p:spPr>
        <p:txBody>
          <a:bodyPr wrap="square">
            <a:spAutoFit/>
          </a:bodyPr>
          <a:lstStyle/>
          <a:p>
            <a:pPr algn="ctr"/>
            <a:r>
              <a:rPr lang="en-US" b="1" dirty="0"/>
              <a:t>Failure of </a:t>
            </a:r>
            <a:r>
              <a:rPr lang="en-US" b="1" dirty="0" err="1"/>
              <a:t>K</a:t>
            </a:r>
            <a:r>
              <a:rPr lang="en-US" b="1" baseline="-25000" dirty="0" err="1"/>
              <a:t>d</a:t>
            </a:r>
            <a:r>
              <a:rPr lang="en-US" b="1" dirty="0"/>
              <a:t> models spawned a major Science and Technology Program at Hanford funded by the U.S. DOE</a:t>
            </a:r>
          </a:p>
        </p:txBody>
      </p:sp>
      <p:sp>
        <p:nvSpPr>
          <p:cNvPr id="4" name="TextBox 3"/>
          <p:cNvSpPr txBox="1"/>
          <p:nvPr/>
        </p:nvSpPr>
        <p:spPr>
          <a:xfrm>
            <a:off x="239357" y="1088874"/>
            <a:ext cx="5538447" cy="646331"/>
          </a:xfrm>
          <a:prstGeom prst="rect">
            <a:avLst/>
          </a:prstGeom>
          <a:noFill/>
        </p:spPr>
        <p:txBody>
          <a:bodyPr wrap="square" rtlCol="0">
            <a:spAutoFit/>
          </a:bodyPr>
          <a:lstStyle/>
          <a:p>
            <a:pPr algn="ctr"/>
            <a:r>
              <a:rPr lang="en-US" b="1" dirty="0"/>
              <a:t>Leaking high ionic strength waste tanks led to contamination of the deep </a:t>
            </a:r>
            <a:r>
              <a:rPr lang="en-US" b="1" u="sng" dirty="0"/>
              <a:t>Hanford </a:t>
            </a:r>
            <a:r>
              <a:rPr lang="en-US" b="1" u="sng" dirty="0" err="1"/>
              <a:t>Vadose</a:t>
            </a:r>
            <a:r>
              <a:rPr lang="en-US" b="1" u="sng" dirty="0"/>
              <a:t> Zone</a:t>
            </a:r>
          </a:p>
        </p:txBody>
      </p:sp>
      <p:pic>
        <p:nvPicPr>
          <p:cNvPr id="12"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3900" t="52520" r="7596"/>
          <a:stretch/>
        </p:blipFill>
        <p:spPr>
          <a:xfrm>
            <a:off x="5535042" y="4444934"/>
            <a:ext cx="3608958" cy="2366587"/>
          </a:xfrm>
          <a:prstGeom prst="rect">
            <a:avLst/>
          </a:prstGeom>
          <a:noFill/>
          <a:extLst>
            <a:ext uri="{91240B29-F687-4F45-9708-019B960494DF}">
              <a14:hiddenLine xmlns:a14="http://schemas.microsoft.com/office/drawing/2010/main" w="12700" cap="flat" cmpd="sng">
                <a:solidFill>
                  <a:schemeClr val="tx1"/>
                </a:solidFill>
                <a:prstDash val="solid"/>
                <a:miter lim="800000"/>
                <a:headEnd/>
                <a:tailEnd/>
              </a14:hiddenLine>
            </a:ext>
          </a:extLst>
        </p:spPr>
      </p:pic>
      <p:sp>
        <p:nvSpPr>
          <p:cNvPr id="13" name="Text Box 5"/>
          <p:cNvSpPr txBox="1">
            <a:spLocks noChangeArrowheads="1"/>
          </p:cNvSpPr>
          <p:nvPr/>
        </p:nvSpPr>
        <p:spPr bwMode="auto">
          <a:xfrm>
            <a:off x="3008581" y="5901208"/>
            <a:ext cx="279241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spcBef>
                <a:spcPct val="50000"/>
              </a:spcBef>
            </a:pPr>
            <a:r>
              <a:rPr lang="en-US" altLang="en-US" dirty="0"/>
              <a:t>Binary exchange data from </a:t>
            </a:r>
            <a:r>
              <a:rPr lang="en-US" altLang="en-US" dirty="0" err="1"/>
              <a:t>Zachara</a:t>
            </a:r>
            <a:r>
              <a:rPr lang="en-US" altLang="en-US" dirty="0"/>
              <a:t> et al. (2002)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68424" y="1496727"/>
            <a:ext cx="2316992" cy="2358686"/>
          </a:xfrm>
          <a:prstGeom prst="rect">
            <a:avLst/>
          </a:prstGeom>
        </p:spPr>
      </p:pic>
      <p:sp>
        <p:nvSpPr>
          <p:cNvPr id="4" name="TextBox 3"/>
          <p:cNvSpPr txBox="1"/>
          <p:nvPr/>
        </p:nvSpPr>
        <p:spPr>
          <a:xfrm>
            <a:off x="3823289" y="2240944"/>
            <a:ext cx="2092468" cy="646331"/>
          </a:xfrm>
          <a:prstGeom prst="rect">
            <a:avLst/>
          </a:prstGeom>
          <a:noFill/>
        </p:spPr>
        <p:txBody>
          <a:bodyPr wrap="square" rtlCol="0">
            <a:spAutoFit/>
          </a:bodyPr>
          <a:lstStyle/>
          <a:p>
            <a:pPr algn="ctr"/>
            <a:r>
              <a:rPr lang="en-US" dirty="0"/>
              <a:t>Steefel et al., 2003; 2005</a:t>
            </a:r>
          </a:p>
        </p:txBody>
      </p:sp>
      <p:sp>
        <p:nvSpPr>
          <p:cNvPr id="5" name="TextBox 4"/>
          <p:cNvSpPr txBox="1"/>
          <p:nvPr/>
        </p:nvSpPr>
        <p:spPr>
          <a:xfrm>
            <a:off x="827918" y="976351"/>
            <a:ext cx="7334655" cy="400110"/>
          </a:xfrm>
          <a:prstGeom prst="rect">
            <a:avLst/>
          </a:prstGeom>
          <a:noFill/>
        </p:spPr>
        <p:txBody>
          <a:bodyPr wrap="square" rtlCol="0">
            <a:spAutoFit/>
          </a:bodyPr>
          <a:lstStyle/>
          <a:p>
            <a:r>
              <a:rPr lang="en-US" sz="2000" dirty="0"/>
              <a:t>Greatest mobility of </a:t>
            </a:r>
            <a:r>
              <a:rPr lang="en-US" sz="2000" baseline="30000" dirty="0"/>
              <a:t>137</a:t>
            </a:r>
            <a:r>
              <a:rPr lang="en-US" sz="2000" dirty="0"/>
              <a:t>Cs was below the Hanford SX-108 tank</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4000" y="3915931"/>
            <a:ext cx="8775700" cy="2880839"/>
          </a:xfrm>
          <a:prstGeom prst="rect">
            <a:avLst/>
          </a:prstGeom>
        </p:spPr>
      </p:pic>
      <p:sp>
        <p:nvSpPr>
          <p:cNvPr id="7" name="Rectangle 6"/>
          <p:cNvSpPr/>
          <p:nvPr/>
        </p:nvSpPr>
        <p:spPr>
          <a:xfrm>
            <a:off x="497072" y="232268"/>
            <a:ext cx="8646928" cy="523220"/>
          </a:xfrm>
          <a:prstGeom prst="rect">
            <a:avLst/>
          </a:prstGeom>
        </p:spPr>
        <p:txBody>
          <a:bodyPr wrap="square">
            <a:spAutoFit/>
          </a:bodyPr>
          <a:lstStyle/>
          <a:p>
            <a:r>
              <a:rPr lang="en-US" altLang="en-US" sz="2800" b="1" dirty="0">
                <a:solidFill>
                  <a:schemeClr val="bg1"/>
                </a:solidFill>
              </a:rPr>
              <a:t>Competitive Effects on Radionuclide So</a:t>
            </a:r>
            <a:endParaRPr lang="en-US" sz="2800" b="1" dirty="0">
              <a:solidFill>
                <a:schemeClr val="bg1"/>
              </a:solidFill>
            </a:endParaRPr>
          </a:p>
        </p:txBody>
      </p:sp>
      <p:pic>
        <p:nvPicPr>
          <p:cNvPr id="9" name="Picture 3" descr="KdColorJournal"/>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6762" t="15002" r="4898" b="16957"/>
          <a:stretch/>
        </p:blipFill>
        <p:spPr>
          <a:xfrm>
            <a:off x="318386" y="1438725"/>
            <a:ext cx="3378744" cy="219344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TextBox 9"/>
          <p:cNvSpPr txBox="1"/>
          <p:nvPr/>
        </p:nvSpPr>
        <p:spPr>
          <a:xfrm>
            <a:off x="0" y="3545780"/>
            <a:ext cx="3697128" cy="338554"/>
          </a:xfrm>
          <a:prstGeom prst="rect">
            <a:avLst/>
          </a:prstGeom>
          <a:noFill/>
        </p:spPr>
        <p:txBody>
          <a:bodyPr wrap="square" rtlCol="0">
            <a:spAutoFit/>
          </a:bodyPr>
          <a:lstStyle/>
          <a:p>
            <a:pPr algn="ctr"/>
            <a:r>
              <a:rPr lang="en-US" sz="1600" dirty="0"/>
              <a:t>Cesium </a:t>
            </a:r>
            <a:r>
              <a:rPr lang="en-US" sz="1600" dirty="0" err="1"/>
              <a:t>K</a:t>
            </a:r>
            <a:r>
              <a:rPr lang="en-US" sz="1600" baseline="-25000" dirty="0" err="1"/>
              <a:t>d</a:t>
            </a:r>
            <a:r>
              <a:rPr lang="en-US" sz="1600" dirty="0"/>
              <a:t> in Hanford Sediments</a:t>
            </a:r>
          </a:p>
        </p:txBody>
      </p:sp>
      <p:sp>
        <p:nvSpPr>
          <p:cNvPr id="11" name="Rectangle 2"/>
          <p:cNvSpPr>
            <a:spLocks noGrp="1" noChangeArrowheads="1"/>
          </p:cNvSpPr>
          <p:nvPr>
            <p:ph type="title"/>
          </p:nvPr>
        </p:nvSpPr>
        <p:spPr>
          <a:xfrm>
            <a:off x="-114299" y="6603"/>
            <a:ext cx="9143999" cy="982884"/>
          </a:xfrm>
        </p:spPr>
        <p:txBody>
          <a:bodyPr>
            <a:normAutofit/>
          </a:bodyPr>
          <a:lstStyle/>
          <a:p>
            <a:pPr>
              <a:defRPr/>
            </a:pPr>
            <a:r>
              <a:rPr lang="en-US" altLang="en-US" sz="3600" b="1" dirty="0"/>
              <a:t>Cs Mobility in High Ionic Strength Solutions</a:t>
            </a:r>
          </a:p>
        </p:txBody>
      </p:sp>
    </p:spTree>
    <p:extLst>
      <p:ext uri="{BB962C8B-B14F-4D97-AF65-F5344CB8AC3E}">
        <p14:creationId xmlns:p14="http://schemas.microsoft.com/office/powerpoint/2010/main" val="321881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76105" y="77308"/>
            <a:ext cx="8229600" cy="730827"/>
          </a:xfrm>
        </p:spPr>
        <p:txBody>
          <a:bodyPr>
            <a:normAutofit/>
          </a:bodyPr>
          <a:lstStyle/>
          <a:p>
            <a:r>
              <a:rPr lang="en-US" sz="3600" b="1" dirty="0"/>
              <a:t>Exercise 6a: Cesium Ion Exchange</a:t>
            </a:r>
          </a:p>
        </p:txBody>
      </p:sp>
      <p:sp>
        <p:nvSpPr>
          <p:cNvPr id="2" name="Rectangle 1"/>
          <p:cNvSpPr/>
          <p:nvPr/>
        </p:nvSpPr>
        <p:spPr>
          <a:xfrm>
            <a:off x="558800" y="1790542"/>
            <a:ext cx="8051800" cy="4508500"/>
          </a:xfrm>
          <a:prstGeom prst="rect">
            <a:avLst/>
          </a:prstGeom>
          <a:noFill/>
          <a:ln w="1905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558800" y="2392783"/>
            <a:ext cx="8051800" cy="0"/>
          </a:xfrm>
          <a:prstGeom prst="line">
            <a:avLst/>
          </a:prstGeom>
          <a:ln w="9525" cmpd="sng">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3185905" y="1790542"/>
            <a:ext cx="0" cy="4508500"/>
          </a:xfrm>
          <a:prstGeom prst="line">
            <a:avLst/>
          </a:prstGeom>
          <a:ln w="9525" cmpd="sng">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5002005" y="1790542"/>
            <a:ext cx="0" cy="4508500"/>
          </a:xfrm>
          <a:prstGeom prst="line">
            <a:avLst/>
          </a:prstGeom>
          <a:ln w="9525" cmpd="sng">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6805405" y="1790542"/>
            <a:ext cx="0" cy="4508500"/>
          </a:xfrm>
          <a:prstGeom prst="line">
            <a:avLst/>
          </a:prstGeom>
          <a:ln w="9525" cmpd="sng">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787400" y="1879442"/>
            <a:ext cx="1143000" cy="368300"/>
          </a:xfrm>
          <a:prstGeom prst="rect">
            <a:avLst/>
          </a:prstGeom>
          <a:noFill/>
        </p:spPr>
        <p:txBody>
          <a:bodyPr wrap="square" rtlCol="0">
            <a:spAutoFit/>
          </a:bodyPr>
          <a:lstStyle/>
          <a:p>
            <a:r>
              <a:rPr lang="en-US" dirty="0"/>
              <a:t>Input file</a:t>
            </a:r>
          </a:p>
        </p:txBody>
      </p:sp>
      <p:sp>
        <p:nvSpPr>
          <p:cNvPr id="27" name="TextBox 26"/>
          <p:cNvSpPr txBox="1"/>
          <p:nvPr/>
        </p:nvSpPr>
        <p:spPr>
          <a:xfrm>
            <a:off x="3332668" y="1879106"/>
            <a:ext cx="1739900" cy="369332"/>
          </a:xfrm>
          <a:prstGeom prst="rect">
            <a:avLst/>
          </a:prstGeom>
          <a:noFill/>
        </p:spPr>
        <p:txBody>
          <a:bodyPr wrap="square" rtlCol="0">
            <a:spAutoFit/>
          </a:bodyPr>
          <a:lstStyle/>
          <a:p>
            <a:r>
              <a:rPr lang="en-US" dirty="0" err="1"/>
              <a:t>HanfordTank</a:t>
            </a:r>
            <a:r>
              <a:rPr lang="en-US" dirty="0"/>
              <a:t>-A</a:t>
            </a:r>
          </a:p>
        </p:txBody>
      </p:sp>
      <p:sp>
        <p:nvSpPr>
          <p:cNvPr id="28" name="TextBox 27"/>
          <p:cNvSpPr txBox="1"/>
          <p:nvPr/>
        </p:nvSpPr>
        <p:spPr>
          <a:xfrm>
            <a:off x="5067268" y="1877424"/>
            <a:ext cx="1739900" cy="369332"/>
          </a:xfrm>
          <a:prstGeom prst="rect">
            <a:avLst/>
          </a:prstGeom>
          <a:noFill/>
        </p:spPr>
        <p:txBody>
          <a:bodyPr wrap="square" rtlCol="0">
            <a:spAutoFit/>
          </a:bodyPr>
          <a:lstStyle/>
          <a:p>
            <a:r>
              <a:rPr lang="en-US" dirty="0" err="1"/>
              <a:t>HanfordTank</a:t>
            </a:r>
            <a:r>
              <a:rPr lang="en-US" dirty="0"/>
              <a:t>-B</a:t>
            </a:r>
          </a:p>
        </p:txBody>
      </p:sp>
      <p:sp>
        <p:nvSpPr>
          <p:cNvPr id="29" name="TextBox 28"/>
          <p:cNvSpPr txBox="1"/>
          <p:nvPr/>
        </p:nvSpPr>
        <p:spPr>
          <a:xfrm>
            <a:off x="6908586" y="1877424"/>
            <a:ext cx="1739900" cy="369332"/>
          </a:xfrm>
          <a:prstGeom prst="rect">
            <a:avLst/>
          </a:prstGeom>
          <a:noFill/>
        </p:spPr>
        <p:txBody>
          <a:bodyPr wrap="square" rtlCol="0">
            <a:spAutoFit/>
          </a:bodyPr>
          <a:lstStyle/>
          <a:p>
            <a:r>
              <a:rPr lang="en-US" dirty="0" err="1"/>
              <a:t>HanfordTank</a:t>
            </a:r>
            <a:r>
              <a:rPr lang="en-US" dirty="0"/>
              <a:t>-C</a:t>
            </a:r>
          </a:p>
        </p:txBody>
      </p:sp>
      <p:cxnSp>
        <p:nvCxnSpPr>
          <p:cNvPr id="30" name="Straight Connector 29"/>
          <p:cNvCxnSpPr/>
          <p:nvPr/>
        </p:nvCxnSpPr>
        <p:spPr>
          <a:xfrm>
            <a:off x="555210" y="3180183"/>
            <a:ext cx="8051800" cy="0"/>
          </a:xfrm>
          <a:prstGeom prst="line">
            <a:avLst/>
          </a:prstGeom>
          <a:ln w="9525" cmpd="sng">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87400" y="2489042"/>
            <a:ext cx="1854200" cy="646331"/>
          </a:xfrm>
          <a:prstGeom prst="rect">
            <a:avLst/>
          </a:prstGeom>
          <a:noFill/>
        </p:spPr>
        <p:txBody>
          <a:bodyPr wrap="square" rtlCol="0">
            <a:spAutoFit/>
          </a:bodyPr>
          <a:lstStyle/>
          <a:p>
            <a:r>
              <a:rPr lang="en-US" dirty="0"/>
              <a:t>NaNO</a:t>
            </a:r>
            <a:r>
              <a:rPr lang="en-US" baseline="-25000" dirty="0"/>
              <a:t>3</a:t>
            </a:r>
            <a:r>
              <a:rPr lang="en-US" dirty="0"/>
              <a:t> </a:t>
            </a:r>
            <a:r>
              <a:rPr lang="en-US" dirty="0" err="1"/>
              <a:t>injectate</a:t>
            </a:r>
            <a:r>
              <a:rPr lang="en-US" dirty="0"/>
              <a:t> concentration</a:t>
            </a:r>
          </a:p>
        </p:txBody>
      </p:sp>
      <p:sp>
        <p:nvSpPr>
          <p:cNvPr id="32" name="TextBox 31"/>
          <p:cNvSpPr txBox="1"/>
          <p:nvPr/>
        </p:nvSpPr>
        <p:spPr>
          <a:xfrm>
            <a:off x="3185905" y="2588267"/>
            <a:ext cx="1854200" cy="369332"/>
          </a:xfrm>
          <a:prstGeom prst="rect">
            <a:avLst/>
          </a:prstGeom>
          <a:noFill/>
        </p:spPr>
        <p:txBody>
          <a:bodyPr wrap="square" rtlCol="0">
            <a:spAutoFit/>
          </a:bodyPr>
          <a:lstStyle/>
          <a:p>
            <a:pPr algn="ctr"/>
            <a:r>
              <a:rPr lang="en-US" dirty="0"/>
              <a:t>5 M</a:t>
            </a:r>
          </a:p>
        </p:txBody>
      </p:sp>
      <p:sp>
        <p:nvSpPr>
          <p:cNvPr id="33" name="TextBox 32"/>
          <p:cNvSpPr txBox="1"/>
          <p:nvPr/>
        </p:nvSpPr>
        <p:spPr>
          <a:xfrm>
            <a:off x="4978368" y="2588936"/>
            <a:ext cx="1854200" cy="369332"/>
          </a:xfrm>
          <a:prstGeom prst="rect">
            <a:avLst/>
          </a:prstGeom>
          <a:noFill/>
        </p:spPr>
        <p:txBody>
          <a:bodyPr wrap="square" rtlCol="0">
            <a:spAutoFit/>
          </a:bodyPr>
          <a:lstStyle/>
          <a:p>
            <a:pPr algn="ctr"/>
            <a:r>
              <a:rPr lang="en-US" dirty="0"/>
              <a:t>5 M</a:t>
            </a:r>
          </a:p>
        </p:txBody>
      </p:sp>
      <p:sp>
        <p:nvSpPr>
          <p:cNvPr id="34" name="TextBox 33"/>
          <p:cNvSpPr txBox="1"/>
          <p:nvPr/>
        </p:nvSpPr>
        <p:spPr>
          <a:xfrm>
            <a:off x="6794286" y="2571232"/>
            <a:ext cx="1854200" cy="369332"/>
          </a:xfrm>
          <a:prstGeom prst="rect">
            <a:avLst/>
          </a:prstGeom>
          <a:noFill/>
        </p:spPr>
        <p:txBody>
          <a:bodyPr wrap="square" rtlCol="0">
            <a:spAutoFit/>
          </a:bodyPr>
          <a:lstStyle/>
          <a:p>
            <a:pPr algn="ctr"/>
            <a:r>
              <a:rPr lang="en-US" dirty="0"/>
              <a:t>5 M</a:t>
            </a:r>
          </a:p>
        </p:txBody>
      </p:sp>
      <p:cxnSp>
        <p:nvCxnSpPr>
          <p:cNvPr id="35" name="Straight Connector 34"/>
          <p:cNvCxnSpPr/>
          <p:nvPr/>
        </p:nvCxnSpPr>
        <p:spPr>
          <a:xfrm>
            <a:off x="555210" y="4132683"/>
            <a:ext cx="8051800" cy="0"/>
          </a:xfrm>
          <a:prstGeom prst="line">
            <a:avLst/>
          </a:prstGeom>
          <a:ln w="9525" cmpd="sng">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787400" y="3441542"/>
            <a:ext cx="1854200" cy="646331"/>
          </a:xfrm>
          <a:prstGeom prst="rect">
            <a:avLst/>
          </a:prstGeom>
          <a:noFill/>
        </p:spPr>
        <p:txBody>
          <a:bodyPr wrap="square" rtlCol="0">
            <a:spAutoFit/>
          </a:bodyPr>
          <a:lstStyle/>
          <a:p>
            <a:r>
              <a:rPr lang="en-US" dirty="0" err="1"/>
              <a:t>CsI</a:t>
            </a:r>
            <a:r>
              <a:rPr lang="en-US" dirty="0"/>
              <a:t> </a:t>
            </a:r>
            <a:r>
              <a:rPr lang="en-US" dirty="0" err="1"/>
              <a:t>injectate</a:t>
            </a:r>
            <a:r>
              <a:rPr lang="en-US" dirty="0"/>
              <a:t> concentration</a:t>
            </a:r>
          </a:p>
        </p:txBody>
      </p:sp>
      <p:sp>
        <p:nvSpPr>
          <p:cNvPr id="37" name="TextBox 36"/>
          <p:cNvSpPr txBox="1"/>
          <p:nvPr/>
        </p:nvSpPr>
        <p:spPr>
          <a:xfrm>
            <a:off x="3160505" y="3532944"/>
            <a:ext cx="1854200" cy="369332"/>
          </a:xfrm>
          <a:prstGeom prst="rect">
            <a:avLst/>
          </a:prstGeom>
          <a:noFill/>
        </p:spPr>
        <p:txBody>
          <a:bodyPr wrap="square" rtlCol="0">
            <a:spAutoFit/>
          </a:bodyPr>
          <a:lstStyle/>
          <a:p>
            <a:pPr algn="ctr"/>
            <a:r>
              <a:rPr lang="en-US" dirty="0"/>
              <a:t>0</a:t>
            </a:r>
          </a:p>
        </p:txBody>
      </p:sp>
      <p:sp>
        <p:nvSpPr>
          <p:cNvPr id="38" name="TextBox 37"/>
          <p:cNvSpPr txBox="1"/>
          <p:nvPr/>
        </p:nvSpPr>
        <p:spPr>
          <a:xfrm>
            <a:off x="4951205" y="3541436"/>
            <a:ext cx="1854200" cy="369332"/>
          </a:xfrm>
          <a:prstGeom prst="rect">
            <a:avLst/>
          </a:prstGeom>
          <a:noFill/>
        </p:spPr>
        <p:txBody>
          <a:bodyPr wrap="square" rtlCol="0">
            <a:spAutoFit/>
          </a:bodyPr>
          <a:lstStyle/>
          <a:p>
            <a:pPr algn="ctr"/>
            <a:r>
              <a:rPr lang="en-US" dirty="0"/>
              <a:t>0.1 </a:t>
            </a:r>
            <a:r>
              <a:rPr lang="en-US" dirty="0" err="1"/>
              <a:t>mM</a:t>
            </a:r>
            <a:endParaRPr lang="en-US" dirty="0"/>
          </a:p>
        </p:txBody>
      </p:sp>
      <p:sp>
        <p:nvSpPr>
          <p:cNvPr id="39" name="TextBox 38"/>
          <p:cNvSpPr txBox="1"/>
          <p:nvPr/>
        </p:nvSpPr>
        <p:spPr>
          <a:xfrm>
            <a:off x="6794286" y="3523732"/>
            <a:ext cx="1854200" cy="369332"/>
          </a:xfrm>
          <a:prstGeom prst="rect">
            <a:avLst/>
          </a:prstGeom>
          <a:noFill/>
        </p:spPr>
        <p:txBody>
          <a:bodyPr wrap="square" rtlCol="0">
            <a:spAutoFit/>
          </a:bodyPr>
          <a:lstStyle/>
          <a:p>
            <a:pPr algn="ctr"/>
            <a:r>
              <a:rPr lang="en-US" dirty="0"/>
              <a:t>0</a:t>
            </a:r>
          </a:p>
        </p:txBody>
      </p:sp>
      <p:cxnSp>
        <p:nvCxnSpPr>
          <p:cNvPr id="40" name="Straight Connector 39"/>
          <p:cNvCxnSpPr/>
          <p:nvPr/>
        </p:nvCxnSpPr>
        <p:spPr>
          <a:xfrm>
            <a:off x="558800" y="5123283"/>
            <a:ext cx="8051800" cy="0"/>
          </a:xfrm>
          <a:prstGeom prst="line">
            <a:avLst/>
          </a:prstGeom>
          <a:ln w="9525" cmpd="sng">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816390" y="4438334"/>
            <a:ext cx="1854200" cy="369332"/>
          </a:xfrm>
          <a:prstGeom prst="rect">
            <a:avLst/>
          </a:prstGeom>
          <a:noFill/>
        </p:spPr>
        <p:txBody>
          <a:bodyPr wrap="square" rtlCol="0">
            <a:spAutoFit/>
          </a:bodyPr>
          <a:lstStyle/>
          <a:p>
            <a:r>
              <a:rPr lang="en-US" dirty="0"/>
              <a:t>Duration</a:t>
            </a:r>
          </a:p>
        </p:txBody>
      </p:sp>
      <p:sp>
        <p:nvSpPr>
          <p:cNvPr id="42" name="TextBox 41"/>
          <p:cNvSpPr txBox="1"/>
          <p:nvPr/>
        </p:nvSpPr>
        <p:spPr>
          <a:xfrm>
            <a:off x="3166855" y="4523543"/>
            <a:ext cx="1854200" cy="369332"/>
          </a:xfrm>
          <a:prstGeom prst="rect">
            <a:avLst/>
          </a:prstGeom>
          <a:noFill/>
        </p:spPr>
        <p:txBody>
          <a:bodyPr wrap="square" rtlCol="0">
            <a:spAutoFit/>
          </a:bodyPr>
          <a:lstStyle/>
          <a:p>
            <a:pPr algn="ctr"/>
            <a:r>
              <a:rPr lang="en-US" dirty="0"/>
              <a:t>19.25 </a:t>
            </a:r>
            <a:r>
              <a:rPr lang="en-US" dirty="0" err="1"/>
              <a:t>hrs</a:t>
            </a:r>
            <a:endParaRPr lang="en-US" dirty="0"/>
          </a:p>
        </p:txBody>
      </p:sp>
      <p:sp>
        <p:nvSpPr>
          <p:cNvPr id="43" name="TextBox 42"/>
          <p:cNvSpPr txBox="1"/>
          <p:nvPr/>
        </p:nvSpPr>
        <p:spPr>
          <a:xfrm>
            <a:off x="4954795" y="4506299"/>
            <a:ext cx="1854200" cy="369332"/>
          </a:xfrm>
          <a:prstGeom prst="rect">
            <a:avLst/>
          </a:prstGeom>
          <a:noFill/>
        </p:spPr>
        <p:txBody>
          <a:bodyPr wrap="square" rtlCol="0">
            <a:spAutoFit/>
          </a:bodyPr>
          <a:lstStyle/>
          <a:p>
            <a:pPr algn="ctr"/>
            <a:r>
              <a:rPr lang="en-US" dirty="0"/>
              <a:t>125 </a:t>
            </a:r>
            <a:r>
              <a:rPr lang="en-US" dirty="0" err="1"/>
              <a:t>hrs</a:t>
            </a:r>
            <a:endParaRPr lang="en-US" dirty="0"/>
          </a:p>
        </p:txBody>
      </p:sp>
      <p:sp>
        <p:nvSpPr>
          <p:cNvPr id="45" name="TextBox 44"/>
          <p:cNvSpPr txBox="1"/>
          <p:nvPr/>
        </p:nvSpPr>
        <p:spPr>
          <a:xfrm>
            <a:off x="816390" y="5530534"/>
            <a:ext cx="1854200" cy="369332"/>
          </a:xfrm>
          <a:prstGeom prst="rect">
            <a:avLst/>
          </a:prstGeom>
          <a:noFill/>
        </p:spPr>
        <p:txBody>
          <a:bodyPr wrap="square" rtlCol="0">
            <a:spAutoFit/>
          </a:bodyPr>
          <a:lstStyle/>
          <a:p>
            <a:r>
              <a:rPr lang="en-US" dirty="0"/>
              <a:t>Purpose</a:t>
            </a:r>
          </a:p>
        </p:txBody>
      </p:sp>
      <p:sp>
        <p:nvSpPr>
          <p:cNvPr id="46" name="TextBox 45"/>
          <p:cNvSpPr txBox="1"/>
          <p:nvPr/>
        </p:nvSpPr>
        <p:spPr>
          <a:xfrm>
            <a:off x="3399996" y="5403533"/>
            <a:ext cx="1854200" cy="646331"/>
          </a:xfrm>
          <a:prstGeom prst="rect">
            <a:avLst/>
          </a:prstGeom>
          <a:noFill/>
        </p:spPr>
        <p:txBody>
          <a:bodyPr wrap="square" rtlCol="0">
            <a:spAutoFit/>
          </a:bodyPr>
          <a:lstStyle/>
          <a:p>
            <a:r>
              <a:rPr lang="en-US" dirty="0"/>
              <a:t>Precondition sediment</a:t>
            </a:r>
          </a:p>
        </p:txBody>
      </p:sp>
      <p:sp>
        <p:nvSpPr>
          <p:cNvPr id="47" name="TextBox 46"/>
          <p:cNvSpPr txBox="1"/>
          <p:nvPr/>
        </p:nvSpPr>
        <p:spPr>
          <a:xfrm>
            <a:off x="5090905" y="5403534"/>
            <a:ext cx="1854200" cy="646331"/>
          </a:xfrm>
          <a:prstGeom prst="rect">
            <a:avLst/>
          </a:prstGeom>
          <a:noFill/>
        </p:spPr>
        <p:txBody>
          <a:bodyPr wrap="square" rtlCol="0">
            <a:spAutoFit/>
          </a:bodyPr>
          <a:lstStyle/>
          <a:p>
            <a:r>
              <a:rPr lang="en-US" dirty="0"/>
              <a:t>Active exchange of Cs for Na</a:t>
            </a:r>
          </a:p>
        </p:txBody>
      </p:sp>
      <p:sp>
        <p:nvSpPr>
          <p:cNvPr id="49" name="TextBox 48"/>
          <p:cNvSpPr txBox="1"/>
          <p:nvPr/>
        </p:nvSpPr>
        <p:spPr>
          <a:xfrm>
            <a:off x="7138981" y="5410893"/>
            <a:ext cx="1490669" cy="646331"/>
          </a:xfrm>
          <a:prstGeom prst="rect">
            <a:avLst/>
          </a:prstGeom>
          <a:noFill/>
        </p:spPr>
        <p:txBody>
          <a:bodyPr wrap="square" rtlCol="0">
            <a:spAutoFit/>
          </a:bodyPr>
          <a:lstStyle/>
          <a:p>
            <a:r>
              <a:rPr lang="en-US" dirty="0"/>
              <a:t>Flushing sediment</a:t>
            </a:r>
          </a:p>
        </p:txBody>
      </p:sp>
      <p:sp>
        <p:nvSpPr>
          <p:cNvPr id="50" name="TextBox 49"/>
          <p:cNvSpPr txBox="1"/>
          <p:nvPr/>
        </p:nvSpPr>
        <p:spPr>
          <a:xfrm>
            <a:off x="6850471" y="4513658"/>
            <a:ext cx="1854200" cy="369332"/>
          </a:xfrm>
          <a:prstGeom prst="rect">
            <a:avLst/>
          </a:prstGeom>
          <a:noFill/>
        </p:spPr>
        <p:txBody>
          <a:bodyPr wrap="square" rtlCol="0">
            <a:spAutoFit/>
          </a:bodyPr>
          <a:lstStyle/>
          <a:p>
            <a:pPr algn="ctr"/>
            <a:r>
              <a:rPr lang="en-US" dirty="0"/>
              <a:t>76.5 </a:t>
            </a:r>
            <a:r>
              <a:rPr lang="en-US" dirty="0" err="1"/>
              <a:t>hrs</a:t>
            </a:r>
            <a:endParaRPr lang="en-US" dirty="0"/>
          </a:p>
        </p:txBody>
      </p:sp>
      <p:sp>
        <p:nvSpPr>
          <p:cNvPr id="51" name="TextBox 50"/>
          <p:cNvSpPr txBox="1"/>
          <p:nvPr/>
        </p:nvSpPr>
        <p:spPr>
          <a:xfrm>
            <a:off x="275331" y="1076175"/>
            <a:ext cx="3582298" cy="461665"/>
          </a:xfrm>
          <a:prstGeom prst="rect">
            <a:avLst/>
          </a:prstGeom>
          <a:noFill/>
        </p:spPr>
        <p:txBody>
          <a:bodyPr wrap="square" rtlCol="0">
            <a:spAutoFit/>
          </a:bodyPr>
          <a:lstStyle/>
          <a:p>
            <a:r>
              <a:rPr lang="en-US" sz="2400" dirty="0">
                <a:solidFill>
                  <a:srgbClr val="0000FF"/>
                </a:solidFill>
              </a:rPr>
              <a:t>Simulated sequence:</a:t>
            </a:r>
          </a:p>
        </p:txBody>
      </p:sp>
    </p:spTree>
    <p:extLst>
      <p:ext uri="{BB962C8B-B14F-4D97-AF65-F5344CB8AC3E}">
        <p14:creationId xmlns:p14="http://schemas.microsoft.com/office/powerpoint/2010/main" val="4205966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ppt_x"/>
                                          </p:val>
                                        </p:tav>
                                        <p:tav tm="100000">
                                          <p:val>
                                            <p:strVal val="#ppt_x"/>
                                          </p:val>
                                        </p:tav>
                                      </p:tavLst>
                                    </p:anim>
                                    <p:anim calcmode="lin" valueType="num">
                                      <p:cBhvr additive="base">
                                        <p:cTn id="12" dur="500" fill="hold"/>
                                        <p:tgtEl>
                                          <p:spTgt spid="3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anim calcmode="lin" valueType="num">
                                      <p:cBhvr additive="base">
                                        <p:cTn id="15" dur="500" fill="hold"/>
                                        <p:tgtEl>
                                          <p:spTgt spid="37"/>
                                        </p:tgtEl>
                                        <p:attrNameLst>
                                          <p:attrName>ppt_x</p:attrName>
                                        </p:attrNameLst>
                                      </p:cBhvr>
                                      <p:tavLst>
                                        <p:tav tm="0">
                                          <p:val>
                                            <p:strVal val="#ppt_x"/>
                                          </p:val>
                                        </p:tav>
                                        <p:tav tm="100000">
                                          <p:val>
                                            <p:strVal val="#ppt_x"/>
                                          </p:val>
                                        </p:tav>
                                      </p:tavLst>
                                    </p:anim>
                                    <p:anim calcmode="lin" valueType="num">
                                      <p:cBhvr additive="base">
                                        <p:cTn id="16" dur="500" fill="hold"/>
                                        <p:tgtEl>
                                          <p:spTgt spid="3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500" fill="hold"/>
                                        <p:tgtEl>
                                          <p:spTgt spid="42"/>
                                        </p:tgtEl>
                                        <p:attrNameLst>
                                          <p:attrName>ppt_x</p:attrName>
                                        </p:attrNameLst>
                                      </p:cBhvr>
                                      <p:tavLst>
                                        <p:tav tm="0">
                                          <p:val>
                                            <p:strVal val="#ppt_x"/>
                                          </p:val>
                                        </p:tav>
                                        <p:tav tm="100000">
                                          <p:val>
                                            <p:strVal val="#ppt_x"/>
                                          </p:val>
                                        </p:tav>
                                      </p:tavLst>
                                    </p:anim>
                                    <p:anim calcmode="lin" valueType="num">
                                      <p:cBhvr additive="base">
                                        <p:cTn id="20" dur="500" fill="hold"/>
                                        <p:tgtEl>
                                          <p:spTgt spid="4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500" fill="hold"/>
                                        <p:tgtEl>
                                          <p:spTgt spid="46"/>
                                        </p:tgtEl>
                                        <p:attrNameLst>
                                          <p:attrName>ppt_x</p:attrName>
                                        </p:attrNameLst>
                                      </p:cBhvr>
                                      <p:tavLst>
                                        <p:tav tm="0">
                                          <p:val>
                                            <p:strVal val="#ppt_x"/>
                                          </p:val>
                                        </p:tav>
                                        <p:tav tm="100000">
                                          <p:val>
                                            <p:strVal val="#ppt_x"/>
                                          </p:val>
                                        </p:tav>
                                      </p:tavLst>
                                    </p:anim>
                                    <p:anim calcmode="lin" valueType="num">
                                      <p:cBhvr additive="base">
                                        <p:cTn id="24"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500" fill="hold"/>
                                        <p:tgtEl>
                                          <p:spTgt spid="28"/>
                                        </p:tgtEl>
                                        <p:attrNameLst>
                                          <p:attrName>ppt_x</p:attrName>
                                        </p:attrNameLst>
                                      </p:cBhvr>
                                      <p:tavLst>
                                        <p:tav tm="0">
                                          <p:val>
                                            <p:strVal val="#ppt_x"/>
                                          </p:val>
                                        </p:tav>
                                        <p:tav tm="100000">
                                          <p:val>
                                            <p:strVal val="#ppt_x"/>
                                          </p:val>
                                        </p:tav>
                                      </p:tavLst>
                                    </p:anim>
                                    <p:anim calcmode="lin" valueType="num">
                                      <p:cBhvr additive="base">
                                        <p:cTn id="30" dur="500" fill="hold"/>
                                        <p:tgtEl>
                                          <p:spTgt spid="28"/>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 calcmode="lin" valueType="num">
                                      <p:cBhvr additive="base">
                                        <p:cTn id="33" dur="500" fill="hold"/>
                                        <p:tgtEl>
                                          <p:spTgt spid="33"/>
                                        </p:tgtEl>
                                        <p:attrNameLst>
                                          <p:attrName>ppt_x</p:attrName>
                                        </p:attrNameLst>
                                      </p:cBhvr>
                                      <p:tavLst>
                                        <p:tav tm="0">
                                          <p:val>
                                            <p:strVal val="#ppt_x"/>
                                          </p:val>
                                        </p:tav>
                                        <p:tav tm="100000">
                                          <p:val>
                                            <p:strVal val="#ppt_x"/>
                                          </p:val>
                                        </p:tav>
                                      </p:tavLst>
                                    </p:anim>
                                    <p:anim calcmode="lin" valueType="num">
                                      <p:cBhvr additive="base">
                                        <p:cTn id="34" dur="500" fill="hold"/>
                                        <p:tgtEl>
                                          <p:spTgt spid="33"/>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anim calcmode="lin" valueType="num">
                                      <p:cBhvr additive="base">
                                        <p:cTn id="37" dur="500" fill="hold"/>
                                        <p:tgtEl>
                                          <p:spTgt spid="38"/>
                                        </p:tgtEl>
                                        <p:attrNameLst>
                                          <p:attrName>ppt_x</p:attrName>
                                        </p:attrNameLst>
                                      </p:cBhvr>
                                      <p:tavLst>
                                        <p:tav tm="0">
                                          <p:val>
                                            <p:strVal val="#ppt_x"/>
                                          </p:val>
                                        </p:tav>
                                        <p:tav tm="100000">
                                          <p:val>
                                            <p:strVal val="#ppt_x"/>
                                          </p:val>
                                        </p:tav>
                                      </p:tavLst>
                                    </p:anim>
                                    <p:anim calcmode="lin" valueType="num">
                                      <p:cBhvr additive="base">
                                        <p:cTn id="38" dur="500" fill="hold"/>
                                        <p:tgtEl>
                                          <p:spTgt spid="3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anim calcmode="lin" valueType="num">
                                      <p:cBhvr additive="base">
                                        <p:cTn id="41" dur="500" fill="hold"/>
                                        <p:tgtEl>
                                          <p:spTgt spid="43"/>
                                        </p:tgtEl>
                                        <p:attrNameLst>
                                          <p:attrName>ppt_x</p:attrName>
                                        </p:attrNameLst>
                                      </p:cBhvr>
                                      <p:tavLst>
                                        <p:tav tm="0">
                                          <p:val>
                                            <p:strVal val="#ppt_x"/>
                                          </p:val>
                                        </p:tav>
                                        <p:tav tm="100000">
                                          <p:val>
                                            <p:strVal val="#ppt_x"/>
                                          </p:val>
                                        </p:tav>
                                      </p:tavLst>
                                    </p:anim>
                                    <p:anim calcmode="lin" valueType="num">
                                      <p:cBhvr additive="base">
                                        <p:cTn id="42" dur="500" fill="hold"/>
                                        <p:tgtEl>
                                          <p:spTgt spid="43"/>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anim calcmode="lin" valueType="num">
                                      <p:cBhvr additive="base">
                                        <p:cTn id="45" dur="500" fill="hold"/>
                                        <p:tgtEl>
                                          <p:spTgt spid="47"/>
                                        </p:tgtEl>
                                        <p:attrNameLst>
                                          <p:attrName>ppt_x</p:attrName>
                                        </p:attrNameLst>
                                      </p:cBhvr>
                                      <p:tavLst>
                                        <p:tav tm="0">
                                          <p:val>
                                            <p:strVal val="#ppt_x"/>
                                          </p:val>
                                        </p:tav>
                                        <p:tav tm="100000">
                                          <p:val>
                                            <p:strVal val="#ppt_x"/>
                                          </p:val>
                                        </p:tav>
                                      </p:tavLst>
                                    </p:anim>
                                    <p:anim calcmode="lin" valueType="num">
                                      <p:cBhvr additive="base">
                                        <p:cTn id="46"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ppt_x"/>
                                          </p:val>
                                        </p:tav>
                                        <p:tav tm="100000">
                                          <p:val>
                                            <p:strVal val="#ppt_x"/>
                                          </p:val>
                                        </p:tav>
                                      </p:tavLst>
                                    </p:anim>
                                    <p:anim calcmode="lin" valueType="num">
                                      <p:cBhvr additive="base">
                                        <p:cTn id="52" dur="500" fill="hold"/>
                                        <p:tgtEl>
                                          <p:spTgt spid="2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anim calcmode="lin" valueType="num">
                                      <p:cBhvr additive="base">
                                        <p:cTn id="55" dur="500" fill="hold"/>
                                        <p:tgtEl>
                                          <p:spTgt spid="34"/>
                                        </p:tgtEl>
                                        <p:attrNameLst>
                                          <p:attrName>ppt_x</p:attrName>
                                        </p:attrNameLst>
                                      </p:cBhvr>
                                      <p:tavLst>
                                        <p:tav tm="0">
                                          <p:val>
                                            <p:strVal val="#ppt_x"/>
                                          </p:val>
                                        </p:tav>
                                        <p:tav tm="100000">
                                          <p:val>
                                            <p:strVal val="#ppt_x"/>
                                          </p:val>
                                        </p:tav>
                                      </p:tavLst>
                                    </p:anim>
                                    <p:anim calcmode="lin" valueType="num">
                                      <p:cBhvr additive="base">
                                        <p:cTn id="56" dur="500" fill="hold"/>
                                        <p:tgtEl>
                                          <p:spTgt spid="34"/>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 calcmode="lin" valueType="num">
                                      <p:cBhvr additive="base">
                                        <p:cTn id="59" dur="500" fill="hold"/>
                                        <p:tgtEl>
                                          <p:spTgt spid="39"/>
                                        </p:tgtEl>
                                        <p:attrNameLst>
                                          <p:attrName>ppt_x</p:attrName>
                                        </p:attrNameLst>
                                      </p:cBhvr>
                                      <p:tavLst>
                                        <p:tav tm="0">
                                          <p:val>
                                            <p:strVal val="#ppt_x"/>
                                          </p:val>
                                        </p:tav>
                                        <p:tav tm="100000">
                                          <p:val>
                                            <p:strVal val="#ppt_x"/>
                                          </p:val>
                                        </p:tav>
                                      </p:tavLst>
                                    </p:anim>
                                    <p:anim calcmode="lin" valueType="num">
                                      <p:cBhvr additive="base">
                                        <p:cTn id="60" dur="500" fill="hold"/>
                                        <p:tgtEl>
                                          <p:spTgt spid="39"/>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50"/>
                                        </p:tgtEl>
                                        <p:attrNameLst>
                                          <p:attrName>style.visibility</p:attrName>
                                        </p:attrNameLst>
                                      </p:cBhvr>
                                      <p:to>
                                        <p:strVal val="visible"/>
                                      </p:to>
                                    </p:set>
                                    <p:anim calcmode="lin" valueType="num">
                                      <p:cBhvr additive="base">
                                        <p:cTn id="63" dur="500" fill="hold"/>
                                        <p:tgtEl>
                                          <p:spTgt spid="50"/>
                                        </p:tgtEl>
                                        <p:attrNameLst>
                                          <p:attrName>ppt_x</p:attrName>
                                        </p:attrNameLst>
                                      </p:cBhvr>
                                      <p:tavLst>
                                        <p:tav tm="0">
                                          <p:val>
                                            <p:strVal val="#ppt_x"/>
                                          </p:val>
                                        </p:tav>
                                        <p:tav tm="100000">
                                          <p:val>
                                            <p:strVal val="#ppt_x"/>
                                          </p:val>
                                        </p:tav>
                                      </p:tavLst>
                                    </p:anim>
                                    <p:anim calcmode="lin" valueType="num">
                                      <p:cBhvr additive="base">
                                        <p:cTn id="64" dur="500" fill="hold"/>
                                        <p:tgtEl>
                                          <p:spTgt spid="50"/>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anim calcmode="lin" valueType="num">
                                      <p:cBhvr additive="base">
                                        <p:cTn id="67" dur="500" fill="hold"/>
                                        <p:tgtEl>
                                          <p:spTgt spid="49"/>
                                        </p:tgtEl>
                                        <p:attrNameLst>
                                          <p:attrName>ppt_x</p:attrName>
                                        </p:attrNameLst>
                                      </p:cBhvr>
                                      <p:tavLst>
                                        <p:tav tm="0">
                                          <p:val>
                                            <p:strVal val="#ppt_x"/>
                                          </p:val>
                                        </p:tav>
                                        <p:tav tm="100000">
                                          <p:val>
                                            <p:strVal val="#ppt_x"/>
                                          </p:val>
                                        </p:tav>
                                      </p:tavLst>
                                    </p:anim>
                                    <p:anim calcmode="lin" valueType="num">
                                      <p:cBhvr additive="base">
                                        <p:cTn id="6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2" grpId="0"/>
      <p:bldP spid="33" grpId="0"/>
      <p:bldP spid="34" grpId="0"/>
      <p:bldP spid="37" grpId="0"/>
      <p:bldP spid="38" grpId="0"/>
      <p:bldP spid="39" grpId="0"/>
      <p:bldP spid="42" grpId="0"/>
      <p:bldP spid="43" grpId="0"/>
      <p:bldP spid="46" grpId="0"/>
      <p:bldP spid="47" grpId="0"/>
      <p:bldP spid="49" grpId="0"/>
      <p:bldP spid="5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561F93-BB78-4B59-B69C-9B3A0BD1DA3D}"/>
              </a:ext>
            </a:extLst>
          </p:cNvPr>
          <p:cNvSpPr/>
          <p:nvPr/>
        </p:nvSpPr>
        <p:spPr>
          <a:xfrm>
            <a:off x="476410" y="704306"/>
            <a:ext cx="4303059" cy="1384995"/>
          </a:xfrm>
          <a:prstGeom prst="rect">
            <a:avLst/>
          </a:prstGeom>
          <a:ln>
            <a:solidFill>
              <a:schemeClr val="tx1"/>
            </a:solidFill>
          </a:ln>
        </p:spPr>
        <p:txBody>
          <a:bodyPr wrap="square">
            <a:spAutoFit/>
          </a:bodyPr>
          <a:lstStyle/>
          <a:p>
            <a:r>
              <a:rPr lang="en-US" sz="1400" dirty="0"/>
              <a:t>RUNTIME</a:t>
            </a:r>
          </a:p>
          <a:p>
            <a:r>
              <a:rPr lang="en-US" sz="1400" dirty="0" err="1"/>
              <a:t>density_module</a:t>
            </a:r>
            <a:r>
              <a:rPr lang="en-US" sz="1400" dirty="0"/>
              <a:t>      </a:t>
            </a:r>
            <a:r>
              <a:rPr lang="en-US" sz="1400" dirty="0" err="1"/>
              <a:t>sodium_nitrate</a:t>
            </a:r>
            <a:endParaRPr lang="en-US" sz="1400" dirty="0"/>
          </a:p>
          <a:p>
            <a:r>
              <a:rPr lang="en-US" sz="1400" dirty="0"/>
              <a:t>database                   HanfordTanksColumnFit3Site-GT.dbs</a:t>
            </a:r>
          </a:p>
          <a:p>
            <a:r>
              <a:rPr lang="en-US" sz="1400" dirty="0" err="1">
                <a:solidFill>
                  <a:srgbClr val="FF0000"/>
                </a:solidFill>
              </a:rPr>
              <a:t>save_restart</a:t>
            </a:r>
            <a:r>
              <a:rPr lang="en-US" sz="1400" dirty="0">
                <a:solidFill>
                  <a:srgbClr val="FF0000"/>
                </a:solidFill>
              </a:rPr>
              <a:t>            Column3NaNO3Flush1.rst</a:t>
            </a:r>
          </a:p>
          <a:p>
            <a:r>
              <a:rPr lang="en-US" sz="1400" dirty="0" err="1">
                <a:solidFill>
                  <a:srgbClr val="FF0000"/>
                </a:solidFill>
              </a:rPr>
              <a:t>later_inputfiles</a:t>
            </a:r>
            <a:r>
              <a:rPr lang="en-US" sz="1400" dirty="0">
                <a:solidFill>
                  <a:srgbClr val="FF0000"/>
                </a:solidFill>
              </a:rPr>
              <a:t>       HanfordTank-B.in HanfordTank-C.in</a:t>
            </a:r>
          </a:p>
          <a:p>
            <a:r>
              <a:rPr lang="en-US" sz="1400" dirty="0"/>
              <a:t>END</a:t>
            </a:r>
          </a:p>
        </p:txBody>
      </p:sp>
      <p:sp>
        <p:nvSpPr>
          <p:cNvPr id="3" name="Rectangle 2">
            <a:extLst>
              <a:ext uri="{FF2B5EF4-FFF2-40B4-BE49-F238E27FC236}">
                <a16:creationId xmlns:a16="http://schemas.microsoft.com/office/drawing/2014/main" id="{A78EB610-710D-4FDC-96F0-FC4C8C589CD6}"/>
              </a:ext>
            </a:extLst>
          </p:cNvPr>
          <p:cNvSpPr/>
          <p:nvPr/>
        </p:nvSpPr>
        <p:spPr>
          <a:xfrm>
            <a:off x="476410" y="2197812"/>
            <a:ext cx="4303059" cy="1600438"/>
          </a:xfrm>
          <a:prstGeom prst="rect">
            <a:avLst/>
          </a:prstGeom>
          <a:ln>
            <a:solidFill>
              <a:schemeClr val="tx1"/>
            </a:solidFill>
          </a:ln>
        </p:spPr>
        <p:txBody>
          <a:bodyPr wrap="square">
            <a:spAutoFit/>
          </a:bodyPr>
          <a:lstStyle/>
          <a:p>
            <a:r>
              <a:rPr lang="en-US" sz="1400" dirty="0"/>
              <a:t>OUTPUT</a:t>
            </a:r>
          </a:p>
          <a:p>
            <a:r>
              <a:rPr lang="en-US" sz="1400" dirty="0" err="1"/>
              <a:t>time_units</a:t>
            </a:r>
            <a:r>
              <a:rPr lang="en-US" sz="1400" dirty="0"/>
              <a:t>                   hours</a:t>
            </a:r>
          </a:p>
          <a:p>
            <a:r>
              <a:rPr lang="en-US" sz="1400" dirty="0" err="1"/>
              <a:t>spatial_profile</a:t>
            </a:r>
            <a:r>
              <a:rPr lang="en-US" sz="1400" dirty="0"/>
              <a:t>            19.25</a:t>
            </a:r>
          </a:p>
          <a:p>
            <a:r>
              <a:rPr lang="en-US" sz="1400" dirty="0" err="1"/>
              <a:t>time_series</a:t>
            </a:r>
            <a:r>
              <a:rPr lang="en-US" sz="1400" dirty="0"/>
              <a:t>                 Expt3ColumnFit.out  100</a:t>
            </a:r>
          </a:p>
          <a:p>
            <a:r>
              <a:rPr lang="en-US" sz="1400" dirty="0" err="1"/>
              <a:t>time_series_print</a:t>
            </a:r>
            <a:r>
              <a:rPr lang="en-US" sz="1400" dirty="0"/>
              <a:t>      Cs+  I-</a:t>
            </a:r>
          </a:p>
          <a:p>
            <a:r>
              <a:rPr lang="en-US" sz="1400" dirty="0" err="1"/>
              <a:t>time_series_output</a:t>
            </a:r>
            <a:r>
              <a:rPr lang="en-US" sz="1400" dirty="0"/>
              <a:t>   0.00</a:t>
            </a:r>
          </a:p>
          <a:p>
            <a:r>
              <a:rPr lang="en-US" sz="1400" dirty="0"/>
              <a:t>END</a:t>
            </a:r>
          </a:p>
        </p:txBody>
      </p:sp>
      <p:sp>
        <p:nvSpPr>
          <p:cNvPr id="4" name="Rectangle 3">
            <a:extLst>
              <a:ext uri="{FF2B5EF4-FFF2-40B4-BE49-F238E27FC236}">
                <a16:creationId xmlns:a16="http://schemas.microsoft.com/office/drawing/2014/main" id="{B1D45700-E80B-4088-8892-E1CF6E22D717}"/>
              </a:ext>
            </a:extLst>
          </p:cNvPr>
          <p:cNvSpPr/>
          <p:nvPr/>
        </p:nvSpPr>
        <p:spPr>
          <a:xfrm>
            <a:off x="476411" y="3906761"/>
            <a:ext cx="4303058" cy="954107"/>
          </a:xfrm>
          <a:prstGeom prst="rect">
            <a:avLst/>
          </a:prstGeom>
          <a:ln>
            <a:solidFill>
              <a:schemeClr val="tx1"/>
            </a:solidFill>
          </a:ln>
        </p:spPr>
        <p:txBody>
          <a:bodyPr wrap="square">
            <a:spAutoFit/>
          </a:bodyPr>
          <a:lstStyle/>
          <a:p>
            <a:r>
              <a:rPr lang="en-US" sz="1400" dirty="0"/>
              <a:t>BOUNDARY_CONDITIONS</a:t>
            </a:r>
          </a:p>
          <a:p>
            <a:r>
              <a:rPr lang="en-US" sz="1400" dirty="0" err="1"/>
              <a:t>x_begin</a:t>
            </a:r>
            <a:r>
              <a:rPr lang="en-US" sz="1400" dirty="0"/>
              <a:t>   nano3flush              flux</a:t>
            </a:r>
          </a:p>
          <a:p>
            <a:r>
              <a:rPr lang="en-US" sz="1400" dirty="0" err="1"/>
              <a:t>x_end</a:t>
            </a:r>
            <a:r>
              <a:rPr lang="en-US" sz="1400" dirty="0"/>
              <a:t>      </a:t>
            </a:r>
            <a:r>
              <a:rPr lang="en-US" sz="1400" dirty="0" err="1"/>
              <a:t>initial_condition</a:t>
            </a:r>
            <a:r>
              <a:rPr lang="en-US" sz="1400" dirty="0"/>
              <a:t>      flux</a:t>
            </a:r>
          </a:p>
          <a:p>
            <a:r>
              <a:rPr lang="en-US" sz="1400" dirty="0"/>
              <a:t>END</a:t>
            </a:r>
          </a:p>
        </p:txBody>
      </p:sp>
      <p:sp>
        <p:nvSpPr>
          <p:cNvPr id="5" name="Rectangle 4">
            <a:extLst>
              <a:ext uri="{FF2B5EF4-FFF2-40B4-BE49-F238E27FC236}">
                <a16:creationId xmlns:a16="http://schemas.microsoft.com/office/drawing/2014/main" id="{79EBE8B1-7D2F-4915-8C03-31430E959BE9}"/>
              </a:ext>
            </a:extLst>
          </p:cNvPr>
          <p:cNvSpPr/>
          <p:nvPr/>
        </p:nvSpPr>
        <p:spPr>
          <a:xfrm>
            <a:off x="5044568" y="704306"/>
            <a:ext cx="3945751" cy="3539430"/>
          </a:xfrm>
          <a:prstGeom prst="rect">
            <a:avLst/>
          </a:prstGeom>
          <a:ln>
            <a:solidFill>
              <a:schemeClr val="tx1"/>
            </a:solidFill>
          </a:ln>
        </p:spPr>
        <p:txBody>
          <a:bodyPr wrap="square">
            <a:spAutoFit/>
          </a:bodyPr>
          <a:lstStyle/>
          <a:p>
            <a:r>
              <a:rPr lang="en-US" sz="1400" dirty="0"/>
              <a:t>POROSITY</a:t>
            </a:r>
          </a:p>
          <a:p>
            <a:r>
              <a:rPr lang="en-US" sz="1400" dirty="0" err="1"/>
              <a:t>fix_porosity</a:t>
            </a:r>
            <a:r>
              <a:rPr lang="en-US" sz="1400" dirty="0"/>
              <a:t>     0.405</a:t>
            </a:r>
          </a:p>
          <a:p>
            <a:r>
              <a:rPr lang="en-US" sz="1400" dirty="0" err="1"/>
              <a:t>porosity_update</a:t>
            </a:r>
            <a:r>
              <a:rPr lang="en-US" sz="1400" dirty="0"/>
              <a:t>  false</a:t>
            </a:r>
          </a:p>
          <a:p>
            <a:r>
              <a:rPr lang="en-US" sz="1400" dirty="0"/>
              <a:t>END</a:t>
            </a:r>
          </a:p>
          <a:p>
            <a:r>
              <a:rPr lang="en-US" sz="1400" dirty="0"/>
              <a:t> </a:t>
            </a:r>
          </a:p>
          <a:p>
            <a:r>
              <a:rPr lang="en-US" sz="1400" dirty="0"/>
              <a:t>ION_EXCHANGE</a:t>
            </a:r>
          </a:p>
          <a:p>
            <a:r>
              <a:rPr lang="en-US" sz="1400" dirty="0"/>
              <a:t>exchange   Xhan1-</a:t>
            </a:r>
          </a:p>
          <a:p>
            <a:r>
              <a:rPr lang="en-US" sz="1400" dirty="0"/>
              <a:t>exchange   Xhan2-</a:t>
            </a:r>
          </a:p>
          <a:p>
            <a:r>
              <a:rPr lang="en-US" sz="1400" dirty="0"/>
              <a:t>exchange   Xhan3-</a:t>
            </a:r>
          </a:p>
          <a:p>
            <a:r>
              <a:rPr lang="en-US" sz="1400" dirty="0"/>
              <a:t>convention Gaines-Thomas</a:t>
            </a:r>
          </a:p>
          <a:p>
            <a:r>
              <a:rPr lang="en-US" sz="1400" dirty="0"/>
              <a:t>END</a:t>
            </a:r>
          </a:p>
          <a:p>
            <a:r>
              <a:rPr lang="en-US" sz="1400" dirty="0"/>
              <a:t> </a:t>
            </a:r>
          </a:p>
          <a:p>
            <a:r>
              <a:rPr lang="en-US" sz="1400" dirty="0"/>
              <a:t>DISCRETIZATION</a:t>
            </a:r>
          </a:p>
          <a:p>
            <a:r>
              <a:rPr lang="en-US" sz="1400" dirty="0" err="1"/>
              <a:t>distance_units</a:t>
            </a:r>
            <a:r>
              <a:rPr lang="en-US" sz="1400" dirty="0"/>
              <a:t>  centimeters</a:t>
            </a:r>
          </a:p>
          <a:p>
            <a:r>
              <a:rPr lang="en-US" sz="1400" dirty="0" err="1"/>
              <a:t>xzones</a:t>
            </a:r>
            <a:r>
              <a:rPr lang="en-US" sz="1400" dirty="0"/>
              <a:t>   100 0.15228</a:t>
            </a:r>
          </a:p>
          <a:p>
            <a:r>
              <a:rPr lang="en-US" sz="1400" dirty="0"/>
              <a:t>END</a:t>
            </a:r>
          </a:p>
        </p:txBody>
      </p:sp>
      <p:sp>
        <p:nvSpPr>
          <p:cNvPr id="7" name="Title 1">
            <a:extLst>
              <a:ext uri="{FF2B5EF4-FFF2-40B4-BE49-F238E27FC236}">
                <a16:creationId xmlns:a16="http://schemas.microsoft.com/office/drawing/2014/main" id="{70437FFF-0282-4F83-97A2-08E73F2EBA79}"/>
              </a:ext>
            </a:extLst>
          </p:cNvPr>
          <p:cNvSpPr txBox="1">
            <a:spLocks/>
          </p:cNvSpPr>
          <p:nvPr/>
        </p:nvSpPr>
        <p:spPr>
          <a:xfrm>
            <a:off x="275330" y="33763"/>
            <a:ext cx="8229600" cy="730827"/>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dirty="0"/>
              <a:t>Exercise 6a: Cesium Ion Exchange</a:t>
            </a:r>
          </a:p>
        </p:txBody>
      </p:sp>
      <p:sp>
        <p:nvSpPr>
          <p:cNvPr id="8" name="Rectangle 7">
            <a:extLst>
              <a:ext uri="{FF2B5EF4-FFF2-40B4-BE49-F238E27FC236}">
                <a16:creationId xmlns:a16="http://schemas.microsoft.com/office/drawing/2014/main" id="{FC9F2681-EB1D-4B6D-B3B5-986D7C870BC7}"/>
              </a:ext>
            </a:extLst>
          </p:cNvPr>
          <p:cNvSpPr/>
          <p:nvPr/>
        </p:nvSpPr>
        <p:spPr>
          <a:xfrm>
            <a:off x="5044567" y="5120704"/>
            <a:ext cx="3945751" cy="1600438"/>
          </a:xfrm>
          <a:prstGeom prst="rect">
            <a:avLst/>
          </a:prstGeom>
          <a:ln>
            <a:solidFill>
              <a:schemeClr val="tx1"/>
            </a:solidFill>
          </a:ln>
        </p:spPr>
        <p:txBody>
          <a:bodyPr wrap="square">
            <a:spAutoFit/>
          </a:bodyPr>
          <a:lstStyle/>
          <a:p>
            <a:r>
              <a:rPr lang="en-US" sz="1400" dirty="0"/>
              <a:t>Begin exchange</a:t>
            </a:r>
          </a:p>
          <a:p>
            <a:r>
              <a:rPr lang="en-US" sz="1400" dirty="0">
                <a:solidFill>
                  <a:srgbClr val="FF0000"/>
                </a:solidFill>
              </a:rPr>
              <a:t>'NaXhan1</a:t>
            </a:r>
            <a:r>
              <a:rPr lang="en-US" sz="1400" dirty="0"/>
              <a:t>' 2  1.0 'Na+' 1.0 'Xhan1-'               </a:t>
            </a:r>
            <a:r>
              <a:rPr lang="en-US" sz="1400" dirty="0">
                <a:solidFill>
                  <a:srgbClr val="FF0000"/>
                </a:solidFill>
              </a:rPr>
              <a:t>7.25224</a:t>
            </a:r>
          </a:p>
          <a:p>
            <a:r>
              <a:rPr lang="en-US" sz="1400" dirty="0"/>
              <a:t>'NaXhan2' 2  1.0 'Na+' 1.0 'Xhan2-'               4.93359</a:t>
            </a:r>
          </a:p>
          <a:p>
            <a:r>
              <a:rPr lang="en-US" sz="1400" dirty="0"/>
              <a:t>'</a:t>
            </a:r>
            <a:r>
              <a:rPr lang="en-US" sz="1400" dirty="0">
                <a:solidFill>
                  <a:srgbClr val="FF0000"/>
                </a:solidFill>
              </a:rPr>
              <a:t>NaXhan3</a:t>
            </a:r>
            <a:r>
              <a:rPr lang="en-US" sz="1400" dirty="0"/>
              <a:t>' 2  1.0 'Na+' 1.0 'Xhan3-'               </a:t>
            </a:r>
            <a:r>
              <a:rPr lang="en-US" sz="1400" dirty="0">
                <a:solidFill>
                  <a:srgbClr val="FF0000"/>
                </a:solidFill>
              </a:rPr>
              <a:t>1.98868</a:t>
            </a:r>
          </a:p>
          <a:p>
            <a:r>
              <a:rPr lang="en-US" sz="1400" dirty="0"/>
              <a:t>'CsXhan1' 2  1.0 'Cs+' 1.0 'Xhan1-'               0.00</a:t>
            </a:r>
            <a:r>
              <a:rPr lang="en-US" sz="1400" dirty="0">
                <a:solidFill>
                  <a:srgbClr val="FF0000"/>
                </a:solidFill>
              </a:rPr>
              <a:t> </a:t>
            </a:r>
            <a:r>
              <a:rPr lang="en-US" sz="1400" dirty="0"/>
              <a:t>   </a:t>
            </a:r>
          </a:p>
          <a:p>
            <a:r>
              <a:rPr lang="en-US" sz="1400" dirty="0"/>
              <a:t>'CsXhan2' 2  1.0 'Cs+' 1.0 'Xhan2-'               0.00   </a:t>
            </a:r>
          </a:p>
          <a:p>
            <a:r>
              <a:rPr lang="en-US" sz="1400" dirty="0"/>
              <a:t>'CsXhan3' 2  1.0 'Cs+' 1.0 'Xhan3-'               0.00   </a:t>
            </a:r>
          </a:p>
        </p:txBody>
      </p:sp>
      <p:sp>
        <p:nvSpPr>
          <p:cNvPr id="9" name="TextBox 8">
            <a:extLst>
              <a:ext uri="{FF2B5EF4-FFF2-40B4-BE49-F238E27FC236}">
                <a16:creationId xmlns:a16="http://schemas.microsoft.com/office/drawing/2014/main" id="{67ED8436-1639-454C-A3B7-3D57774C80D6}"/>
              </a:ext>
            </a:extLst>
          </p:cNvPr>
          <p:cNvSpPr txBox="1"/>
          <p:nvPr/>
        </p:nvSpPr>
        <p:spPr>
          <a:xfrm>
            <a:off x="4779468" y="4519305"/>
            <a:ext cx="4430508" cy="584775"/>
          </a:xfrm>
          <a:prstGeom prst="rect">
            <a:avLst/>
          </a:prstGeom>
          <a:noFill/>
        </p:spPr>
        <p:txBody>
          <a:bodyPr wrap="square" rtlCol="0">
            <a:spAutoFit/>
          </a:bodyPr>
          <a:lstStyle/>
          <a:p>
            <a:pPr algn="ctr"/>
            <a:r>
              <a:rPr lang="en-US" sz="1600" b="1" dirty="0">
                <a:solidFill>
                  <a:srgbClr val="FF0000"/>
                </a:solidFill>
              </a:rPr>
              <a:t>Database entries for log K (selectivity coefficients)</a:t>
            </a:r>
          </a:p>
          <a:p>
            <a:pPr algn="ctr"/>
            <a:r>
              <a:rPr lang="en-US" sz="1600" b="1" dirty="0">
                <a:solidFill>
                  <a:srgbClr val="FF0000"/>
                </a:solidFill>
              </a:rPr>
              <a:t>Assumes half-exchange reactions</a:t>
            </a:r>
          </a:p>
        </p:txBody>
      </p:sp>
      <p:sp>
        <p:nvSpPr>
          <p:cNvPr id="10" name="TextBox 9">
            <a:extLst>
              <a:ext uri="{FF2B5EF4-FFF2-40B4-BE49-F238E27FC236}">
                <a16:creationId xmlns:a16="http://schemas.microsoft.com/office/drawing/2014/main" id="{166BA16C-3C92-4B19-97E3-7C5BB9FDD36D}"/>
              </a:ext>
            </a:extLst>
          </p:cNvPr>
          <p:cNvSpPr txBox="1"/>
          <p:nvPr/>
        </p:nvSpPr>
        <p:spPr>
          <a:xfrm>
            <a:off x="1182380" y="5231472"/>
            <a:ext cx="2628901" cy="369332"/>
          </a:xfrm>
          <a:prstGeom prst="rect">
            <a:avLst/>
          </a:prstGeom>
          <a:noFill/>
          <a:ln>
            <a:solidFill>
              <a:srgbClr val="FF0000"/>
            </a:solidFill>
          </a:ln>
        </p:spPr>
        <p:txBody>
          <a:bodyPr wrap="square" rtlCol="0">
            <a:spAutoFit/>
          </a:bodyPr>
          <a:lstStyle/>
          <a:p>
            <a:pPr algn="ctr"/>
            <a:r>
              <a:rPr lang="en-US" dirty="0">
                <a:solidFill>
                  <a:srgbClr val="FF0000"/>
                </a:solidFill>
              </a:rPr>
              <a:t>Frayed edge site on </a:t>
            </a:r>
            <a:r>
              <a:rPr lang="en-US" dirty="0" err="1">
                <a:solidFill>
                  <a:srgbClr val="FF0000"/>
                </a:solidFill>
              </a:rPr>
              <a:t>illite</a:t>
            </a:r>
            <a:endParaRPr lang="en-US" dirty="0">
              <a:solidFill>
                <a:srgbClr val="FF0000"/>
              </a:solidFill>
            </a:endParaRPr>
          </a:p>
        </p:txBody>
      </p:sp>
      <p:sp>
        <p:nvSpPr>
          <p:cNvPr id="11" name="TextBox 10">
            <a:extLst>
              <a:ext uri="{FF2B5EF4-FFF2-40B4-BE49-F238E27FC236}">
                <a16:creationId xmlns:a16="http://schemas.microsoft.com/office/drawing/2014/main" id="{83796AE1-CC1E-4A8C-B996-3EDB392DC0B0}"/>
              </a:ext>
            </a:extLst>
          </p:cNvPr>
          <p:cNvSpPr txBox="1"/>
          <p:nvPr/>
        </p:nvSpPr>
        <p:spPr>
          <a:xfrm>
            <a:off x="1182380" y="5677738"/>
            <a:ext cx="2153449" cy="369332"/>
          </a:xfrm>
          <a:prstGeom prst="rect">
            <a:avLst/>
          </a:prstGeom>
          <a:noFill/>
          <a:ln>
            <a:solidFill>
              <a:srgbClr val="FF0000"/>
            </a:solidFill>
          </a:ln>
        </p:spPr>
        <p:txBody>
          <a:bodyPr wrap="square" rtlCol="0">
            <a:spAutoFit/>
          </a:bodyPr>
          <a:lstStyle/>
          <a:p>
            <a:pPr algn="ctr"/>
            <a:r>
              <a:rPr lang="en-US" dirty="0">
                <a:solidFill>
                  <a:srgbClr val="FF0000"/>
                </a:solidFill>
              </a:rPr>
              <a:t>Planar sites on </a:t>
            </a:r>
            <a:r>
              <a:rPr lang="en-US" dirty="0" err="1">
                <a:solidFill>
                  <a:srgbClr val="FF0000"/>
                </a:solidFill>
              </a:rPr>
              <a:t>illite</a:t>
            </a:r>
            <a:endParaRPr lang="en-US" dirty="0">
              <a:solidFill>
                <a:srgbClr val="FF0000"/>
              </a:solidFill>
            </a:endParaRPr>
          </a:p>
        </p:txBody>
      </p:sp>
      <p:cxnSp>
        <p:nvCxnSpPr>
          <p:cNvPr id="13" name="Straight Arrow Connector 12">
            <a:extLst>
              <a:ext uri="{FF2B5EF4-FFF2-40B4-BE49-F238E27FC236}">
                <a16:creationId xmlns:a16="http://schemas.microsoft.com/office/drawing/2014/main" id="{4E11D4A4-2113-4902-8CDB-C855A4A9A100}"/>
              </a:ext>
            </a:extLst>
          </p:cNvPr>
          <p:cNvCxnSpPr>
            <a:cxnSpLocks/>
            <a:stCxn id="10" idx="3"/>
          </p:cNvCxnSpPr>
          <p:nvPr/>
        </p:nvCxnSpPr>
        <p:spPr>
          <a:xfrm>
            <a:off x="3811281" y="5416138"/>
            <a:ext cx="1290917" cy="7026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7025D3E5-B612-40EC-AFD2-4E03CB6A80BC}"/>
              </a:ext>
            </a:extLst>
          </p:cNvPr>
          <p:cNvCxnSpPr>
            <a:cxnSpLocks/>
            <a:endCxn id="8" idx="1"/>
          </p:cNvCxnSpPr>
          <p:nvPr/>
        </p:nvCxnSpPr>
        <p:spPr>
          <a:xfrm>
            <a:off x="3335829" y="5863643"/>
            <a:ext cx="1708738" cy="5728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BBA0559B-70E4-4393-AA1B-9476EF342F97}"/>
              </a:ext>
            </a:extLst>
          </p:cNvPr>
          <p:cNvSpPr txBox="1"/>
          <p:nvPr/>
        </p:nvSpPr>
        <p:spPr>
          <a:xfrm>
            <a:off x="6994722" y="1995616"/>
            <a:ext cx="1629015" cy="646331"/>
          </a:xfrm>
          <a:prstGeom prst="rect">
            <a:avLst/>
          </a:prstGeom>
          <a:noFill/>
          <a:ln>
            <a:solidFill>
              <a:srgbClr val="FF0000"/>
            </a:solidFill>
          </a:ln>
        </p:spPr>
        <p:txBody>
          <a:bodyPr wrap="square" rtlCol="0">
            <a:spAutoFit/>
          </a:bodyPr>
          <a:lstStyle/>
          <a:p>
            <a:pPr algn="ctr"/>
            <a:r>
              <a:rPr lang="en-US" dirty="0">
                <a:solidFill>
                  <a:srgbClr val="FF0000"/>
                </a:solidFill>
              </a:rPr>
              <a:t>3 types of exchange sites</a:t>
            </a:r>
          </a:p>
        </p:txBody>
      </p:sp>
    </p:spTree>
    <p:extLst>
      <p:ext uri="{BB962C8B-B14F-4D97-AF65-F5344CB8AC3E}">
        <p14:creationId xmlns:p14="http://schemas.microsoft.com/office/powerpoint/2010/main" val="2843392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90479D-9402-4D61-A3E3-ED91E6D19648}"/>
              </a:ext>
            </a:extLst>
          </p:cNvPr>
          <p:cNvSpPr/>
          <p:nvPr/>
        </p:nvSpPr>
        <p:spPr>
          <a:xfrm>
            <a:off x="718458" y="942462"/>
            <a:ext cx="4076379" cy="4616648"/>
          </a:xfrm>
          <a:prstGeom prst="rect">
            <a:avLst/>
          </a:prstGeom>
          <a:ln>
            <a:solidFill>
              <a:schemeClr val="tx1"/>
            </a:solidFill>
          </a:ln>
        </p:spPr>
        <p:txBody>
          <a:bodyPr wrap="square">
            <a:spAutoFit/>
          </a:bodyPr>
          <a:lstStyle/>
          <a:p>
            <a:r>
              <a:rPr lang="en-US" sz="1400" dirty="0"/>
              <a:t>Condition </a:t>
            </a:r>
            <a:r>
              <a:rPr lang="en-US" sz="1400" dirty="0" err="1"/>
              <a:t>initial_condition</a:t>
            </a:r>
            <a:endParaRPr lang="en-US" sz="1400" dirty="0"/>
          </a:p>
          <a:p>
            <a:r>
              <a:rPr lang="en-US" sz="1400" dirty="0"/>
              <a:t>units            molar</a:t>
            </a:r>
          </a:p>
          <a:p>
            <a:r>
              <a:rPr lang="en-US" sz="1400" dirty="0"/>
              <a:t>temperature      25.0</a:t>
            </a:r>
          </a:p>
          <a:p>
            <a:r>
              <a:rPr lang="en-US" sz="1400" dirty="0"/>
              <a:t>pH               8.0</a:t>
            </a:r>
          </a:p>
          <a:p>
            <a:r>
              <a:rPr lang="en-US" sz="1400" dirty="0"/>
              <a:t>HCO3-            CO2(g)  3.15e-04</a:t>
            </a:r>
          </a:p>
          <a:p>
            <a:r>
              <a:rPr lang="en-US" sz="1400" dirty="0"/>
              <a:t>K+               0.0015</a:t>
            </a:r>
          </a:p>
          <a:p>
            <a:r>
              <a:rPr lang="en-US" sz="1400" dirty="0"/>
              <a:t>NO3-             0.001</a:t>
            </a:r>
          </a:p>
          <a:p>
            <a:r>
              <a:rPr lang="en-US" sz="1400" b="1" dirty="0">
                <a:solidFill>
                  <a:srgbClr val="FF0000"/>
                </a:solidFill>
              </a:rPr>
              <a:t>Cs+              0.000</a:t>
            </a:r>
          </a:p>
          <a:p>
            <a:r>
              <a:rPr lang="en-US" sz="1400" dirty="0"/>
              <a:t>I-               0.000</a:t>
            </a:r>
          </a:p>
          <a:p>
            <a:r>
              <a:rPr lang="en-US" sz="1400" dirty="0"/>
              <a:t>Na+              0.001</a:t>
            </a:r>
          </a:p>
          <a:p>
            <a:r>
              <a:rPr lang="en-US" sz="1400" dirty="0"/>
              <a:t>Ca++             Calcite</a:t>
            </a:r>
          </a:p>
          <a:p>
            <a:r>
              <a:rPr lang="en-US" sz="1400" dirty="0"/>
              <a:t>Mg++             0.00005</a:t>
            </a:r>
          </a:p>
          <a:p>
            <a:r>
              <a:rPr lang="en-US" sz="1400" dirty="0"/>
              <a:t>Tracer           0.0</a:t>
            </a:r>
          </a:p>
          <a:p>
            <a:r>
              <a:rPr lang="en-US" sz="1400" dirty="0"/>
              <a:t>Cl-              charge</a:t>
            </a:r>
          </a:p>
          <a:p>
            <a:r>
              <a:rPr lang="en-US" sz="1400" dirty="0">
                <a:solidFill>
                  <a:srgbClr val="FF0000"/>
                </a:solidFill>
              </a:rPr>
              <a:t>Xhan1-</a:t>
            </a:r>
            <a:r>
              <a:rPr lang="en-US" sz="1400" dirty="0"/>
              <a:t>   -</a:t>
            </a:r>
            <a:r>
              <a:rPr lang="en-US" sz="1400" dirty="0" err="1"/>
              <a:t>cec</a:t>
            </a:r>
            <a:r>
              <a:rPr lang="en-US" sz="1400" dirty="0"/>
              <a:t>   </a:t>
            </a:r>
            <a:r>
              <a:rPr lang="en-US" sz="1400" dirty="0">
                <a:solidFill>
                  <a:srgbClr val="FF0000"/>
                </a:solidFill>
              </a:rPr>
              <a:t>2.277023E-08</a:t>
            </a:r>
            <a:r>
              <a:rPr lang="en-US" sz="1400" dirty="0"/>
              <a:t>    </a:t>
            </a:r>
          </a:p>
          <a:p>
            <a:r>
              <a:rPr lang="en-US" sz="1400" dirty="0"/>
              <a:t>Xhan2-   -</a:t>
            </a:r>
            <a:r>
              <a:rPr lang="en-US" sz="1400" dirty="0" err="1"/>
              <a:t>cec</a:t>
            </a:r>
            <a:r>
              <a:rPr lang="en-US" sz="1400" dirty="0"/>
              <a:t>   2.621486E-07   </a:t>
            </a:r>
          </a:p>
          <a:p>
            <a:r>
              <a:rPr lang="en-US" sz="1400" dirty="0"/>
              <a:t>Xhan3-   -</a:t>
            </a:r>
            <a:r>
              <a:rPr lang="en-US" sz="1400" dirty="0" err="1"/>
              <a:t>cec</a:t>
            </a:r>
            <a:r>
              <a:rPr lang="en-US" sz="1400" dirty="0"/>
              <a:t>   </a:t>
            </a:r>
            <a:r>
              <a:rPr lang="en-US" sz="1400" dirty="0">
                <a:solidFill>
                  <a:srgbClr val="FF0000"/>
                </a:solidFill>
              </a:rPr>
              <a:t>1.20E-04</a:t>
            </a:r>
            <a:r>
              <a:rPr lang="en-US" sz="1400" dirty="0"/>
              <a:t>        </a:t>
            </a:r>
          </a:p>
          <a:p>
            <a:endParaRPr lang="en-US" sz="1400" dirty="0"/>
          </a:p>
          <a:p>
            <a:r>
              <a:rPr lang="en-US" sz="1400" dirty="0"/>
              <a:t>Calcite        0.01    </a:t>
            </a:r>
            <a:r>
              <a:rPr lang="en-US" sz="1400" dirty="0" err="1"/>
              <a:t>specific_surface_area</a:t>
            </a:r>
            <a:r>
              <a:rPr lang="en-US" sz="1400" dirty="0"/>
              <a:t>   0.1</a:t>
            </a:r>
          </a:p>
          <a:p>
            <a:r>
              <a:rPr lang="en-US" sz="1400" dirty="0" err="1"/>
              <a:t>SolidDensity</a:t>
            </a:r>
            <a:r>
              <a:rPr lang="en-US" sz="1400" dirty="0"/>
              <a:t>  -</a:t>
            </a:r>
            <a:r>
              <a:rPr lang="en-US" sz="1400" dirty="0" err="1"/>
              <a:t>ss_ratio</a:t>
            </a:r>
            <a:r>
              <a:rPr lang="en-US" sz="1400" dirty="0"/>
              <a:t>  4698</a:t>
            </a:r>
          </a:p>
          <a:p>
            <a:r>
              <a:rPr lang="en-US" sz="1400" dirty="0"/>
              <a:t>END</a:t>
            </a:r>
          </a:p>
        </p:txBody>
      </p:sp>
      <p:sp>
        <p:nvSpPr>
          <p:cNvPr id="3" name="Rectangle 2">
            <a:extLst>
              <a:ext uri="{FF2B5EF4-FFF2-40B4-BE49-F238E27FC236}">
                <a16:creationId xmlns:a16="http://schemas.microsoft.com/office/drawing/2014/main" id="{B3485418-934C-4A58-9935-705AC9F53970}"/>
              </a:ext>
            </a:extLst>
          </p:cNvPr>
          <p:cNvSpPr/>
          <p:nvPr/>
        </p:nvSpPr>
        <p:spPr>
          <a:xfrm>
            <a:off x="4921623" y="942462"/>
            <a:ext cx="3976488" cy="4401205"/>
          </a:xfrm>
          <a:prstGeom prst="rect">
            <a:avLst/>
          </a:prstGeom>
          <a:ln>
            <a:solidFill>
              <a:schemeClr val="tx1"/>
            </a:solidFill>
          </a:ln>
        </p:spPr>
        <p:txBody>
          <a:bodyPr wrap="square">
            <a:spAutoFit/>
          </a:bodyPr>
          <a:lstStyle/>
          <a:p>
            <a:r>
              <a:rPr lang="en-US" sz="1400" dirty="0"/>
              <a:t>Condition nano3flush</a:t>
            </a:r>
          </a:p>
          <a:p>
            <a:r>
              <a:rPr lang="en-US" sz="1400" dirty="0"/>
              <a:t>units            molar</a:t>
            </a:r>
          </a:p>
          <a:p>
            <a:r>
              <a:rPr lang="en-US" sz="1400" dirty="0"/>
              <a:t>temperature      25.0</a:t>
            </a:r>
          </a:p>
          <a:p>
            <a:r>
              <a:rPr lang="en-US" sz="1400" dirty="0"/>
              <a:t>pH               8.0</a:t>
            </a:r>
          </a:p>
          <a:p>
            <a:r>
              <a:rPr lang="en-US" sz="1400" dirty="0"/>
              <a:t>HCO3-            CO2(g)  3.15e-04</a:t>
            </a:r>
          </a:p>
          <a:p>
            <a:r>
              <a:rPr lang="en-US" sz="1400" dirty="0"/>
              <a:t>K+               1.e-5</a:t>
            </a:r>
          </a:p>
          <a:p>
            <a:r>
              <a:rPr lang="en-US" sz="1400" b="1" dirty="0">
                <a:solidFill>
                  <a:srgbClr val="FF0000"/>
                </a:solidFill>
              </a:rPr>
              <a:t>Cs+              0.0</a:t>
            </a:r>
          </a:p>
          <a:p>
            <a:r>
              <a:rPr lang="en-US" sz="1400" dirty="0"/>
              <a:t>I-               0.0</a:t>
            </a:r>
          </a:p>
          <a:p>
            <a:r>
              <a:rPr lang="en-US" sz="1400" dirty="0"/>
              <a:t>Na+              1.00</a:t>
            </a:r>
          </a:p>
          <a:p>
            <a:r>
              <a:rPr lang="en-US" sz="1400" dirty="0"/>
              <a:t>NO3-             1.00</a:t>
            </a:r>
          </a:p>
          <a:p>
            <a:r>
              <a:rPr lang="en-US" sz="1400" dirty="0"/>
              <a:t>Ca++             0.0</a:t>
            </a:r>
          </a:p>
          <a:p>
            <a:r>
              <a:rPr lang="en-US" sz="1400" dirty="0"/>
              <a:t>Mg++             0.0</a:t>
            </a:r>
          </a:p>
          <a:p>
            <a:r>
              <a:rPr lang="en-US" sz="1400" dirty="0"/>
              <a:t>Tracer           0.001</a:t>
            </a:r>
          </a:p>
          <a:p>
            <a:r>
              <a:rPr lang="en-US" sz="1400" dirty="0"/>
              <a:t>Cl-              0.0</a:t>
            </a:r>
          </a:p>
          <a:p>
            <a:r>
              <a:rPr lang="en-US" sz="1400" dirty="0"/>
              <a:t>Xhan1-   -</a:t>
            </a:r>
            <a:r>
              <a:rPr lang="en-US" sz="1400" dirty="0" err="1"/>
              <a:t>cec</a:t>
            </a:r>
            <a:r>
              <a:rPr lang="en-US" sz="1400" dirty="0"/>
              <a:t>   2.277023E-08    </a:t>
            </a:r>
          </a:p>
          <a:p>
            <a:r>
              <a:rPr lang="en-US" sz="1400" dirty="0"/>
              <a:t>Xhan2-   -</a:t>
            </a:r>
            <a:r>
              <a:rPr lang="en-US" sz="1400" dirty="0" err="1"/>
              <a:t>cec</a:t>
            </a:r>
            <a:r>
              <a:rPr lang="en-US" sz="1400" dirty="0"/>
              <a:t>   2.621486E-07    </a:t>
            </a:r>
          </a:p>
          <a:p>
            <a:r>
              <a:rPr lang="en-US" sz="1400" dirty="0"/>
              <a:t>Xhan3-   -</a:t>
            </a:r>
            <a:r>
              <a:rPr lang="en-US" sz="1400" dirty="0" err="1"/>
              <a:t>cec</a:t>
            </a:r>
            <a:r>
              <a:rPr lang="en-US" sz="1400" dirty="0"/>
              <a:t>   1.20E-04       </a:t>
            </a:r>
          </a:p>
          <a:p>
            <a:r>
              <a:rPr lang="en-US" sz="1400" dirty="0"/>
              <a:t>Calcite        0.01    </a:t>
            </a:r>
            <a:r>
              <a:rPr lang="en-US" sz="1400" dirty="0" err="1"/>
              <a:t>specific_surface_area</a:t>
            </a:r>
            <a:r>
              <a:rPr lang="en-US" sz="1400" dirty="0"/>
              <a:t>   0.1</a:t>
            </a:r>
          </a:p>
          <a:p>
            <a:r>
              <a:rPr lang="en-US" sz="1400" dirty="0" err="1"/>
              <a:t>SolidDensity</a:t>
            </a:r>
            <a:r>
              <a:rPr lang="en-US" sz="1400" dirty="0"/>
              <a:t>  -</a:t>
            </a:r>
            <a:r>
              <a:rPr lang="en-US" sz="1400" dirty="0" err="1"/>
              <a:t>ss_ratio</a:t>
            </a:r>
            <a:r>
              <a:rPr lang="en-US" sz="1400" dirty="0"/>
              <a:t>  4698</a:t>
            </a:r>
          </a:p>
          <a:p>
            <a:r>
              <a:rPr lang="en-US" sz="1400" dirty="0"/>
              <a:t>END</a:t>
            </a:r>
          </a:p>
        </p:txBody>
      </p:sp>
      <p:sp>
        <p:nvSpPr>
          <p:cNvPr id="4" name="TextBox 3">
            <a:extLst>
              <a:ext uri="{FF2B5EF4-FFF2-40B4-BE49-F238E27FC236}">
                <a16:creationId xmlns:a16="http://schemas.microsoft.com/office/drawing/2014/main" id="{E4E40086-F8C3-4992-B8F8-E89B65BE6B48}"/>
              </a:ext>
            </a:extLst>
          </p:cNvPr>
          <p:cNvSpPr txBox="1"/>
          <p:nvPr/>
        </p:nvSpPr>
        <p:spPr>
          <a:xfrm>
            <a:off x="1912893" y="573130"/>
            <a:ext cx="1715534" cy="369332"/>
          </a:xfrm>
          <a:prstGeom prst="rect">
            <a:avLst/>
          </a:prstGeom>
          <a:noFill/>
        </p:spPr>
        <p:txBody>
          <a:bodyPr wrap="none" rtlCol="0">
            <a:spAutoFit/>
          </a:bodyPr>
          <a:lstStyle/>
          <a:p>
            <a:r>
              <a:rPr lang="en-US" b="1" dirty="0">
                <a:solidFill>
                  <a:srgbClr val="FFC000"/>
                </a:solidFill>
              </a:rPr>
              <a:t>Initial Condition</a:t>
            </a:r>
          </a:p>
        </p:txBody>
      </p:sp>
      <p:sp>
        <p:nvSpPr>
          <p:cNvPr id="5" name="TextBox 4">
            <a:extLst>
              <a:ext uri="{FF2B5EF4-FFF2-40B4-BE49-F238E27FC236}">
                <a16:creationId xmlns:a16="http://schemas.microsoft.com/office/drawing/2014/main" id="{9E1098A7-E53C-490A-BDB4-69B295555373}"/>
              </a:ext>
            </a:extLst>
          </p:cNvPr>
          <p:cNvSpPr txBox="1"/>
          <p:nvPr/>
        </p:nvSpPr>
        <p:spPr>
          <a:xfrm>
            <a:off x="5792481" y="573130"/>
            <a:ext cx="2183226" cy="369332"/>
          </a:xfrm>
          <a:prstGeom prst="rect">
            <a:avLst/>
          </a:prstGeom>
          <a:noFill/>
        </p:spPr>
        <p:txBody>
          <a:bodyPr wrap="none" rtlCol="0">
            <a:spAutoFit/>
          </a:bodyPr>
          <a:lstStyle/>
          <a:p>
            <a:r>
              <a:rPr lang="en-US" b="1" dirty="0">
                <a:solidFill>
                  <a:srgbClr val="FFC000"/>
                </a:solidFill>
              </a:rPr>
              <a:t>Sodium Nitrate Flush</a:t>
            </a:r>
          </a:p>
        </p:txBody>
      </p:sp>
      <p:sp>
        <p:nvSpPr>
          <p:cNvPr id="6" name="Rectangle 5">
            <a:extLst>
              <a:ext uri="{FF2B5EF4-FFF2-40B4-BE49-F238E27FC236}">
                <a16:creationId xmlns:a16="http://schemas.microsoft.com/office/drawing/2014/main" id="{5CBBFA10-5066-46AC-8868-F19BD8979D7F}"/>
              </a:ext>
            </a:extLst>
          </p:cNvPr>
          <p:cNvSpPr/>
          <p:nvPr/>
        </p:nvSpPr>
        <p:spPr>
          <a:xfrm>
            <a:off x="718458" y="5693474"/>
            <a:ext cx="2641386" cy="954107"/>
          </a:xfrm>
          <a:prstGeom prst="rect">
            <a:avLst/>
          </a:prstGeom>
          <a:ln>
            <a:solidFill>
              <a:schemeClr val="tx1"/>
            </a:solidFill>
          </a:ln>
        </p:spPr>
        <p:txBody>
          <a:bodyPr wrap="square">
            <a:spAutoFit/>
          </a:bodyPr>
          <a:lstStyle/>
          <a:p>
            <a:r>
              <a:rPr lang="en-US" sz="1400" dirty="0"/>
              <a:t>BOUNDARY_CONDITIONS</a:t>
            </a:r>
          </a:p>
          <a:p>
            <a:r>
              <a:rPr lang="en-US" sz="1400" dirty="0" err="1"/>
              <a:t>x_begin</a:t>
            </a:r>
            <a:r>
              <a:rPr lang="en-US" sz="1400" dirty="0"/>
              <a:t>   nano3flush              flux</a:t>
            </a:r>
          </a:p>
          <a:p>
            <a:r>
              <a:rPr lang="en-US" sz="1400" dirty="0" err="1"/>
              <a:t>x_end</a:t>
            </a:r>
            <a:r>
              <a:rPr lang="en-US" sz="1400" dirty="0"/>
              <a:t>     </a:t>
            </a:r>
            <a:r>
              <a:rPr lang="en-US" sz="1400" dirty="0" err="1"/>
              <a:t>initial_condition</a:t>
            </a:r>
            <a:r>
              <a:rPr lang="en-US" sz="1400" dirty="0"/>
              <a:t>      flux</a:t>
            </a:r>
          </a:p>
          <a:p>
            <a:r>
              <a:rPr lang="en-US" sz="1400" dirty="0"/>
              <a:t>END</a:t>
            </a:r>
          </a:p>
        </p:txBody>
      </p:sp>
      <p:sp>
        <p:nvSpPr>
          <p:cNvPr id="7" name="Title 1">
            <a:extLst>
              <a:ext uri="{FF2B5EF4-FFF2-40B4-BE49-F238E27FC236}">
                <a16:creationId xmlns:a16="http://schemas.microsoft.com/office/drawing/2014/main" id="{99B321FC-A2D3-4871-96D7-E9F7B200500A}"/>
              </a:ext>
            </a:extLst>
          </p:cNvPr>
          <p:cNvSpPr txBox="1">
            <a:spLocks/>
          </p:cNvSpPr>
          <p:nvPr/>
        </p:nvSpPr>
        <p:spPr>
          <a:xfrm>
            <a:off x="457200" y="-20192"/>
            <a:ext cx="8229600" cy="730827"/>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dirty="0"/>
              <a:t>Exercise 6a: Cesium Ion Exchange</a:t>
            </a:r>
          </a:p>
        </p:txBody>
      </p:sp>
      <p:sp>
        <p:nvSpPr>
          <p:cNvPr id="8" name="TextBox 7">
            <a:extLst>
              <a:ext uri="{FF2B5EF4-FFF2-40B4-BE49-F238E27FC236}">
                <a16:creationId xmlns:a16="http://schemas.microsoft.com/office/drawing/2014/main" id="{8E1C50DD-8BE3-4EED-AAB3-7A6128395AAC}"/>
              </a:ext>
            </a:extLst>
          </p:cNvPr>
          <p:cNvSpPr txBox="1"/>
          <p:nvPr/>
        </p:nvSpPr>
        <p:spPr>
          <a:xfrm>
            <a:off x="3183112" y="3154524"/>
            <a:ext cx="1598279" cy="923330"/>
          </a:xfrm>
          <a:prstGeom prst="rect">
            <a:avLst/>
          </a:prstGeom>
          <a:noFill/>
          <a:ln>
            <a:solidFill>
              <a:srgbClr val="FF0000"/>
            </a:solidFill>
          </a:ln>
        </p:spPr>
        <p:txBody>
          <a:bodyPr wrap="square" rtlCol="0">
            <a:spAutoFit/>
          </a:bodyPr>
          <a:lstStyle/>
          <a:p>
            <a:pPr algn="ctr"/>
            <a:r>
              <a:rPr lang="en-US" dirty="0">
                <a:solidFill>
                  <a:srgbClr val="FF0000"/>
                </a:solidFill>
              </a:rPr>
              <a:t>Frayed edge site on </a:t>
            </a:r>
            <a:r>
              <a:rPr lang="en-US" dirty="0" err="1">
                <a:solidFill>
                  <a:srgbClr val="FF0000"/>
                </a:solidFill>
              </a:rPr>
              <a:t>illite</a:t>
            </a:r>
            <a:endParaRPr lang="en-US" dirty="0">
              <a:solidFill>
                <a:srgbClr val="FF0000"/>
              </a:solidFill>
            </a:endParaRPr>
          </a:p>
          <a:p>
            <a:pPr algn="ctr"/>
            <a:r>
              <a:rPr lang="en-US" dirty="0">
                <a:solidFill>
                  <a:srgbClr val="FF0000"/>
                </a:solidFill>
              </a:rPr>
              <a:t>(</a:t>
            </a:r>
            <a:r>
              <a:rPr lang="en-US" dirty="0" err="1">
                <a:solidFill>
                  <a:srgbClr val="FF0000"/>
                </a:solidFill>
              </a:rPr>
              <a:t>eq</a:t>
            </a:r>
            <a:r>
              <a:rPr lang="en-US" dirty="0">
                <a:solidFill>
                  <a:srgbClr val="FF0000"/>
                </a:solidFill>
              </a:rPr>
              <a:t>/g)</a:t>
            </a:r>
          </a:p>
        </p:txBody>
      </p:sp>
      <p:sp>
        <p:nvSpPr>
          <p:cNvPr id="9" name="TextBox 8">
            <a:extLst>
              <a:ext uri="{FF2B5EF4-FFF2-40B4-BE49-F238E27FC236}">
                <a16:creationId xmlns:a16="http://schemas.microsoft.com/office/drawing/2014/main" id="{4B8200F9-8284-4F27-ABA3-0B5C945EEA38}"/>
              </a:ext>
            </a:extLst>
          </p:cNvPr>
          <p:cNvSpPr txBox="1"/>
          <p:nvPr/>
        </p:nvSpPr>
        <p:spPr>
          <a:xfrm>
            <a:off x="3056326" y="4171668"/>
            <a:ext cx="1515674" cy="646331"/>
          </a:xfrm>
          <a:prstGeom prst="rect">
            <a:avLst/>
          </a:prstGeom>
          <a:noFill/>
          <a:ln>
            <a:solidFill>
              <a:srgbClr val="FF0000"/>
            </a:solidFill>
          </a:ln>
        </p:spPr>
        <p:txBody>
          <a:bodyPr wrap="square" rtlCol="0">
            <a:spAutoFit/>
          </a:bodyPr>
          <a:lstStyle/>
          <a:p>
            <a:pPr algn="ctr"/>
            <a:r>
              <a:rPr lang="en-US" dirty="0">
                <a:solidFill>
                  <a:srgbClr val="FF0000"/>
                </a:solidFill>
              </a:rPr>
              <a:t>Planar sites on </a:t>
            </a:r>
            <a:r>
              <a:rPr lang="en-US" dirty="0" err="1">
                <a:solidFill>
                  <a:srgbClr val="FF0000"/>
                </a:solidFill>
              </a:rPr>
              <a:t>illite</a:t>
            </a:r>
            <a:r>
              <a:rPr lang="en-US" dirty="0">
                <a:solidFill>
                  <a:srgbClr val="FF0000"/>
                </a:solidFill>
              </a:rPr>
              <a:t> (</a:t>
            </a:r>
            <a:r>
              <a:rPr lang="en-US" dirty="0" err="1">
                <a:solidFill>
                  <a:srgbClr val="FF0000"/>
                </a:solidFill>
              </a:rPr>
              <a:t>eq</a:t>
            </a:r>
            <a:r>
              <a:rPr lang="en-US" dirty="0">
                <a:solidFill>
                  <a:srgbClr val="FF0000"/>
                </a:solidFill>
              </a:rPr>
              <a:t>/g)</a:t>
            </a:r>
          </a:p>
        </p:txBody>
      </p:sp>
      <p:cxnSp>
        <p:nvCxnSpPr>
          <p:cNvPr id="11" name="Straight Arrow Connector 10">
            <a:extLst>
              <a:ext uri="{FF2B5EF4-FFF2-40B4-BE49-F238E27FC236}">
                <a16:creationId xmlns:a16="http://schemas.microsoft.com/office/drawing/2014/main" id="{20FB4079-A60F-4D32-8E17-34DB8DA8A5EC}"/>
              </a:ext>
            </a:extLst>
          </p:cNvPr>
          <p:cNvCxnSpPr>
            <a:cxnSpLocks/>
            <a:stCxn id="8" idx="1"/>
          </p:cNvCxnSpPr>
          <p:nvPr/>
        </p:nvCxnSpPr>
        <p:spPr>
          <a:xfrm flipH="1">
            <a:off x="2881514" y="3616189"/>
            <a:ext cx="301598" cy="32365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71B185C9-C44F-4943-BC17-0AE8A2126332}"/>
              </a:ext>
            </a:extLst>
          </p:cNvPr>
          <p:cNvCxnSpPr>
            <a:cxnSpLocks/>
            <a:stCxn id="9" idx="1"/>
          </p:cNvCxnSpPr>
          <p:nvPr/>
        </p:nvCxnSpPr>
        <p:spPr>
          <a:xfrm flipH="1" flipV="1">
            <a:off x="2529970" y="4470926"/>
            <a:ext cx="526356" cy="2390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A7A08523-14FE-44BC-9637-CEE590252145}"/>
              </a:ext>
            </a:extLst>
          </p:cNvPr>
          <p:cNvSpPr/>
          <p:nvPr/>
        </p:nvSpPr>
        <p:spPr>
          <a:xfrm>
            <a:off x="4921623" y="5521007"/>
            <a:ext cx="3407869" cy="1169551"/>
          </a:xfrm>
          <a:prstGeom prst="rect">
            <a:avLst/>
          </a:prstGeom>
          <a:ln>
            <a:solidFill>
              <a:schemeClr val="tx1"/>
            </a:solidFill>
          </a:ln>
        </p:spPr>
        <p:txBody>
          <a:bodyPr wrap="square">
            <a:spAutoFit/>
          </a:bodyPr>
          <a:lstStyle/>
          <a:p>
            <a:r>
              <a:rPr lang="en-US" sz="1400" dirty="0"/>
              <a:t>FLOW</a:t>
            </a:r>
          </a:p>
          <a:p>
            <a:r>
              <a:rPr lang="en-US" sz="1400" dirty="0" err="1"/>
              <a:t>time_units</a:t>
            </a:r>
            <a:r>
              <a:rPr lang="en-US" sz="1400" dirty="0"/>
              <a:t>     years</a:t>
            </a:r>
          </a:p>
          <a:p>
            <a:r>
              <a:rPr lang="en-US" sz="1400" dirty="0" err="1"/>
              <a:t>distance_units</a:t>
            </a:r>
            <a:r>
              <a:rPr lang="en-US" sz="1400" dirty="0"/>
              <a:t> meters</a:t>
            </a:r>
          </a:p>
          <a:p>
            <a:r>
              <a:rPr lang="en-US" sz="1400" dirty="0" err="1"/>
              <a:t>constant_flow</a:t>
            </a:r>
            <a:r>
              <a:rPr lang="en-US" sz="1400" dirty="0"/>
              <a:t>  638.2</a:t>
            </a:r>
          </a:p>
          <a:p>
            <a:r>
              <a:rPr lang="en-US" sz="1400" dirty="0"/>
              <a:t>END</a:t>
            </a:r>
          </a:p>
        </p:txBody>
      </p:sp>
    </p:spTree>
    <p:extLst>
      <p:ext uri="{BB962C8B-B14F-4D97-AF65-F5344CB8AC3E}">
        <p14:creationId xmlns:p14="http://schemas.microsoft.com/office/powerpoint/2010/main" val="2493978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6" name="Rectangle 4"/>
          <p:cNvSpPr>
            <a:spLocks noGrp="1" noChangeArrowheads="1"/>
          </p:cNvSpPr>
          <p:nvPr>
            <p:ph type="title" sz="quarter"/>
          </p:nvPr>
        </p:nvSpPr>
        <p:spPr>
          <a:xfrm>
            <a:off x="660372" y="83344"/>
            <a:ext cx="8099425" cy="762000"/>
          </a:xfrm>
        </p:spPr>
        <p:txBody>
          <a:bodyPr>
            <a:normAutofit/>
          </a:bodyPr>
          <a:lstStyle/>
          <a:p>
            <a:r>
              <a:rPr lang="en-US" altLang="en-US" sz="4000" b="1" dirty="0"/>
              <a:t>Diffusive Transport</a:t>
            </a:r>
          </a:p>
        </p:txBody>
      </p:sp>
      <p:pic>
        <p:nvPicPr>
          <p:cNvPr id="310278" name="Picture 6" descr="diffusion"/>
          <p:cNvPicPr>
            <a:picLocks noGrp="1" noChangeAspect="1" noChangeArrowheads="1"/>
          </p:cNvPicPr>
          <p:nvPr>
            <p:ph sz="quarter" idx="1"/>
          </p:nvPr>
        </p:nvPicPr>
        <p:blipFill>
          <a:blip r:embed="rId4">
            <a:extLst>
              <a:ext uri="{28A0092B-C50C-407E-A947-70E740481C1C}">
                <a14:useLocalDpi xmlns:a14="http://schemas.microsoft.com/office/drawing/2010/main" val="0"/>
              </a:ext>
            </a:extLst>
          </a:blip>
          <a:srcRect/>
          <a:stretch>
            <a:fillRect/>
          </a:stretch>
        </p:blipFill>
        <p:spPr>
          <a:xfrm>
            <a:off x="5072062" y="1237456"/>
            <a:ext cx="3687735" cy="351049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310284" name="Object 12"/>
          <p:cNvGraphicFramePr>
            <a:graphicFrameLocks noGrp="1" noChangeAspect="1"/>
          </p:cNvGraphicFramePr>
          <p:nvPr>
            <p:ph sz="quarter" idx="2"/>
            <p:extLst/>
          </p:nvPr>
        </p:nvGraphicFramePr>
        <p:xfrm>
          <a:off x="812800" y="5334793"/>
          <a:ext cx="3354388" cy="900113"/>
        </p:xfrm>
        <a:graphic>
          <a:graphicData uri="http://schemas.openxmlformats.org/presentationml/2006/ole">
            <mc:AlternateContent xmlns:mc="http://schemas.openxmlformats.org/markup-compatibility/2006">
              <mc:Choice xmlns:v="urn:schemas-microsoft-com:vml" Requires="v">
                <p:oleObj spid="_x0000_s103438" name="Equation" r:id="rId5" imgW="1562040" imgH="419040" progId="Equation.DSMT4">
                  <p:embed/>
                </p:oleObj>
              </mc:Choice>
              <mc:Fallback>
                <p:oleObj name="Equation" r:id="rId5" imgW="1562040" imgH="419040" progId="Equation.DSMT4">
                  <p:embed/>
                  <p:pic>
                    <p:nvPicPr>
                      <p:cNvPr id="310284"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2800" y="5334793"/>
                        <a:ext cx="3354388" cy="900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0302" name="Object 30"/>
          <p:cNvGraphicFramePr>
            <a:graphicFrameLocks noGrp="1" noChangeAspect="1"/>
          </p:cNvGraphicFramePr>
          <p:nvPr>
            <p:ph sz="quarter" idx="3"/>
            <p:extLst/>
          </p:nvPr>
        </p:nvGraphicFramePr>
        <p:xfrm>
          <a:off x="5900738" y="5423335"/>
          <a:ext cx="258763" cy="311150"/>
        </p:xfrm>
        <a:graphic>
          <a:graphicData uri="http://schemas.openxmlformats.org/presentationml/2006/ole">
            <mc:AlternateContent xmlns:mc="http://schemas.openxmlformats.org/markup-compatibility/2006">
              <mc:Choice xmlns:v="urn:schemas-microsoft-com:vml" Requires="v">
                <p:oleObj spid="_x0000_s103439" name="Equation" r:id="rId7" imgW="190440" imgH="228600" progId="Equation.DSMT4">
                  <p:embed/>
                </p:oleObj>
              </mc:Choice>
              <mc:Fallback>
                <p:oleObj name="Equation" r:id="rId7" imgW="190440" imgH="228600" progId="Equation.DSMT4">
                  <p:embed/>
                  <p:pic>
                    <p:nvPicPr>
                      <p:cNvPr id="310302" name="Object 3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00738" y="5423335"/>
                        <a:ext cx="258763"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0277" name="Text Box 5"/>
          <p:cNvSpPr txBox="1">
            <a:spLocks noChangeArrowheads="1"/>
          </p:cNvSpPr>
          <p:nvPr/>
        </p:nvSpPr>
        <p:spPr bwMode="auto">
          <a:xfrm>
            <a:off x="1571625" y="1388608"/>
            <a:ext cx="22209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u="sng" dirty="0"/>
              <a:t>Fick’s 1</a:t>
            </a:r>
            <a:r>
              <a:rPr lang="en-US" altLang="en-US" sz="2800" u="sng" baseline="30000" dirty="0"/>
              <a:t>st</a:t>
            </a:r>
            <a:r>
              <a:rPr lang="en-US" altLang="en-US" sz="2800" u="sng" dirty="0"/>
              <a:t> Law</a:t>
            </a:r>
          </a:p>
        </p:txBody>
      </p:sp>
      <p:sp>
        <p:nvSpPr>
          <p:cNvPr id="310281" name="Rectangle 9"/>
          <p:cNvSpPr>
            <a:spLocks noChangeArrowheads="1"/>
          </p:cNvSpPr>
          <p:nvPr/>
        </p:nvSpPr>
        <p:spPr bwMode="auto">
          <a:xfrm>
            <a:off x="0" y="32305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310280" name="Object 8"/>
          <p:cNvGraphicFramePr>
            <a:graphicFrameLocks noChangeAspect="1"/>
          </p:cNvGraphicFramePr>
          <p:nvPr>
            <p:extLst/>
          </p:nvPr>
        </p:nvGraphicFramePr>
        <p:xfrm>
          <a:off x="1683550" y="2132805"/>
          <a:ext cx="1836738" cy="846138"/>
        </p:xfrm>
        <a:graphic>
          <a:graphicData uri="http://schemas.openxmlformats.org/presentationml/2006/ole">
            <mc:AlternateContent xmlns:mc="http://schemas.openxmlformats.org/markup-compatibility/2006">
              <mc:Choice xmlns:v="urn:schemas-microsoft-com:vml" Requires="v">
                <p:oleObj spid="_x0000_s103440" name="Equation" r:id="rId9" imgW="863225" imgH="393529" progId="Equation.DSMT4">
                  <p:embed/>
                </p:oleObj>
              </mc:Choice>
              <mc:Fallback>
                <p:oleObj name="Equation" r:id="rId9" imgW="863225" imgH="393529" progId="Equation.DSMT4">
                  <p:embed/>
                  <p:pic>
                    <p:nvPicPr>
                      <p:cNvPr id="31028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83550" y="2132805"/>
                        <a:ext cx="1836738" cy="846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0282" name="Text Box 10"/>
          <p:cNvSpPr txBox="1">
            <a:spLocks noChangeArrowheads="1"/>
          </p:cNvSpPr>
          <p:nvPr/>
        </p:nvSpPr>
        <p:spPr bwMode="auto">
          <a:xfrm>
            <a:off x="581025" y="3092451"/>
            <a:ext cx="391001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2400" dirty="0"/>
              <a:t>Diffusive flux is proportional to the concentration gradient</a:t>
            </a:r>
          </a:p>
        </p:txBody>
      </p:sp>
      <p:sp>
        <p:nvSpPr>
          <p:cNvPr id="310283" name="Text Box 11"/>
          <p:cNvSpPr txBox="1">
            <a:spLocks noChangeArrowheads="1"/>
          </p:cNvSpPr>
          <p:nvPr/>
        </p:nvSpPr>
        <p:spPr bwMode="auto">
          <a:xfrm>
            <a:off x="1503063" y="4520407"/>
            <a:ext cx="2301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u="sng" dirty="0"/>
              <a:t>Fick’s 2</a:t>
            </a:r>
            <a:r>
              <a:rPr lang="en-US" altLang="en-US" sz="2800" u="sng" baseline="30000" dirty="0"/>
              <a:t>nd</a:t>
            </a:r>
            <a:r>
              <a:rPr lang="en-US" altLang="en-US" sz="2800" u="sng" dirty="0"/>
              <a:t> Law</a:t>
            </a:r>
          </a:p>
        </p:txBody>
      </p:sp>
      <p:sp>
        <p:nvSpPr>
          <p:cNvPr id="310287" name="Line 15"/>
          <p:cNvSpPr>
            <a:spLocks noChangeShapeType="1"/>
          </p:cNvSpPr>
          <p:nvPr/>
        </p:nvSpPr>
        <p:spPr bwMode="auto">
          <a:xfrm flipH="1" flipV="1">
            <a:off x="7462838" y="5221723"/>
            <a:ext cx="466725" cy="3159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0288" name="Line 16"/>
          <p:cNvSpPr>
            <a:spLocks noChangeShapeType="1"/>
          </p:cNvSpPr>
          <p:nvPr/>
        </p:nvSpPr>
        <p:spPr bwMode="auto">
          <a:xfrm flipH="1" flipV="1">
            <a:off x="6273801" y="5242360"/>
            <a:ext cx="466725" cy="31591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0289" name="Line 17"/>
          <p:cNvSpPr>
            <a:spLocks noChangeShapeType="1"/>
          </p:cNvSpPr>
          <p:nvPr/>
        </p:nvSpPr>
        <p:spPr bwMode="auto">
          <a:xfrm flipV="1">
            <a:off x="6278563" y="5232835"/>
            <a:ext cx="1189038" cy="63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0291" name="Line 19"/>
          <p:cNvSpPr>
            <a:spLocks noChangeShapeType="1"/>
          </p:cNvSpPr>
          <p:nvPr/>
        </p:nvSpPr>
        <p:spPr bwMode="auto">
          <a:xfrm flipH="1">
            <a:off x="6721476" y="5558273"/>
            <a:ext cx="6350" cy="7937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0292" name="Line 20"/>
          <p:cNvSpPr>
            <a:spLocks noChangeShapeType="1"/>
          </p:cNvSpPr>
          <p:nvPr/>
        </p:nvSpPr>
        <p:spPr bwMode="auto">
          <a:xfrm flipV="1">
            <a:off x="6727826" y="5537635"/>
            <a:ext cx="1189037" cy="63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0293" name="Line 21"/>
          <p:cNvSpPr>
            <a:spLocks noChangeShapeType="1"/>
          </p:cNvSpPr>
          <p:nvPr/>
        </p:nvSpPr>
        <p:spPr bwMode="auto">
          <a:xfrm flipH="1">
            <a:off x="7908926" y="5526523"/>
            <a:ext cx="6350" cy="7937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0294" name="Line 22"/>
          <p:cNvSpPr>
            <a:spLocks noChangeShapeType="1"/>
          </p:cNvSpPr>
          <p:nvPr/>
        </p:nvSpPr>
        <p:spPr bwMode="auto">
          <a:xfrm flipH="1">
            <a:off x="6272213" y="5261410"/>
            <a:ext cx="6350" cy="7937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0295" name="Line 23"/>
          <p:cNvSpPr>
            <a:spLocks noChangeShapeType="1"/>
          </p:cNvSpPr>
          <p:nvPr/>
        </p:nvSpPr>
        <p:spPr bwMode="auto">
          <a:xfrm flipH="1">
            <a:off x="7461251" y="5253473"/>
            <a:ext cx="6350" cy="7937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0296" name="Line 24"/>
          <p:cNvSpPr>
            <a:spLocks noChangeShapeType="1"/>
          </p:cNvSpPr>
          <p:nvPr/>
        </p:nvSpPr>
        <p:spPr bwMode="auto">
          <a:xfrm flipH="1" flipV="1">
            <a:off x="6257926" y="6042460"/>
            <a:ext cx="466725" cy="31591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0297" name="Line 25"/>
          <p:cNvSpPr>
            <a:spLocks noChangeShapeType="1"/>
          </p:cNvSpPr>
          <p:nvPr/>
        </p:nvSpPr>
        <p:spPr bwMode="auto">
          <a:xfrm flipH="1" flipV="1">
            <a:off x="7454901" y="6020235"/>
            <a:ext cx="466725" cy="31591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0298" name="Line 26"/>
          <p:cNvSpPr>
            <a:spLocks noChangeShapeType="1"/>
          </p:cNvSpPr>
          <p:nvPr/>
        </p:nvSpPr>
        <p:spPr bwMode="auto">
          <a:xfrm flipV="1">
            <a:off x="6292851" y="6024998"/>
            <a:ext cx="1189037" cy="63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0299" name="Line 27"/>
          <p:cNvSpPr>
            <a:spLocks noChangeShapeType="1"/>
          </p:cNvSpPr>
          <p:nvPr/>
        </p:nvSpPr>
        <p:spPr bwMode="auto">
          <a:xfrm flipV="1">
            <a:off x="6727826" y="6345673"/>
            <a:ext cx="1189037" cy="63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0300" name="Line 28"/>
          <p:cNvSpPr>
            <a:spLocks noChangeShapeType="1"/>
          </p:cNvSpPr>
          <p:nvPr/>
        </p:nvSpPr>
        <p:spPr bwMode="auto">
          <a:xfrm>
            <a:off x="5646738" y="5772585"/>
            <a:ext cx="860425"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0301" name="Line 29"/>
          <p:cNvSpPr>
            <a:spLocks noChangeShapeType="1"/>
          </p:cNvSpPr>
          <p:nvPr/>
        </p:nvSpPr>
        <p:spPr bwMode="auto">
          <a:xfrm>
            <a:off x="7696201" y="5796398"/>
            <a:ext cx="860425"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aphicFrame>
        <p:nvGraphicFramePr>
          <p:cNvPr id="310306" name="Object 34"/>
          <p:cNvGraphicFramePr>
            <a:graphicFrameLocks noGrp="1" noChangeAspect="1"/>
          </p:cNvGraphicFramePr>
          <p:nvPr>
            <p:ph sz="quarter" idx="4"/>
            <p:extLst/>
          </p:nvPr>
        </p:nvGraphicFramePr>
        <p:xfrm>
          <a:off x="7997826" y="5421748"/>
          <a:ext cx="511175" cy="341312"/>
        </p:xfrm>
        <a:graphic>
          <a:graphicData uri="http://schemas.openxmlformats.org/presentationml/2006/ole">
            <mc:AlternateContent xmlns:mc="http://schemas.openxmlformats.org/markup-compatibility/2006">
              <mc:Choice xmlns:v="urn:schemas-microsoft-com:vml" Requires="v">
                <p:oleObj spid="_x0000_s103441" name="Equation" r:id="rId11" imgW="342720" imgH="228600" progId="Equation.DSMT4">
                  <p:embed/>
                </p:oleObj>
              </mc:Choice>
              <mc:Fallback>
                <p:oleObj name="Equation" r:id="rId11" imgW="342720" imgH="228600" progId="Equation.DSMT4">
                  <p:embed/>
                  <p:pic>
                    <p:nvPicPr>
                      <p:cNvPr id="310306" name="Object 3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97826" y="5421748"/>
                        <a:ext cx="511175" cy="341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649885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0283"/>
                                        </p:tgtEl>
                                        <p:attrNameLst>
                                          <p:attrName>style.visibility</p:attrName>
                                        </p:attrNameLst>
                                      </p:cBhvr>
                                      <p:to>
                                        <p:strVal val="visible"/>
                                      </p:to>
                                    </p:set>
                                    <p:anim calcmode="lin" valueType="num">
                                      <p:cBhvr additive="base">
                                        <p:cTn id="7" dur="500" fill="hold"/>
                                        <p:tgtEl>
                                          <p:spTgt spid="310283"/>
                                        </p:tgtEl>
                                        <p:attrNameLst>
                                          <p:attrName>ppt_x</p:attrName>
                                        </p:attrNameLst>
                                      </p:cBhvr>
                                      <p:tavLst>
                                        <p:tav tm="0">
                                          <p:val>
                                            <p:strVal val="#ppt_x"/>
                                          </p:val>
                                        </p:tav>
                                        <p:tav tm="100000">
                                          <p:val>
                                            <p:strVal val="#ppt_x"/>
                                          </p:val>
                                        </p:tav>
                                      </p:tavLst>
                                    </p:anim>
                                    <p:anim calcmode="lin" valueType="num">
                                      <p:cBhvr additive="base">
                                        <p:cTn id="8" dur="500" fill="hold"/>
                                        <p:tgtEl>
                                          <p:spTgt spid="31028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10284"/>
                                        </p:tgtEl>
                                        <p:attrNameLst>
                                          <p:attrName>style.visibility</p:attrName>
                                        </p:attrNameLst>
                                      </p:cBhvr>
                                      <p:to>
                                        <p:strVal val="visible"/>
                                      </p:to>
                                    </p:set>
                                    <p:anim calcmode="lin" valueType="num">
                                      <p:cBhvr additive="base">
                                        <p:cTn id="11" dur="500" fill="hold"/>
                                        <p:tgtEl>
                                          <p:spTgt spid="310284"/>
                                        </p:tgtEl>
                                        <p:attrNameLst>
                                          <p:attrName>ppt_x</p:attrName>
                                        </p:attrNameLst>
                                      </p:cBhvr>
                                      <p:tavLst>
                                        <p:tav tm="0">
                                          <p:val>
                                            <p:strVal val="#ppt_x"/>
                                          </p:val>
                                        </p:tav>
                                        <p:tav tm="100000">
                                          <p:val>
                                            <p:strVal val="#ppt_x"/>
                                          </p:val>
                                        </p:tav>
                                      </p:tavLst>
                                    </p:anim>
                                    <p:anim calcmode="lin" valueType="num">
                                      <p:cBhvr additive="base">
                                        <p:cTn id="12" dur="500" fill="hold"/>
                                        <p:tgtEl>
                                          <p:spTgt spid="3102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28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B145BD-6D09-4A74-9324-9C126A1A958A}"/>
              </a:ext>
            </a:extLst>
          </p:cNvPr>
          <p:cNvSpPr/>
          <p:nvPr/>
        </p:nvSpPr>
        <p:spPr>
          <a:xfrm>
            <a:off x="465030" y="1109614"/>
            <a:ext cx="3899501" cy="4401205"/>
          </a:xfrm>
          <a:prstGeom prst="rect">
            <a:avLst/>
          </a:prstGeom>
          <a:ln>
            <a:solidFill>
              <a:schemeClr val="tx1"/>
            </a:solidFill>
          </a:ln>
        </p:spPr>
        <p:txBody>
          <a:bodyPr wrap="square">
            <a:spAutoFit/>
          </a:bodyPr>
          <a:lstStyle/>
          <a:p>
            <a:r>
              <a:rPr lang="en-US" sz="1400" dirty="0"/>
              <a:t>Condition </a:t>
            </a:r>
            <a:r>
              <a:rPr lang="en-US" sz="1400" dirty="0" err="1"/>
              <a:t>cesiumflush</a:t>
            </a:r>
            <a:endParaRPr lang="en-US" sz="1400" dirty="0"/>
          </a:p>
          <a:p>
            <a:r>
              <a:rPr lang="en-US" sz="1400" dirty="0"/>
              <a:t>units            molar</a:t>
            </a:r>
          </a:p>
          <a:p>
            <a:r>
              <a:rPr lang="en-US" sz="1400" dirty="0"/>
              <a:t>temperature      25.0</a:t>
            </a:r>
          </a:p>
          <a:p>
            <a:r>
              <a:rPr lang="en-US" sz="1400" dirty="0"/>
              <a:t>pH               8.0</a:t>
            </a:r>
          </a:p>
          <a:p>
            <a:r>
              <a:rPr lang="en-US" sz="1400" dirty="0"/>
              <a:t>HCO3-            CO2(g)  3.15e-04</a:t>
            </a:r>
          </a:p>
          <a:p>
            <a:r>
              <a:rPr lang="en-US" sz="1400" dirty="0"/>
              <a:t>K+               1.e-5</a:t>
            </a:r>
          </a:p>
          <a:p>
            <a:r>
              <a:rPr lang="en-US" sz="1400" b="1" u="sng" dirty="0">
                <a:solidFill>
                  <a:srgbClr val="FF0000"/>
                </a:solidFill>
              </a:rPr>
              <a:t>Cs+              1.05e-4</a:t>
            </a:r>
          </a:p>
          <a:p>
            <a:r>
              <a:rPr lang="en-US" sz="1400" dirty="0"/>
              <a:t>I-               1.05e-4</a:t>
            </a:r>
          </a:p>
          <a:p>
            <a:r>
              <a:rPr lang="en-US" sz="1400" dirty="0"/>
              <a:t>Na+              1.00</a:t>
            </a:r>
          </a:p>
          <a:p>
            <a:r>
              <a:rPr lang="en-US" sz="1400" dirty="0"/>
              <a:t>NO3-             1.00</a:t>
            </a:r>
          </a:p>
          <a:p>
            <a:r>
              <a:rPr lang="en-US" sz="1400" dirty="0"/>
              <a:t>Ca++             0.000</a:t>
            </a:r>
          </a:p>
          <a:p>
            <a:r>
              <a:rPr lang="en-US" sz="1400" dirty="0"/>
              <a:t>Mg++             0.0</a:t>
            </a:r>
          </a:p>
          <a:p>
            <a:r>
              <a:rPr lang="en-US" sz="1400" dirty="0"/>
              <a:t>Tracer           0.001</a:t>
            </a:r>
          </a:p>
          <a:p>
            <a:r>
              <a:rPr lang="en-US" sz="1400" dirty="0"/>
              <a:t>Cl-              0.0</a:t>
            </a:r>
          </a:p>
          <a:p>
            <a:r>
              <a:rPr lang="en-US" sz="1400" dirty="0"/>
              <a:t>Xhan1-   -</a:t>
            </a:r>
            <a:r>
              <a:rPr lang="en-US" sz="1400" dirty="0" err="1"/>
              <a:t>cec</a:t>
            </a:r>
            <a:r>
              <a:rPr lang="en-US" sz="1400" dirty="0"/>
              <a:t>   2.277023E-08   </a:t>
            </a:r>
          </a:p>
          <a:p>
            <a:r>
              <a:rPr lang="en-US" sz="1400" dirty="0"/>
              <a:t>Xhan2-   -</a:t>
            </a:r>
            <a:r>
              <a:rPr lang="en-US" sz="1400" dirty="0" err="1"/>
              <a:t>cec</a:t>
            </a:r>
            <a:r>
              <a:rPr lang="en-US" sz="1400" dirty="0"/>
              <a:t>   2.621486E-07   </a:t>
            </a:r>
          </a:p>
          <a:p>
            <a:r>
              <a:rPr lang="en-US" sz="1400" dirty="0"/>
              <a:t>Xhan3-   -</a:t>
            </a:r>
            <a:r>
              <a:rPr lang="en-US" sz="1400" dirty="0" err="1"/>
              <a:t>cec</a:t>
            </a:r>
            <a:r>
              <a:rPr lang="en-US" sz="1400" dirty="0"/>
              <a:t>   1.20E-04       </a:t>
            </a:r>
          </a:p>
          <a:p>
            <a:r>
              <a:rPr lang="en-US" sz="1400" dirty="0"/>
              <a:t>Calcite        0.01    </a:t>
            </a:r>
            <a:r>
              <a:rPr lang="en-US" sz="1400" dirty="0" err="1"/>
              <a:t>specific_surface_area</a:t>
            </a:r>
            <a:r>
              <a:rPr lang="en-US" sz="1400" dirty="0"/>
              <a:t>   0.1</a:t>
            </a:r>
          </a:p>
          <a:p>
            <a:r>
              <a:rPr lang="en-US" sz="1400" dirty="0" err="1"/>
              <a:t>SolidDensity</a:t>
            </a:r>
            <a:r>
              <a:rPr lang="en-US" sz="1400" dirty="0"/>
              <a:t>  -</a:t>
            </a:r>
            <a:r>
              <a:rPr lang="en-US" sz="1400" dirty="0" err="1"/>
              <a:t>ss_ratio</a:t>
            </a:r>
            <a:r>
              <a:rPr lang="en-US" sz="1400" dirty="0"/>
              <a:t>  4698</a:t>
            </a:r>
          </a:p>
          <a:p>
            <a:r>
              <a:rPr lang="en-US" sz="1400" dirty="0"/>
              <a:t>END</a:t>
            </a:r>
          </a:p>
        </p:txBody>
      </p:sp>
      <p:sp>
        <p:nvSpPr>
          <p:cNvPr id="3" name="TextBox 2">
            <a:extLst>
              <a:ext uri="{FF2B5EF4-FFF2-40B4-BE49-F238E27FC236}">
                <a16:creationId xmlns:a16="http://schemas.microsoft.com/office/drawing/2014/main" id="{C1B69AC0-1D03-41E3-9019-579B21394A56}"/>
              </a:ext>
            </a:extLst>
          </p:cNvPr>
          <p:cNvSpPr txBox="1"/>
          <p:nvPr/>
        </p:nvSpPr>
        <p:spPr>
          <a:xfrm>
            <a:off x="506180" y="668900"/>
            <a:ext cx="3817199" cy="369332"/>
          </a:xfrm>
          <a:prstGeom prst="rect">
            <a:avLst/>
          </a:prstGeom>
          <a:noFill/>
        </p:spPr>
        <p:txBody>
          <a:bodyPr wrap="none" rtlCol="0">
            <a:spAutoFit/>
          </a:bodyPr>
          <a:lstStyle/>
          <a:p>
            <a:r>
              <a:rPr lang="en-US" b="1" dirty="0">
                <a:solidFill>
                  <a:srgbClr val="FFC000"/>
                </a:solidFill>
              </a:rPr>
              <a:t>Cesium Spike:  </a:t>
            </a:r>
            <a:r>
              <a:rPr lang="en-US" b="1" dirty="0">
                <a:solidFill>
                  <a:srgbClr val="FFC000"/>
                </a:solidFill>
                <a:latin typeface="Courier New" panose="02070309020205020404" pitchFamily="49" charset="0"/>
                <a:cs typeface="Courier New" panose="02070309020205020404" pitchFamily="49" charset="0"/>
              </a:rPr>
              <a:t>HanfordTank-B.in</a:t>
            </a:r>
          </a:p>
        </p:txBody>
      </p:sp>
      <p:sp>
        <p:nvSpPr>
          <p:cNvPr id="4" name="Rectangle 3">
            <a:extLst>
              <a:ext uri="{FF2B5EF4-FFF2-40B4-BE49-F238E27FC236}">
                <a16:creationId xmlns:a16="http://schemas.microsoft.com/office/drawing/2014/main" id="{1E824A09-85A8-42F5-95AA-3C9F0A3C86C1}"/>
              </a:ext>
            </a:extLst>
          </p:cNvPr>
          <p:cNvSpPr/>
          <p:nvPr/>
        </p:nvSpPr>
        <p:spPr>
          <a:xfrm>
            <a:off x="465030" y="5709169"/>
            <a:ext cx="3899501" cy="954107"/>
          </a:xfrm>
          <a:prstGeom prst="rect">
            <a:avLst/>
          </a:prstGeom>
          <a:ln>
            <a:solidFill>
              <a:schemeClr val="tx1"/>
            </a:solidFill>
          </a:ln>
        </p:spPr>
        <p:txBody>
          <a:bodyPr wrap="square">
            <a:spAutoFit/>
          </a:bodyPr>
          <a:lstStyle/>
          <a:p>
            <a:r>
              <a:rPr lang="en-US" sz="1400" dirty="0"/>
              <a:t>BOUNDARY_CONDITIONS</a:t>
            </a:r>
          </a:p>
          <a:p>
            <a:r>
              <a:rPr lang="en-US" sz="1400" dirty="0" err="1"/>
              <a:t>x_begin</a:t>
            </a:r>
            <a:r>
              <a:rPr lang="en-US" sz="1400" dirty="0"/>
              <a:t>   </a:t>
            </a:r>
            <a:r>
              <a:rPr lang="en-US" sz="1400" b="1" dirty="0" err="1">
                <a:solidFill>
                  <a:srgbClr val="FF0000"/>
                </a:solidFill>
              </a:rPr>
              <a:t>cesiumflush</a:t>
            </a:r>
            <a:r>
              <a:rPr lang="en-US" sz="1400" dirty="0"/>
              <a:t>              flux</a:t>
            </a:r>
          </a:p>
          <a:p>
            <a:r>
              <a:rPr lang="en-US" sz="1400" dirty="0" err="1"/>
              <a:t>x_end</a:t>
            </a:r>
            <a:r>
              <a:rPr lang="en-US" sz="1400" dirty="0"/>
              <a:t>     </a:t>
            </a:r>
            <a:r>
              <a:rPr lang="en-US" sz="1400" dirty="0" err="1"/>
              <a:t>initial_condition</a:t>
            </a:r>
            <a:r>
              <a:rPr lang="en-US" sz="1400" dirty="0"/>
              <a:t>      flux</a:t>
            </a:r>
          </a:p>
          <a:p>
            <a:r>
              <a:rPr lang="en-US" sz="1400" dirty="0"/>
              <a:t>END</a:t>
            </a:r>
          </a:p>
        </p:txBody>
      </p:sp>
      <p:sp>
        <p:nvSpPr>
          <p:cNvPr id="5" name="Rectangle 4">
            <a:extLst>
              <a:ext uri="{FF2B5EF4-FFF2-40B4-BE49-F238E27FC236}">
                <a16:creationId xmlns:a16="http://schemas.microsoft.com/office/drawing/2014/main" id="{C5842566-F0D2-426B-A735-9145A85CB6B8}"/>
              </a:ext>
            </a:extLst>
          </p:cNvPr>
          <p:cNvSpPr/>
          <p:nvPr/>
        </p:nvSpPr>
        <p:spPr>
          <a:xfrm>
            <a:off x="4779471" y="1101930"/>
            <a:ext cx="4099432" cy="4401205"/>
          </a:xfrm>
          <a:prstGeom prst="rect">
            <a:avLst/>
          </a:prstGeom>
          <a:ln>
            <a:solidFill>
              <a:schemeClr val="tx1"/>
            </a:solidFill>
          </a:ln>
        </p:spPr>
        <p:txBody>
          <a:bodyPr wrap="square">
            <a:spAutoFit/>
          </a:bodyPr>
          <a:lstStyle/>
          <a:p>
            <a:r>
              <a:rPr lang="en-US" sz="1400" dirty="0"/>
              <a:t>Condition nano3flush</a:t>
            </a:r>
          </a:p>
          <a:p>
            <a:r>
              <a:rPr lang="en-US" sz="1400" dirty="0"/>
              <a:t>units            molar</a:t>
            </a:r>
          </a:p>
          <a:p>
            <a:r>
              <a:rPr lang="en-US" sz="1400" dirty="0"/>
              <a:t>temperature      25.0</a:t>
            </a:r>
          </a:p>
          <a:p>
            <a:r>
              <a:rPr lang="en-US" sz="1400" dirty="0"/>
              <a:t>pH               8.0</a:t>
            </a:r>
          </a:p>
          <a:p>
            <a:r>
              <a:rPr lang="en-US" sz="1400" dirty="0"/>
              <a:t>HCO3-            CO2(g)  3.15e-04</a:t>
            </a:r>
          </a:p>
          <a:p>
            <a:r>
              <a:rPr lang="en-US" sz="1400" dirty="0"/>
              <a:t>K+               1.e-5</a:t>
            </a:r>
          </a:p>
          <a:p>
            <a:r>
              <a:rPr lang="en-US" sz="1400" b="1" u="sng" dirty="0">
                <a:solidFill>
                  <a:srgbClr val="FF0000"/>
                </a:solidFill>
              </a:rPr>
              <a:t>Cs+              0.0</a:t>
            </a:r>
          </a:p>
          <a:p>
            <a:r>
              <a:rPr lang="en-US" sz="1400" dirty="0"/>
              <a:t>I-               0.0</a:t>
            </a:r>
          </a:p>
          <a:p>
            <a:r>
              <a:rPr lang="en-US" sz="1400" dirty="0"/>
              <a:t>Na+              1.00</a:t>
            </a:r>
          </a:p>
          <a:p>
            <a:r>
              <a:rPr lang="en-US" sz="1400" dirty="0"/>
              <a:t>NO3-             1.00</a:t>
            </a:r>
          </a:p>
          <a:p>
            <a:r>
              <a:rPr lang="en-US" sz="1400" dirty="0"/>
              <a:t>Ca++             0.0</a:t>
            </a:r>
          </a:p>
          <a:p>
            <a:r>
              <a:rPr lang="en-US" sz="1400" dirty="0"/>
              <a:t>Mg++             0.0</a:t>
            </a:r>
          </a:p>
          <a:p>
            <a:r>
              <a:rPr lang="en-US" sz="1400" dirty="0"/>
              <a:t>Tracer           0.001</a:t>
            </a:r>
          </a:p>
          <a:p>
            <a:r>
              <a:rPr lang="en-US" sz="1400" dirty="0"/>
              <a:t>Cl-              0.0</a:t>
            </a:r>
          </a:p>
          <a:p>
            <a:r>
              <a:rPr lang="en-US" sz="1400" dirty="0"/>
              <a:t>Xhan1-   -</a:t>
            </a:r>
            <a:r>
              <a:rPr lang="en-US" sz="1400" dirty="0" err="1"/>
              <a:t>cec</a:t>
            </a:r>
            <a:r>
              <a:rPr lang="en-US" sz="1400" dirty="0"/>
              <a:t>   2.277023E-08    </a:t>
            </a:r>
          </a:p>
          <a:p>
            <a:r>
              <a:rPr lang="en-US" sz="1400" dirty="0"/>
              <a:t>Xhan2-   -</a:t>
            </a:r>
            <a:r>
              <a:rPr lang="en-US" sz="1400" dirty="0" err="1"/>
              <a:t>cec</a:t>
            </a:r>
            <a:r>
              <a:rPr lang="en-US" sz="1400" dirty="0"/>
              <a:t>   2.621486E-07    </a:t>
            </a:r>
          </a:p>
          <a:p>
            <a:r>
              <a:rPr lang="en-US" sz="1400" dirty="0"/>
              <a:t>Xhan3-   -</a:t>
            </a:r>
            <a:r>
              <a:rPr lang="en-US" sz="1400" dirty="0" err="1"/>
              <a:t>cec</a:t>
            </a:r>
            <a:r>
              <a:rPr lang="en-US" sz="1400" dirty="0"/>
              <a:t>   1.20E-04        </a:t>
            </a:r>
          </a:p>
          <a:p>
            <a:r>
              <a:rPr lang="en-US" sz="1400" dirty="0"/>
              <a:t>Calcite        0.01    </a:t>
            </a:r>
            <a:r>
              <a:rPr lang="en-US" sz="1400" dirty="0" err="1"/>
              <a:t>specific_surface_area</a:t>
            </a:r>
            <a:r>
              <a:rPr lang="en-US" sz="1400" dirty="0"/>
              <a:t>   0.1</a:t>
            </a:r>
          </a:p>
          <a:p>
            <a:r>
              <a:rPr lang="en-US" sz="1400" dirty="0" err="1"/>
              <a:t>SolidDensity</a:t>
            </a:r>
            <a:r>
              <a:rPr lang="en-US" sz="1400" dirty="0"/>
              <a:t>  -</a:t>
            </a:r>
            <a:r>
              <a:rPr lang="en-US" sz="1400" dirty="0" err="1"/>
              <a:t>ss_ratio</a:t>
            </a:r>
            <a:r>
              <a:rPr lang="en-US" sz="1400" dirty="0"/>
              <a:t>  4698</a:t>
            </a:r>
          </a:p>
          <a:p>
            <a:r>
              <a:rPr lang="en-US" sz="1400" dirty="0"/>
              <a:t>END</a:t>
            </a:r>
          </a:p>
        </p:txBody>
      </p:sp>
      <p:sp>
        <p:nvSpPr>
          <p:cNvPr id="6" name="TextBox 5">
            <a:extLst>
              <a:ext uri="{FF2B5EF4-FFF2-40B4-BE49-F238E27FC236}">
                <a16:creationId xmlns:a16="http://schemas.microsoft.com/office/drawing/2014/main" id="{9909479E-8F92-4781-ABE0-BCBF60FCC447}"/>
              </a:ext>
            </a:extLst>
          </p:cNvPr>
          <p:cNvSpPr txBox="1"/>
          <p:nvPr/>
        </p:nvSpPr>
        <p:spPr>
          <a:xfrm>
            <a:off x="4572000" y="672808"/>
            <a:ext cx="4558877" cy="369332"/>
          </a:xfrm>
          <a:prstGeom prst="rect">
            <a:avLst/>
          </a:prstGeom>
          <a:noFill/>
        </p:spPr>
        <p:txBody>
          <a:bodyPr wrap="none" rtlCol="0">
            <a:spAutoFit/>
          </a:bodyPr>
          <a:lstStyle/>
          <a:p>
            <a:r>
              <a:rPr lang="en-US" b="1" dirty="0">
                <a:solidFill>
                  <a:srgbClr val="FFC000"/>
                </a:solidFill>
              </a:rPr>
              <a:t>Sodium Nitrate Flush:  </a:t>
            </a:r>
            <a:r>
              <a:rPr lang="en-US" b="1" dirty="0">
                <a:solidFill>
                  <a:srgbClr val="FFC000"/>
                </a:solidFill>
                <a:latin typeface="Courier New" panose="02070309020205020404" pitchFamily="49" charset="0"/>
                <a:cs typeface="Courier New" panose="02070309020205020404" pitchFamily="49" charset="0"/>
              </a:rPr>
              <a:t>HanfordTank-C.in</a:t>
            </a:r>
          </a:p>
        </p:txBody>
      </p:sp>
      <p:sp>
        <p:nvSpPr>
          <p:cNvPr id="7" name="Rectangle 6">
            <a:extLst>
              <a:ext uri="{FF2B5EF4-FFF2-40B4-BE49-F238E27FC236}">
                <a16:creationId xmlns:a16="http://schemas.microsoft.com/office/drawing/2014/main" id="{628F2B99-F54D-4EBA-A35F-200E688A2B71}"/>
              </a:ext>
            </a:extLst>
          </p:cNvPr>
          <p:cNvSpPr/>
          <p:nvPr/>
        </p:nvSpPr>
        <p:spPr>
          <a:xfrm>
            <a:off x="4779469" y="5709168"/>
            <a:ext cx="3899501" cy="954107"/>
          </a:xfrm>
          <a:prstGeom prst="rect">
            <a:avLst/>
          </a:prstGeom>
          <a:ln>
            <a:solidFill>
              <a:schemeClr val="tx1"/>
            </a:solidFill>
          </a:ln>
        </p:spPr>
        <p:txBody>
          <a:bodyPr wrap="square">
            <a:spAutoFit/>
          </a:bodyPr>
          <a:lstStyle/>
          <a:p>
            <a:r>
              <a:rPr lang="en-US" sz="1400" dirty="0"/>
              <a:t>BOUNDARY_CONDITIONS</a:t>
            </a:r>
          </a:p>
          <a:p>
            <a:r>
              <a:rPr lang="en-US" sz="1400" dirty="0" err="1"/>
              <a:t>x_begin</a:t>
            </a:r>
            <a:r>
              <a:rPr lang="en-US" sz="1400" dirty="0"/>
              <a:t>   </a:t>
            </a:r>
            <a:r>
              <a:rPr lang="en-US" sz="1400" b="1" dirty="0">
                <a:solidFill>
                  <a:srgbClr val="FF0000"/>
                </a:solidFill>
              </a:rPr>
              <a:t>nano3flush</a:t>
            </a:r>
            <a:r>
              <a:rPr lang="en-US" sz="1400" dirty="0"/>
              <a:t>              flux</a:t>
            </a:r>
          </a:p>
          <a:p>
            <a:r>
              <a:rPr lang="en-US" sz="1400" dirty="0" err="1"/>
              <a:t>x_end</a:t>
            </a:r>
            <a:r>
              <a:rPr lang="en-US" sz="1400" dirty="0"/>
              <a:t>     </a:t>
            </a:r>
            <a:r>
              <a:rPr lang="en-US" sz="1400" dirty="0" err="1"/>
              <a:t>initial_condition</a:t>
            </a:r>
            <a:r>
              <a:rPr lang="en-US" sz="1400" dirty="0"/>
              <a:t>      flux</a:t>
            </a:r>
          </a:p>
          <a:p>
            <a:r>
              <a:rPr lang="en-US" sz="1400" dirty="0"/>
              <a:t>END</a:t>
            </a:r>
          </a:p>
        </p:txBody>
      </p:sp>
      <p:sp>
        <p:nvSpPr>
          <p:cNvPr id="8" name="Title 1">
            <a:extLst>
              <a:ext uri="{FF2B5EF4-FFF2-40B4-BE49-F238E27FC236}">
                <a16:creationId xmlns:a16="http://schemas.microsoft.com/office/drawing/2014/main" id="{D072032A-4BCE-455E-BEB5-6F98A0F5F4A5}"/>
              </a:ext>
            </a:extLst>
          </p:cNvPr>
          <p:cNvSpPr txBox="1">
            <a:spLocks/>
          </p:cNvSpPr>
          <p:nvPr/>
        </p:nvSpPr>
        <p:spPr>
          <a:xfrm>
            <a:off x="457200" y="-20192"/>
            <a:ext cx="8229600" cy="730827"/>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dirty="0"/>
              <a:t>Exercise 6a: Cesium Ion Exchange</a:t>
            </a:r>
          </a:p>
        </p:txBody>
      </p:sp>
      <p:sp>
        <p:nvSpPr>
          <p:cNvPr id="9" name="TextBox 8">
            <a:extLst>
              <a:ext uri="{FF2B5EF4-FFF2-40B4-BE49-F238E27FC236}">
                <a16:creationId xmlns:a16="http://schemas.microsoft.com/office/drawing/2014/main" id="{FC4E690C-9421-4717-89BE-F07DDAEE6D74}"/>
              </a:ext>
            </a:extLst>
          </p:cNvPr>
          <p:cNvSpPr txBox="1"/>
          <p:nvPr/>
        </p:nvSpPr>
        <p:spPr>
          <a:xfrm>
            <a:off x="6647967" y="2502500"/>
            <a:ext cx="2154093" cy="1200329"/>
          </a:xfrm>
          <a:prstGeom prst="rect">
            <a:avLst/>
          </a:prstGeom>
          <a:noFill/>
          <a:ln>
            <a:solidFill>
              <a:srgbClr val="FFC000"/>
            </a:solidFill>
          </a:ln>
        </p:spPr>
        <p:txBody>
          <a:bodyPr wrap="square" rtlCol="0">
            <a:spAutoFit/>
          </a:bodyPr>
          <a:lstStyle/>
          <a:p>
            <a:r>
              <a:rPr lang="en-US" b="1" dirty="0">
                <a:solidFill>
                  <a:srgbClr val="FFC000"/>
                </a:solidFill>
              </a:rPr>
              <a:t>This run “inherits” Cs contaminated sediment from </a:t>
            </a:r>
            <a:r>
              <a:rPr lang="en-US" b="1" dirty="0" err="1">
                <a:solidFill>
                  <a:srgbClr val="FFC000"/>
                </a:solidFill>
              </a:rPr>
              <a:t>HanfordTank</a:t>
            </a:r>
            <a:r>
              <a:rPr lang="en-US" b="1" dirty="0">
                <a:solidFill>
                  <a:srgbClr val="FFC000"/>
                </a:solidFill>
              </a:rPr>
              <a:t>-B run</a:t>
            </a:r>
          </a:p>
        </p:txBody>
      </p:sp>
      <p:sp>
        <p:nvSpPr>
          <p:cNvPr id="10" name="TextBox 9">
            <a:extLst>
              <a:ext uri="{FF2B5EF4-FFF2-40B4-BE49-F238E27FC236}">
                <a16:creationId xmlns:a16="http://schemas.microsoft.com/office/drawing/2014/main" id="{014352EB-1650-4041-844B-DB78ABA44E64}"/>
              </a:ext>
            </a:extLst>
          </p:cNvPr>
          <p:cNvSpPr txBox="1"/>
          <p:nvPr/>
        </p:nvSpPr>
        <p:spPr>
          <a:xfrm>
            <a:off x="2251420" y="2593494"/>
            <a:ext cx="2043954" cy="1200329"/>
          </a:xfrm>
          <a:prstGeom prst="rect">
            <a:avLst/>
          </a:prstGeom>
          <a:noFill/>
          <a:ln>
            <a:solidFill>
              <a:srgbClr val="FFC000"/>
            </a:solidFill>
          </a:ln>
        </p:spPr>
        <p:txBody>
          <a:bodyPr wrap="square" rtlCol="0">
            <a:spAutoFit/>
          </a:bodyPr>
          <a:lstStyle/>
          <a:p>
            <a:r>
              <a:rPr lang="en-US" b="1" dirty="0">
                <a:solidFill>
                  <a:srgbClr val="FFC000"/>
                </a:solidFill>
              </a:rPr>
              <a:t>This run “inherits” NaNO3 exchanged sediment from </a:t>
            </a:r>
            <a:r>
              <a:rPr lang="en-US" b="1" dirty="0" err="1">
                <a:solidFill>
                  <a:srgbClr val="FFC000"/>
                </a:solidFill>
              </a:rPr>
              <a:t>HanfordTank</a:t>
            </a:r>
            <a:r>
              <a:rPr lang="en-US" b="1" dirty="0">
                <a:solidFill>
                  <a:srgbClr val="FFC000"/>
                </a:solidFill>
              </a:rPr>
              <a:t>-A run</a:t>
            </a:r>
          </a:p>
        </p:txBody>
      </p:sp>
    </p:spTree>
    <p:extLst>
      <p:ext uri="{BB962C8B-B14F-4D97-AF65-F5344CB8AC3E}">
        <p14:creationId xmlns:p14="http://schemas.microsoft.com/office/powerpoint/2010/main" val="3307146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40063"/>
            <a:ext cx="8229600" cy="730827"/>
          </a:xfrm>
        </p:spPr>
        <p:txBody>
          <a:bodyPr>
            <a:normAutofit/>
          </a:bodyPr>
          <a:lstStyle/>
          <a:p>
            <a:r>
              <a:rPr lang="en-US" sz="3600" b="1" dirty="0"/>
              <a:t>Exercise 6a: Cesium Ion Exchange</a:t>
            </a:r>
          </a:p>
        </p:txBody>
      </p:sp>
      <p:pic>
        <p:nvPicPr>
          <p:cNvPr id="5" name="Picture 4"/>
          <p:cNvPicPr>
            <a:picLocks noChangeAspect="1"/>
          </p:cNvPicPr>
          <p:nvPr/>
        </p:nvPicPr>
        <p:blipFill>
          <a:blip r:embed="rId3"/>
          <a:stretch>
            <a:fillRect/>
          </a:stretch>
        </p:blipFill>
        <p:spPr>
          <a:xfrm>
            <a:off x="2224550" y="770890"/>
            <a:ext cx="6919450" cy="6087110"/>
          </a:xfrm>
          <a:prstGeom prst="rect">
            <a:avLst/>
          </a:prstGeom>
        </p:spPr>
      </p:pic>
      <p:sp>
        <p:nvSpPr>
          <p:cNvPr id="6" name="TextBox 5"/>
          <p:cNvSpPr txBox="1"/>
          <p:nvPr/>
        </p:nvSpPr>
        <p:spPr>
          <a:xfrm>
            <a:off x="206174" y="2641331"/>
            <a:ext cx="1974521" cy="1323439"/>
          </a:xfrm>
          <a:prstGeom prst="rect">
            <a:avLst/>
          </a:prstGeom>
          <a:noFill/>
          <a:ln>
            <a:solidFill>
              <a:srgbClr val="FF0000"/>
            </a:solidFill>
          </a:ln>
        </p:spPr>
        <p:txBody>
          <a:bodyPr wrap="square" rtlCol="0">
            <a:spAutoFit/>
          </a:bodyPr>
          <a:lstStyle/>
          <a:p>
            <a:r>
              <a:rPr lang="en-US" sz="2000" b="1" dirty="0">
                <a:solidFill>
                  <a:schemeClr val="accent2"/>
                </a:solidFill>
              </a:rPr>
              <a:t>Column </a:t>
            </a:r>
          </a:p>
          <a:p>
            <a:r>
              <a:rPr lang="en-US" sz="2000" b="1" dirty="0">
                <a:solidFill>
                  <a:schemeClr val="accent2"/>
                </a:solidFill>
              </a:rPr>
              <a:t>effluent breakthrough curve</a:t>
            </a:r>
          </a:p>
        </p:txBody>
      </p:sp>
      <p:sp>
        <p:nvSpPr>
          <p:cNvPr id="7" name="TextBox 6">
            <a:extLst>
              <a:ext uri="{FF2B5EF4-FFF2-40B4-BE49-F238E27FC236}">
                <a16:creationId xmlns:a16="http://schemas.microsoft.com/office/drawing/2014/main" id="{D21F3278-3DC0-445F-B817-6E0500174418}"/>
              </a:ext>
            </a:extLst>
          </p:cNvPr>
          <p:cNvSpPr txBox="1"/>
          <p:nvPr/>
        </p:nvSpPr>
        <p:spPr>
          <a:xfrm>
            <a:off x="4067407" y="3460502"/>
            <a:ext cx="1401070" cy="707886"/>
          </a:xfrm>
          <a:prstGeom prst="rect">
            <a:avLst/>
          </a:prstGeom>
          <a:noFill/>
          <a:ln>
            <a:solidFill>
              <a:srgbClr val="FF0000"/>
            </a:solidFill>
          </a:ln>
        </p:spPr>
        <p:txBody>
          <a:bodyPr wrap="square" rtlCol="0">
            <a:spAutoFit/>
          </a:bodyPr>
          <a:lstStyle/>
          <a:p>
            <a:r>
              <a:rPr lang="en-US" sz="2000" b="1" dirty="0">
                <a:solidFill>
                  <a:schemeClr val="accent2"/>
                </a:solidFill>
              </a:rPr>
              <a:t>Cs spike starts here</a:t>
            </a:r>
          </a:p>
        </p:txBody>
      </p:sp>
      <p:sp>
        <p:nvSpPr>
          <p:cNvPr id="8" name="TextBox 7">
            <a:extLst>
              <a:ext uri="{FF2B5EF4-FFF2-40B4-BE49-F238E27FC236}">
                <a16:creationId xmlns:a16="http://schemas.microsoft.com/office/drawing/2014/main" id="{B2CF66A9-8451-49F9-851E-CCE430970055}"/>
              </a:ext>
            </a:extLst>
          </p:cNvPr>
          <p:cNvSpPr txBox="1"/>
          <p:nvPr/>
        </p:nvSpPr>
        <p:spPr>
          <a:xfrm>
            <a:off x="7156151" y="2340910"/>
            <a:ext cx="1781675" cy="1015663"/>
          </a:xfrm>
          <a:prstGeom prst="rect">
            <a:avLst/>
          </a:prstGeom>
          <a:noFill/>
          <a:ln>
            <a:solidFill>
              <a:srgbClr val="FF0000"/>
            </a:solidFill>
          </a:ln>
        </p:spPr>
        <p:txBody>
          <a:bodyPr wrap="square" rtlCol="0">
            <a:spAutoFit/>
          </a:bodyPr>
          <a:lstStyle/>
          <a:p>
            <a:r>
              <a:rPr lang="en-US" sz="2000" b="1" dirty="0">
                <a:solidFill>
                  <a:schemeClr val="accent2"/>
                </a:solidFill>
              </a:rPr>
              <a:t>Cs spike stops here, only NaNO3 flush</a:t>
            </a:r>
          </a:p>
        </p:txBody>
      </p:sp>
      <p:cxnSp>
        <p:nvCxnSpPr>
          <p:cNvPr id="3" name="Straight Arrow Connector 2">
            <a:extLst>
              <a:ext uri="{FF2B5EF4-FFF2-40B4-BE49-F238E27FC236}">
                <a16:creationId xmlns:a16="http://schemas.microsoft.com/office/drawing/2014/main" id="{335278C1-69EE-483B-BC56-FB4F8168E099}"/>
              </a:ext>
            </a:extLst>
          </p:cNvPr>
          <p:cNvCxnSpPr/>
          <p:nvPr/>
        </p:nvCxnSpPr>
        <p:spPr>
          <a:xfrm flipH="1" flipV="1">
            <a:off x="6738897" y="1501717"/>
            <a:ext cx="975873" cy="73433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86872829-B5F4-4FD2-BEFD-783BD23CBE88}"/>
              </a:ext>
            </a:extLst>
          </p:cNvPr>
          <p:cNvCxnSpPr>
            <a:cxnSpLocks/>
          </p:cNvCxnSpPr>
          <p:nvPr/>
        </p:nvCxnSpPr>
        <p:spPr>
          <a:xfrm flipH="1">
            <a:off x="3292330" y="4243779"/>
            <a:ext cx="1550154" cy="184333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9A4E2127-71EE-49D5-B5E0-E9D4BF66D468}"/>
              </a:ext>
            </a:extLst>
          </p:cNvPr>
          <p:cNvSpPr txBox="1"/>
          <p:nvPr/>
        </p:nvSpPr>
        <p:spPr>
          <a:xfrm>
            <a:off x="7234429" y="4606614"/>
            <a:ext cx="1781674" cy="400110"/>
          </a:xfrm>
          <a:prstGeom prst="rect">
            <a:avLst/>
          </a:prstGeom>
          <a:noFill/>
          <a:ln>
            <a:solidFill>
              <a:srgbClr val="FF0000"/>
            </a:solidFill>
          </a:ln>
        </p:spPr>
        <p:txBody>
          <a:bodyPr wrap="square" rtlCol="0">
            <a:spAutoFit/>
          </a:bodyPr>
          <a:lstStyle/>
          <a:p>
            <a:r>
              <a:rPr lang="en-US" sz="2000" b="1" dirty="0">
                <a:solidFill>
                  <a:schemeClr val="accent2"/>
                </a:solidFill>
              </a:rPr>
              <a:t>Cs desorption</a:t>
            </a:r>
          </a:p>
        </p:txBody>
      </p:sp>
      <p:cxnSp>
        <p:nvCxnSpPr>
          <p:cNvPr id="12" name="Straight Arrow Connector 11">
            <a:extLst>
              <a:ext uri="{FF2B5EF4-FFF2-40B4-BE49-F238E27FC236}">
                <a16:creationId xmlns:a16="http://schemas.microsoft.com/office/drawing/2014/main" id="{90B9F2BF-F830-4FA0-9EC0-B4F08EF0177A}"/>
              </a:ext>
            </a:extLst>
          </p:cNvPr>
          <p:cNvCxnSpPr>
            <a:cxnSpLocks/>
          </p:cNvCxnSpPr>
          <p:nvPr/>
        </p:nvCxnSpPr>
        <p:spPr>
          <a:xfrm flipH="1">
            <a:off x="6860860" y="5006724"/>
            <a:ext cx="373569" cy="34918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7565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06174" y="164392"/>
            <a:ext cx="8229600" cy="730827"/>
          </a:xfrm>
        </p:spPr>
        <p:txBody>
          <a:bodyPr>
            <a:normAutofit/>
          </a:bodyPr>
          <a:lstStyle/>
          <a:p>
            <a:r>
              <a:rPr lang="en-US" sz="3600" b="1" dirty="0"/>
              <a:t>Exercise 6b: Surface Complexation</a:t>
            </a:r>
          </a:p>
        </p:txBody>
      </p:sp>
      <p:graphicFrame>
        <p:nvGraphicFramePr>
          <p:cNvPr id="19" name="Object 14"/>
          <p:cNvGraphicFramePr>
            <a:graphicFrameLocks noGrp="1" noChangeAspect="1"/>
          </p:cNvGraphicFramePr>
          <p:nvPr>
            <p:ph sz="quarter" idx="4294967295"/>
          </p:nvPr>
        </p:nvGraphicFramePr>
        <p:xfrm>
          <a:off x="6240463" y="1539875"/>
          <a:ext cx="2046287" cy="1093788"/>
        </p:xfrm>
        <a:graphic>
          <a:graphicData uri="http://schemas.openxmlformats.org/presentationml/2006/ole">
            <mc:AlternateContent xmlns:mc="http://schemas.openxmlformats.org/markup-compatibility/2006">
              <mc:Choice xmlns:v="urn:schemas-microsoft-com:vml" Requires="v">
                <p:oleObj spid="_x0000_s95440" name="Equation" r:id="rId4" imgW="1282680" imgH="685800" progId="Equation.DSMT4">
                  <p:embed/>
                </p:oleObj>
              </mc:Choice>
              <mc:Fallback>
                <p:oleObj name="Equation" r:id="rId4" imgW="1282680" imgH="685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0463" y="1539875"/>
                        <a:ext cx="2046287" cy="1093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17"/>
          <p:cNvGraphicFramePr>
            <a:graphicFrameLocks noGrp="1" noChangeAspect="1"/>
          </p:cNvGraphicFramePr>
          <p:nvPr>
            <p:ph sz="quarter" idx="4294967295"/>
          </p:nvPr>
        </p:nvGraphicFramePr>
        <p:xfrm>
          <a:off x="3586163" y="1527175"/>
          <a:ext cx="2117725" cy="1077913"/>
        </p:xfrm>
        <a:graphic>
          <a:graphicData uri="http://schemas.openxmlformats.org/presentationml/2006/ole">
            <mc:AlternateContent xmlns:mc="http://schemas.openxmlformats.org/markup-compatibility/2006">
              <mc:Choice xmlns:v="urn:schemas-microsoft-com:vml" Requires="v">
                <p:oleObj spid="_x0000_s95441" name="Equation" r:id="rId6" imgW="1396800" imgH="711000" progId="Equation.DSMT4">
                  <p:embed/>
                </p:oleObj>
              </mc:Choice>
              <mc:Fallback>
                <p:oleObj name="Equation" r:id="rId6" imgW="1396800" imgH="7110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86163" y="1527175"/>
                        <a:ext cx="2117725" cy="1077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21"/>
          <p:cNvGraphicFramePr>
            <a:graphicFrameLocks noChangeAspect="1"/>
          </p:cNvGraphicFramePr>
          <p:nvPr/>
        </p:nvGraphicFramePr>
        <p:xfrm>
          <a:off x="312738" y="5173663"/>
          <a:ext cx="2433637" cy="381000"/>
        </p:xfrm>
        <a:graphic>
          <a:graphicData uri="http://schemas.openxmlformats.org/presentationml/2006/ole">
            <mc:AlternateContent xmlns:mc="http://schemas.openxmlformats.org/markup-compatibility/2006">
              <mc:Choice xmlns:v="urn:schemas-microsoft-com:vml" Requires="v">
                <p:oleObj spid="_x0000_s95442" name="Equation" r:id="rId8" imgW="1460160" imgH="228600" progId="Equation.DSMT4">
                  <p:embed/>
                </p:oleObj>
              </mc:Choice>
              <mc:Fallback>
                <p:oleObj name="Equation" r:id="rId8" imgW="146016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738" y="5173663"/>
                        <a:ext cx="2433637"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22"/>
          <p:cNvGraphicFramePr>
            <a:graphicFrameLocks noChangeAspect="1"/>
          </p:cNvGraphicFramePr>
          <p:nvPr/>
        </p:nvGraphicFramePr>
        <p:xfrm>
          <a:off x="373063" y="5764213"/>
          <a:ext cx="2335212" cy="630237"/>
        </p:xfrm>
        <a:graphic>
          <a:graphicData uri="http://schemas.openxmlformats.org/presentationml/2006/ole">
            <mc:AlternateContent xmlns:mc="http://schemas.openxmlformats.org/markup-compatibility/2006">
              <mc:Choice xmlns:v="urn:schemas-microsoft-com:vml" Requires="v">
                <p:oleObj spid="_x0000_s95443" name="Equation" r:id="rId10" imgW="1600200" imgH="431640" progId="Equation.DSMT4">
                  <p:embed/>
                </p:oleObj>
              </mc:Choice>
              <mc:Fallback>
                <p:oleObj name="Equation" r:id="rId10" imgW="1600200" imgH="43164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3063" y="5764213"/>
                        <a:ext cx="2335212" cy="630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23"/>
          <p:cNvGraphicFramePr>
            <a:graphicFrameLocks noChangeAspect="1"/>
          </p:cNvGraphicFramePr>
          <p:nvPr/>
        </p:nvGraphicFramePr>
        <p:xfrm>
          <a:off x="331788" y="3514725"/>
          <a:ext cx="3298825" cy="427038"/>
        </p:xfrm>
        <a:graphic>
          <a:graphicData uri="http://schemas.openxmlformats.org/presentationml/2006/ole">
            <mc:AlternateContent xmlns:mc="http://schemas.openxmlformats.org/markup-compatibility/2006">
              <mc:Choice xmlns:v="urn:schemas-microsoft-com:vml" Requires="v">
                <p:oleObj spid="_x0000_s95444" name="Equation" r:id="rId12" imgW="1765080" imgH="228600" progId="Equation.DSMT4">
                  <p:embed/>
                </p:oleObj>
              </mc:Choice>
              <mc:Fallback>
                <p:oleObj name="Equation" r:id="rId12" imgW="1765080" imgH="2286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1788" y="3514725"/>
                        <a:ext cx="3298825" cy="427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24"/>
          <p:cNvGraphicFramePr>
            <a:graphicFrameLocks noChangeAspect="1"/>
          </p:cNvGraphicFramePr>
          <p:nvPr/>
        </p:nvGraphicFramePr>
        <p:xfrm>
          <a:off x="333375" y="4025900"/>
          <a:ext cx="2374900" cy="361950"/>
        </p:xfrm>
        <a:graphic>
          <a:graphicData uri="http://schemas.openxmlformats.org/presentationml/2006/ole">
            <mc:AlternateContent xmlns:mc="http://schemas.openxmlformats.org/markup-compatibility/2006">
              <mc:Choice xmlns:v="urn:schemas-microsoft-com:vml" Requires="v">
                <p:oleObj spid="_x0000_s95445" name="Equation" r:id="rId14" imgW="1333440" imgH="203040" progId="Equation.DSMT4">
                  <p:embed/>
                </p:oleObj>
              </mc:Choice>
              <mc:Fallback>
                <p:oleObj name="Equation" r:id="rId14" imgW="1333440" imgH="20304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3375" y="4025900"/>
                        <a:ext cx="23749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25"/>
          <p:cNvGraphicFramePr>
            <a:graphicFrameLocks noChangeAspect="1"/>
          </p:cNvGraphicFramePr>
          <p:nvPr/>
        </p:nvGraphicFramePr>
        <p:xfrm>
          <a:off x="307975" y="4460875"/>
          <a:ext cx="1724025" cy="660400"/>
        </p:xfrm>
        <a:graphic>
          <a:graphicData uri="http://schemas.openxmlformats.org/presentationml/2006/ole">
            <mc:AlternateContent xmlns:mc="http://schemas.openxmlformats.org/markup-compatibility/2006">
              <mc:Choice xmlns:v="urn:schemas-microsoft-com:vml" Requires="v">
                <p:oleObj spid="_x0000_s95446" name="Equation" r:id="rId16" imgW="1028520" imgH="393480" progId="Equation.DSMT4">
                  <p:embed/>
                </p:oleObj>
              </mc:Choice>
              <mc:Fallback>
                <p:oleObj name="Equation" r:id="rId16" imgW="1028520" imgH="39348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7975" y="4460875"/>
                        <a:ext cx="1724025" cy="66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6" name="Picture 27" descr="Figure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386263" y="3578225"/>
            <a:ext cx="4657725" cy="2809875"/>
          </a:xfrm>
          <a:prstGeom prst="rect">
            <a:avLst/>
          </a:prstGeom>
          <a:noFill/>
          <a:extLst>
            <a:ext uri="{909E8E84-426E-40DD-AFC4-6F175D3DCCD1}">
              <a14:hiddenFill xmlns:a14="http://schemas.microsoft.com/office/drawing/2010/main">
                <a:solidFill>
                  <a:srgbClr val="FFFFFF"/>
                </a:solidFill>
              </a14:hiddenFill>
            </a:ext>
          </a:extLst>
        </p:spPr>
      </p:pic>
      <p:sp>
        <p:nvSpPr>
          <p:cNvPr id="27" name="Text Box 30"/>
          <p:cNvSpPr txBox="1">
            <a:spLocks noChangeArrowheads="1"/>
          </p:cNvSpPr>
          <p:nvPr/>
        </p:nvSpPr>
        <p:spPr bwMode="auto">
          <a:xfrm>
            <a:off x="357188" y="1582738"/>
            <a:ext cx="2877502"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dirty="0"/>
              <a:t>Protonation-deprotonation reactions controlling surface charge</a:t>
            </a:r>
          </a:p>
        </p:txBody>
      </p:sp>
      <p:sp>
        <p:nvSpPr>
          <p:cNvPr id="28" name="Text Box 31"/>
          <p:cNvSpPr txBox="1">
            <a:spLocks noChangeArrowheads="1"/>
          </p:cNvSpPr>
          <p:nvPr/>
        </p:nvSpPr>
        <p:spPr bwMode="auto">
          <a:xfrm>
            <a:off x="898525" y="2987675"/>
            <a:ext cx="2044700" cy="379413"/>
          </a:xfrm>
          <a:prstGeom prst="rect">
            <a:avLst/>
          </a:prstGeom>
          <a:noFill/>
          <a:ln w="12700">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dirty="0">
                <a:solidFill>
                  <a:srgbClr val="0070C0"/>
                </a:solidFill>
              </a:rPr>
              <a:t>Electrostatic Effects</a:t>
            </a:r>
          </a:p>
        </p:txBody>
      </p:sp>
      <p:sp>
        <p:nvSpPr>
          <p:cNvPr id="29" name="Text Box 32"/>
          <p:cNvSpPr txBox="1">
            <a:spLocks noChangeArrowheads="1"/>
          </p:cNvSpPr>
          <p:nvPr/>
        </p:nvSpPr>
        <p:spPr bwMode="auto">
          <a:xfrm>
            <a:off x="2178050" y="4610100"/>
            <a:ext cx="2266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Surface charge density</a:t>
            </a:r>
          </a:p>
        </p:txBody>
      </p:sp>
      <p:sp>
        <p:nvSpPr>
          <p:cNvPr id="30" name="Text Box 33"/>
          <p:cNvSpPr txBox="1">
            <a:spLocks noChangeArrowheads="1"/>
          </p:cNvSpPr>
          <p:nvPr/>
        </p:nvSpPr>
        <p:spPr bwMode="auto">
          <a:xfrm>
            <a:off x="3582988" y="2606675"/>
            <a:ext cx="19954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u="sng"/>
              <a:t>First Acidity Constant</a:t>
            </a:r>
          </a:p>
        </p:txBody>
      </p:sp>
      <p:sp>
        <p:nvSpPr>
          <p:cNvPr id="31" name="Text Box 34"/>
          <p:cNvSpPr txBox="1">
            <a:spLocks noChangeArrowheads="1"/>
          </p:cNvSpPr>
          <p:nvPr/>
        </p:nvSpPr>
        <p:spPr bwMode="auto">
          <a:xfrm>
            <a:off x="6072188" y="2614613"/>
            <a:ext cx="22193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u="sng"/>
              <a:t>Second Acidity Constant</a:t>
            </a:r>
          </a:p>
        </p:txBody>
      </p:sp>
      <p:sp>
        <p:nvSpPr>
          <p:cNvPr id="32" name="Line 36"/>
          <p:cNvSpPr>
            <a:spLocks noChangeShapeType="1"/>
          </p:cNvSpPr>
          <p:nvPr/>
        </p:nvSpPr>
        <p:spPr bwMode="auto">
          <a:xfrm flipH="1">
            <a:off x="2005013" y="4800600"/>
            <a:ext cx="244475"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TextBox 1"/>
          <p:cNvSpPr txBox="1"/>
          <p:nvPr/>
        </p:nvSpPr>
        <p:spPr>
          <a:xfrm>
            <a:off x="4957032" y="909189"/>
            <a:ext cx="1753044" cy="369332"/>
          </a:xfrm>
          <a:prstGeom prst="rect">
            <a:avLst/>
          </a:prstGeom>
          <a:noFill/>
        </p:spPr>
        <p:txBody>
          <a:bodyPr wrap="none" rtlCol="0">
            <a:spAutoFit/>
          </a:bodyPr>
          <a:lstStyle/>
          <a:p>
            <a:r>
              <a:rPr lang="en-US" dirty="0">
                <a:solidFill>
                  <a:srgbClr val="FF0000"/>
                </a:solidFill>
              </a:rPr>
              <a:t>Surface Hydroxyl</a:t>
            </a:r>
          </a:p>
        </p:txBody>
      </p:sp>
      <p:cxnSp>
        <p:nvCxnSpPr>
          <p:cNvPr id="5" name="Straight Arrow Connector 4"/>
          <p:cNvCxnSpPr/>
          <p:nvPr/>
        </p:nvCxnSpPr>
        <p:spPr>
          <a:xfrm flipH="1">
            <a:off x="5086350" y="1341716"/>
            <a:ext cx="617538" cy="18056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6072188" y="1314309"/>
            <a:ext cx="454342" cy="26842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66772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06174" y="164392"/>
            <a:ext cx="8229600" cy="730827"/>
          </a:xfrm>
        </p:spPr>
        <p:txBody>
          <a:bodyPr>
            <a:normAutofit/>
          </a:bodyPr>
          <a:lstStyle/>
          <a:p>
            <a:r>
              <a:rPr lang="en-US" sz="3600" b="1" dirty="0"/>
              <a:t>Exercise 6b: Surface Complexation</a:t>
            </a:r>
          </a:p>
        </p:txBody>
      </p:sp>
      <p:graphicFrame>
        <p:nvGraphicFramePr>
          <p:cNvPr id="20" name="Object 17"/>
          <p:cNvGraphicFramePr>
            <a:graphicFrameLocks noGrp="1" noChangeAspect="1"/>
          </p:cNvGraphicFramePr>
          <p:nvPr>
            <p:ph sz="quarter" idx="4294967295"/>
            <p:extLst>
              <p:ext uri="{D42A27DB-BD31-4B8C-83A1-F6EECF244321}">
                <p14:modId xmlns:p14="http://schemas.microsoft.com/office/powerpoint/2010/main" val="1881371720"/>
              </p:ext>
            </p:extLst>
          </p:nvPr>
        </p:nvGraphicFramePr>
        <p:xfrm>
          <a:off x="4386263" y="1095772"/>
          <a:ext cx="3604709" cy="2142332"/>
        </p:xfrm>
        <a:graphic>
          <a:graphicData uri="http://schemas.openxmlformats.org/presentationml/2006/ole">
            <mc:AlternateContent xmlns:mc="http://schemas.openxmlformats.org/markup-compatibility/2006">
              <mc:Choice xmlns:v="urn:schemas-microsoft-com:vml" Requires="v">
                <p:oleObj spid="_x0000_s44362" name="Equation" r:id="rId4" imgW="2476440" imgH="1473120" progId="Equation.DSMT4">
                  <p:embed/>
                </p:oleObj>
              </mc:Choice>
              <mc:Fallback>
                <p:oleObj name="Equation" r:id="rId4" imgW="2476440" imgH="1473120" progId="Equation.DSMT4">
                  <p:embed/>
                  <p:pic>
                    <p:nvPicPr>
                      <p:cNvPr id="0" name=""/>
                      <p:cNvPicPr>
                        <a:picLocks noChangeAspect="1" noChangeArrowheads="1"/>
                      </p:cNvPicPr>
                      <p:nvPr/>
                    </p:nvPicPr>
                    <p:blipFill>
                      <a:blip r:embed="rId5"/>
                      <a:srcRect/>
                      <a:stretch>
                        <a:fillRect/>
                      </a:stretch>
                    </p:blipFill>
                    <p:spPr bwMode="auto">
                      <a:xfrm>
                        <a:off x="4386263" y="1095772"/>
                        <a:ext cx="3604709" cy="2142332"/>
                      </a:xfrm>
                      <a:prstGeom prst="rect">
                        <a:avLst/>
                      </a:prstGeom>
                      <a:noFill/>
                      <a:ln>
                        <a:solidFill>
                          <a:schemeClr val="tx1"/>
                        </a:solidFill>
                      </a:ln>
                      <a:effectLst/>
                      <a:extLst/>
                    </p:spPr>
                  </p:pic>
                </p:oleObj>
              </mc:Fallback>
            </mc:AlternateContent>
          </a:graphicData>
        </a:graphic>
      </p:graphicFrame>
      <p:sp>
        <p:nvSpPr>
          <p:cNvPr id="27" name="Text Box 30"/>
          <p:cNvSpPr txBox="1">
            <a:spLocks noChangeArrowheads="1"/>
          </p:cNvSpPr>
          <p:nvPr/>
        </p:nvSpPr>
        <p:spPr bwMode="auto">
          <a:xfrm>
            <a:off x="510869" y="1677011"/>
            <a:ext cx="3221754" cy="830997"/>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2400" b="1" dirty="0">
                <a:solidFill>
                  <a:srgbClr val="0070C0"/>
                </a:solidFill>
              </a:rPr>
              <a:t>Surface Complexation of Zn</a:t>
            </a:r>
            <a:r>
              <a:rPr lang="en-US" altLang="en-US" sz="2400" b="1" baseline="30000" dirty="0">
                <a:solidFill>
                  <a:srgbClr val="0070C0"/>
                </a:solidFill>
              </a:rPr>
              <a:t>+2</a:t>
            </a:r>
            <a:r>
              <a:rPr lang="en-US" altLang="en-US" sz="2400" b="1" dirty="0">
                <a:solidFill>
                  <a:srgbClr val="0070C0"/>
                </a:solidFill>
              </a:rPr>
              <a:t> on Fe(OH)</a:t>
            </a:r>
            <a:r>
              <a:rPr lang="en-US" altLang="en-US" sz="2400" b="1" baseline="-25000" dirty="0">
                <a:solidFill>
                  <a:srgbClr val="0070C0"/>
                </a:solidFill>
              </a:rPr>
              <a:t>3</a:t>
            </a:r>
          </a:p>
        </p:txBody>
      </p:sp>
      <p:pic>
        <p:nvPicPr>
          <p:cNvPr id="18" name="Picture 17" descr="ManualEquationSurfaceHydroxyl"/>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59255" y="3473679"/>
            <a:ext cx="3274019" cy="1102650"/>
          </a:xfrm>
          <a:prstGeom prst="rect">
            <a:avLst/>
          </a:prstGeom>
          <a:noFill/>
          <a:ln>
            <a:noFill/>
          </a:ln>
        </p:spPr>
      </p:pic>
      <p:sp>
        <p:nvSpPr>
          <p:cNvPr id="2" name="Rectangle 1"/>
          <p:cNvSpPr/>
          <p:nvPr/>
        </p:nvSpPr>
        <p:spPr>
          <a:xfrm>
            <a:off x="1628468" y="4576328"/>
            <a:ext cx="5843827" cy="1477328"/>
          </a:xfrm>
          <a:prstGeom prst="rect">
            <a:avLst/>
          </a:prstGeom>
          <a:ln>
            <a:solidFill>
              <a:schemeClr val="tx1"/>
            </a:solidFill>
          </a:ln>
        </p:spPr>
        <p:txBody>
          <a:bodyPr wrap="square">
            <a:spAutoFit/>
          </a:bodyPr>
          <a:lstStyle/>
          <a:p>
            <a:r>
              <a:rPr lang="en-US" dirty="0"/>
              <a:t>!!!Site name     &lt;site density </a:t>
            </a:r>
            <a:r>
              <a:rPr lang="en-US" dirty="0" err="1"/>
              <a:t>mol</a:t>
            </a:r>
            <a:r>
              <a:rPr lang="en-US" dirty="0"/>
              <a:t>/m**2&gt;   </a:t>
            </a:r>
          </a:p>
          <a:p>
            <a:r>
              <a:rPr lang="en-US" dirty="0"/>
              <a:t>&gt;</a:t>
            </a:r>
            <a:r>
              <a:rPr lang="en-US" dirty="0" err="1"/>
              <a:t>FeOH_weak</a:t>
            </a:r>
            <a:r>
              <a:rPr lang="en-US" dirty="0"/>
              <a:t>       3.703704E-06  </a:t>
            </a:r>
          </a:p>
          <a:p>
            <a:r>
              <a:rPr lang="en-US" dirty="0"/>
              <a:t>&gt;</a:t>
            </a:r>
            <a:r>
              <a:rPr lang="en-US" dirty="0" err="1"/>
              <a:t>FeOH_strong</a:t>
            </a:r>
            <a:r>
              <a:rPr lang="en-US" dirty="0"/>
              <a:t>     9.259259E-08                 </a:t>
            </a:r>
          </a:p>
          <a:p>
            <a:r>
              <a:rPr lang="en-US" dirty="0"/>
              <a:t>Fe(OH)3          2.943109E-05  </a:t>
            </a:r>
            <a:r>
              <a:rPr lang="en-US" dirty="0" err="1"/>
              <a:t>specific_surface_area</a:t>
            </a:r>
            <a:r>
              <a:rPr lang="en-US" dirty="0"/>
              <a:t>  600.0     </a:t>
            </a:r>
          </a:p>
          <a:p>
            <a:r>
              <a:rPr lang="en-US" dirty="0"/>
              <a:t>!!! Note: Gives 0.09 g/</a:t>
            </a:r>
            <a:r>
              <a:rPr lang="en-US" dirty="0" err="1"/>
              <a:t>kgw</a:t>
            </a:r>
            <a:r>
              <a:rPr lang="en-US" dirty="0"/>
              <a:t> water Fe(OH)3, 54 m**2 surface</a:t>
            </a:r>
          </a:p>
        </p:txBody>
      </p:sp>
      <p:sp>
        <p:nvSpPr>
          <p:cNvPr id="3" name="TextBox 2"/>
          <p:cNvSpPr txBox="1"/>
          <p:nvPr/>
        </p:nvSpPr>
        <p:spPr>
          <a:xfrm>
            <a:off x="1109793" y="6289230"/>
            <a:ext cx="6881179" cy="369332"/>
          </a:xfrm>
          <a:prstGeom prst="rect">
            <a:avLst/>
          </a:prstGeom>
          <a:noFill/>
          <a:ln>
            <a:solidFill>
              <a:schemeClr val="accent1"/>
            </a:solidFill>
          </a:ln>
        </p:spPr>
        <p:txBody>
          <a:bodyPr wrap="none" rtlCol="0">
            <a:spAutoFit/>
          </a:bodyPr>
          <a:lstStyle/>
          <a:p>
            <a:r>
              <a:rPr lang="en-US" b="1" dirty="0">
                <a:solidFill>
                  <a:srgbClr val="0070C0"/>
                </a:solidFill>
              </a:rPr>
              <a:t>Exercise will “sweep” the pH from 5.0 to 8.0 to show the Zn “pH edge”</a:t>
            </a:r>
          </a:p>
        </p:txBody>
      </p:sp>
    </p:spTree>
    <p:extLst>
      <p:ext uri="{BB962C8B-B14F-4D97-AF65-F5344CB8AC3E}">
        <p14:creationId xmlns:p14="http://schemas.microsoft.com/office/powerpoint/2010/main" val="983843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74C39B-9013-4906-9239-5270CE6435CB}"/>
              </a:ext>
            </a:extLst>
          </p:cNvPr>
          <p:cNvSpPr/>
          <p:nvPr/>
        </p:nvSpPr>
        <p:spPr>
          <a:xfrm>
            <a:off x="334255" y="1094290"/>
            <a:ext cx="4237745" cy="954107"/>
          </a:xfrm>
          <a:prstGeom prst="rect">
            <a:avLst/>
          </a:prstGeom>
          <a:ln>
            <a:solidFill>
              <a:schemeClr val="tx1"/>
            </a:solidFill>
          </a:ln>
        </p:spPr>
        <p:txBody>
          <a:bodyPr wrap="square">
            <a:spAutoFit/>
          </a:bodyPr>
          <a:lstStyle/>
          <a:p>
            <a:r>
              <a:rPr lang="en-US" sz="1400" dirty="0"/>
              <a:t>OUTPUT</a:t>
            </a:r>
          </a:p>
          <a:p>
            <a:r>
              <a:rPr lang="en-US" sz="1400" dirty="0" err="1"/>
              <a:t>time_units</a:t>
            </a:r>
            <a:r>
              <a:rPr lang="en-US" sz="1400" dirty="0"/>
              <a:t>               days</a:t>
            </a:r>
          </a:p>
          <a:p>
            <a:r>
              <a:rPr lang="en-US" sz="1400" dirty="0" err="1"/>
              <a:t>spatial_profile</a:t>
            </a:r>
            <a:r>
              <a:rPr lang="en-US" sz="1400" dirty="0"/>
              <a:t>          365</a:t>
            </a:r>
          </a:p>
          <a:p>
            <a:r>
              <a:rPr lang="en-US" sz="1400" dirty="0" err="1">
                <a:solidFill>
                  <a:srgbClr val="FF0000"/>
                </a:solidFill>
              </a:rPr>
              <a:t>time_series_at_node</a:t>
            </a:r>
            <a:r>
              <a:rPr lang="en-US" sz="1400" dirty="0">
                <a:solidFill>
                  <a:srgbClr val="FF0000"/>
                </a:solidFill>
              </a:rPr>
              <a:t>      PHREEQCexample8.out  1  1  1</a:t>
            </a:r>
          </a:p>
        </p:txBody>
      </p:sp>
      <p:sp>
        <p:nvSpPr>
          <p:cNvPr id="3" name="Rectangle 2">
            <a:extLst>
              <a:ext uri="{FF2B5EF4-FFF2-40B4-BE49-F238E27FC236}">
                <a16:creationId xmlns:a16="http://schemas.microsoft.com/office/drawing/2014/main" id="{AA100D5A-8E08-459D-A1E4-A5630CA17152}"/>
              </a:ext>
            </a:extLst>
          </p:cNvPr>
          <p:cNvSpPr/>
          <p:nvPr/>
        </p:nvSpPr>
        <p:spPr>
          <a:xfrm>
            <a:off x="4806362" y="1094290"/>
            <a:ext cx="4237745" cy="954107"/>
          </a:xfrm>
          <a:prstGeom prst="rect">
            <a:avLst/>
          </a:prstGeom>
          <a:ln>
            <a:solidFill>
              <a:schemeClr val="tx1"/>
            </a:solidFill>
          </a:ln>
        </p:spPr>
        <p:txBody>
          <a:bodyPr wrap="square">
            <a:spAutoFit/>
          </a:bodyPr>
          <a:lstStyle/>
          <a:p>
            <a:r>
              <a:rPr lang="en-US" sz="1400" dirty="0"/>
              <a:t>SURFACE_COMPLEXATION</a:t>
            </a:r>
          </a:p>
          <a:p>
            <a:r>
              <a:rPr lang="en-US" sz="1400" dirty="0">
                <a:solidFill>
                  <a:srgbClr val="FF0000"/>
                </a:solidFill>
              </a:rPr>
              <a:t>&gt;</a:t>
            </a:r>
            <a:r>
              <a:rPr lang="en-US" sz="1400" dirty="0" err="1">
                <a:solidFill>
                  <a:srgbClr val="FF0000"/>
                </a:solidFill>
              </a:rPr>
              <a:t>FeOH_strong</a:t>
            </a:r>
            <a:r>
              <a:rPr lang="en-US" sz="1400" dirty="0">
                <a:solidFill>
                  <a:srgbClr val="FF0000"/>
                </a:solidFill>
              </a:rPr>
              <a:t>   on Fe(OH)3</a:t>
            </a:r>
          </a:p>
          <a:p>
            <a:r>
              <a:rPr lang="en-US" sz="1400" dirty="0">
                <a:solidFill>
                  <a:srgbClr val="FF0000"/>
                </a:solidFill>
              </a:rPr>
              <a:t>&gt;</a:t>
            </a:r>
            <a:r>
              <a:rPr lang="en-US" sz="1400" dirty="0" err="1">
                <a:solidFill>
                  <a:srgbClr val="FF0000"/>
                </a:solidFill>
              </a:rPr>
              <a:t>FeOH_weak</a:t>
            </a:r>
            <a:r>
              <a:rPr lang="en-US" sz="1400" dirty="0">
                <a:solidFill>
                  <a:srgbClr val="FF0000"/>
                </a:solidFill>
              </a:rPr>
              <a:t>     on Fe(OH)3</a:t>
            </a:r>
          </a:p>
          <a:p>
            <a:r>
              <a:rPr lang="en-US" sz="1400" dirty="0"/>
              <a:t>END</a:t>
            </a:r>
          </a:p>
        </p:txBody>
      </p:sp>
      <p:sp>
        <p:nvSpPr>
          <p:cNvPr id="4" name="Rectangle 3">
            <a:extLst>
              <a:ext uri="{FF2B5EF4-FFF2-40B4-BE49-F238E27FC236}">
                <a16:creationId xmlns:a16="http://schemas.microsoft.com/office/drawing/2014/main" id="{8FC57942-62A8-45AE-876A-CDABFA42D147}"/>
              </a:ext>
            </a:extLst>
          </p:cNvPr>
          <p:cNvSpPr/>
          <p:nvPr/>
        </p:nvSpPr>
        <p:spPr>
          <a:xfrm>
            <a:off x="334255" y="2381480"/>
            <a:ext cx="8709852" cy="4401205"/>
          </a:xfrm>
          <a:prstGeom prst="rect">
            <a:avLst/>
          </a:prstGeom>
          <a:ln>
            <a:solidFill>
              <a:schemeClr val="tx1"/>
            </a:solidFill>
          </a:ln>
        </p:spPr>
        <p:txBody>
          <a:bodyPr wrap="square">
            <a:spAutoFit/>
          </a:bodyPr>
          <a:lstStyle/>
          <a:p>
            <a:r>
              <a:rPr lang="en-US" sz="1400" dirty="0"/>
              <a:t>Condition Solution1 </a:t>
            </a:r>
          </a:p>
          <a:p>
            <a:r>
              <a:rPr lang="en-US" sz="1400" dirty="0"/>
              <a:t>temperature          25.0</a:t>
            </a:r>
          </a:p>
          <a:p>
            <a:r>
              <a:rPr lang="en-US" sz="1400" dirty="0"/>
              <a:t>pH                   5.00                       </a:t>
            </a:r>
          </a:p>
          <a:p>
            <a:r>
              <a:rPr lang="en-US" sz="1400" dirty="0">
                <a:solidFill>
                  <a:srgbClr val="FF0000"/>
                </a:solidFill>
              </a:rPr>
              <a:t>Zn++                 1.E-07           </a:t>
            </a:r>
            <a:r>
              <a:rPr lang="en-US" sz="1400" dirty="0" err="1">
                <a:solidFill>
                  <a:srgbClr val="FF0000"/>
                </a:solidFill>
              </a:rPr>
              <a:t>equilibrate_surface</a:t>
            </a:r>
            <a:r>
              <a:rPr lang="en-US" sz="1400" dirty="0">
                <a:solidFill>
                  <a:srgbClr val="FF0000"/>
                </a:solidFill>
              </a:rPr>
              <a:t>                   </a:t>
            </a:r>
          </a:p>
          <a:p>
            <a:r>
              <a:rPr lang="en-US" sz="1400" dirty="0"/>
              <a:t>Na+                  charge                            </a:t>
            </a:r>
          </a:p>
          <a:p>
            <a:r>
              <a:rPr lang="en-US" sz="1400" dirty="0"/>
              <a:t>NO3-                 1.0000E-01                          </a:t>
            </a:r>
          </a:p>
          <a:p>
            <a:r>
              <a:rPr lang="en-US" sz="1400" dirty="0"/>
              <a:t>Fe+++                0.00            </a:t>
            </a:r>
          </a:p>
          <a:p>
            <a:r>
              <a:rPr lang="en-US" sz="1400" dirty="0"/>
              <a:t>O2(</a:t>
            </a:r>
            <a:r>
              <a:rPr lang="en-US" sz="1400" dirty="0" err="1"/>
              <a:t>aq</a:t>
            </a:r>
            <a:r>
              <a:rPr lang="en-US" sz="1400" dirty="0"/>
              <a:t>)               2.4647E-04               </a:t>
            </a:r>
          </a:p>
          <a:p>
            <a:r>
              <a:rPr lang="en-US" sz="1400" dirty="0"/>
              <a:t>!Site name     &lt;site density mol/m**2&gt;   </a:t>
            </a:r>
          </a:p>
          <a:p>
            <a:r>
              <a:rPr lang="en-US" sz="1400" dirty="0">
                <a:solidFill>
                  <a:srgbClr val="FF0000"/>
                </a:solidFill>
              </a:rPr>
              <a:t>&gt;</a:t>
            </a:r>
            <a:r>
              <a:rPr lang="en-US" sz="1400" dirty="0" err="1">
                <a:solidFill>
                  <a:srgbClr val="FF0000"/>
                </a:solidFill>
              </a:rPr>
              <a:t>FeOH_weak</a:t>
            </a:r>
            <a:r>
              <a:rPr lang="en-US" sz="1400" dirty="0">
                <a:solidFill>
                  <a:srgbClr val="FF0000"/>
                </a:solidFill>
              </a:rPr>
              <a:t>       3.703704E-06  </a:t>
            </a:r>
          </a:p>
          <a:p>
            <a:r>
              <a:rPr lang="en-US" sz="1400" dirty="0">
                <a:solidFill>
                  <a:srgbClr val="FF0000"/>
                </a:solidFill>
              </a:rPr>
              <a:t>&gt;</a:t>
            </a:r>
            <a:r>
              <a:rPr lang="en-US" sz="1400" dirty="0" err="1">
                <a:solidFill>
                  <a:srgbClr val="FF0000"/>
                </a:solidFill>
              </a:rPr>
              <a:t>FeOH_strong</a:t>
            </a:r>
            <a:r>
              <a:rPr lang="en-US" sz="1400" dirty="0">
                <a:solidFill>
                  <a:srgbClr val="FF0000"/>
                </a:solidFill>
              </a:rPr>
              <a:t>     9.259259E-08                 </a:t>
            </a:r>
          </a:p>
          <a:p>
            <a:r>
              <a:rPr lang="en-US" sz="1400" dirty="0">
                <a:solidFill>
                  <a:srgbClr val="FF0000"/>
                </a:solidFill>
              </a:rPr>
              <a:t>Fe(OH)3          2.943109E-05  </a:t>
            </a:r>
            <a:r>
              <a:rPr lang="en-US" sz="1400" dirty="0" err="1">
                <a:solidFill>
                  <a:srgbClr val="FF0000"/>
                </a:solidFill>
              </a:rPr>
              <a:t>specific_surface_area</a:t>
            </a:r>
            <a:r>
              <a:rPr lang="en-US" sz="1400" dirty="0">
                <a:solidFill>
                  <a:srgbClr val="FF0000"/>
                </a:solidFill>
              </a:rPr>
              <a:t>  600.0    </a:t>
            </a:r>
          </a:p>
          <a:p>
            <a:r>
              <a:rPr lang="en-US" sz="1400" dirty="0" err="1"/>
              <a:t>SolidDensity</a:t>
            </a:r>
            <a:r>
              <a:rPr lang="en-US" sz="1400" dirty="0"/>
              <a:t>     2600.0</a:t>
            </a:r>
          </a:p>
          <a:p>
            <a:endParaRPr lang="en-US" sz="1400" dirty="0">
              <a:solidFill>
                <a:srgbClr val="FF0000"/>
              </a:solidFill>
            </a:endParaRPr>
          </a:p>
          <a:p>
            <a:r>
              <a:rPr lang="en-US" sz="1400" dirty="0">
                <a:solidFill>
                  <a:srgbClr val="FF0000"/>
                </a:solidFill>
              </a:rPr>
              <a:t> </a:t>
            </a:r>
            <a:r>
              <a:rPr lang="en-US" sz="1400" dirty="0"/>
              <a:t>!! Note: Gives 0.09 g/</a:t>
            </a:r>
            <a:r>
              <a:rPr lang="en-US" sz="1400" dirty="0" err="1"/>
              <a:t>kgw</a:t>
            </a:r>
            <a:r>
              <a:rPr lang="en-US" sz="1400" dirty="0"/>
              <a:t> water Fe(OH)3, 54 m**2 surface</a:t>
            </a:r>
          </a:p>
          <a:p>
            <a:r>
              <a:rPr lang="en-US" sz="1400" dirty="0"/>
              <a:t>!!  Based on a density of 1017 kg/m**3, 1.017 g/cm**3</a:t>
            </a:r>
          </a:p>
          <a:p>
            <a:r>
              <a:rPr lang="en-US" sz="1400" dirty="0"/>
              <a:t>!!    Volume Fraction Fe(OH)3 [m**3/m**3]*0.001*Molecular Weight Fe(OH)3/(Porosity*Molar Volume Fe(OH)3 [m**3/mole]) = g/L, but we want g/kg water, so g/L * (1/</a:t>
            </a:r>
            <a:r>
              <a:rPr lang="en-US" sz="1400" dirty="0" err="1"/>
              <a:t>ro</a:t>
            </a:r>
            <a:r>
              <a:rPr lang="en-US" sz="1400" dirty="0"/>
              <a:t>) = g/</a:t>
            </a:r>
            <a:r>
              <a:rPr lang="en-US" sz="1400" dirty="0" err="1"/>
              <a:t>kgw</a:t>
            </a:r>
            <a:endParaRPr lang="en-US" sz="1400" dirty="0"/>
          </a:p>
          <a:p>
            <a:endParaRPr lang="en-US" sz="1400" dirty="0"/>
          </a:p>
          <a:p>
            <a:r>
              <a:rPr lang="en-US" sz="1400" dirty="0"/>
              <a:t>END</a:t>
            </a:r>
          </a:p>
        </p:txBody>
      </p:sp>
      <p:sp>
        <p:nvSpPr>
          <p:cNvPr id="5" name="TextBox 4">
            <a:extLst>
              <a:ext uri="{FF2B5EF4-FFF2-40B4-BE49-F238E27FC236}">
                <a16:creationId xmlns:a16="http://schemas.microsoft.com/office/drawing/2014/main" id="{EF9FAAC7-08F1-42AE-A776-C937B6162C2E}"/>
              </a:ext>
            </a:extLst>
          </p:cNvPr>
          <p:cNvSpPr txBox="1"/>
          <p:nvPr/>
        </p:nvSpPr>
        <p:spPr>
          <a:xfrm>
            <a:off x="4141694" y="2973721"/>
            <a:ext cx="3242663" cy="523220"/>
          </a:xfrm>
          <a:prstGeom prst="rect">
            <a:avLst/>
          </a:prstGeom>
          <a:noFill/>
          <a:ln>
            <a:solidFill>
              <a:srgbClr val="FF0000"/>
            </a:solidFill>
          </a:ln>
        </p:spPr>
        <p:txBody>
          <a:bodyPr wrap="square" rtlCol="0">
            <a:spAutoFit/>
          </a:bodyPr>
          <a:lstStyle/>
          <a:p>
            <a:pPr algn="ctr"/>
            <a:r>
              <a:rPr lang="en-US" sz="1400" b="1" dirty="0">
                <a:solidFill>
                  <a:srgbClr val="FF0000"/>
                </a:solidFill>
              </a:rPr>
              <a:t>Partitions total concentration between surface and aqueous</a:t>
            </a:r>
          </a:p>
        </p:txBody>
      </p:sp>
      <p:sp>
        <p:nvSpPr>
          <p:cNvPr id="6" name="TextBox 5">
            <a:extLst>
              <a:ext uri="{FF2B5EF4-FFF2-40B4-BE49-F238E27FC236}">
                <a16:creationId xmlns:a16="http://schemas.microsoft.com/office/drawing/2014/main" id="{846B1351-DA4A-4536-9BD3-3AF5883BFB0A}"/>
              </a:ext>
            </a:extLst>
          </p:cNvPr>
          <p:cNvSpPr txBox="1"/>
          <p:nvPr/>
        </p:nvSpPr>
        <p:spPr>
          <a:xfrm>
            <a:off x="3185030" y="4368465"/>
            <a:ext cx="3242663" cy="307777"/>
          </a:xfrm>
          <a:prstGeom prst="rect">
            <a:avLst/>
          </a:prstGeom>
          <a:noFill/>
          <a:ln>
            <a:solidFill>
              <a:srgbClr val="FF0000"/>
            </a:solidFill>
          </a:ln>
        </p:spPr>
        <p:txBody>
          <a:bodyPr wrap="square" rtlCol="0">
            <a:spAutoFit/>
          </a:bodyPr>
          <a:lstStyle/>
          <a:p>
            <a:pPr algn="ctr"/>
            <a:r>
              <a:rPr lang="en-US" sz="1400" b="1" dirty="0">
                <a:solidFill>
                  <a:srgbClr val="FF0000"/>
                </a:solidFill>
              </a:rPr>
              <a:t>Site densities for weak and strong sites</a:t>
            </a:r>
          </a:p>
        </p:txBody>
      </p:sp>
      <p:sp>
        <p:nvSpPr>
          <p:cNvPr id="7" name="Title 1">
            <a:extLst>
              <a:ext uri="{FF2B5EF4-FFF2-40B4-BE49-F238E27FC236}">
                <a16:creationId xmlns:a16="http://schemas.microsoft.com/office/drawing/2014/main" id="{6DF01792-C51A-4482-98A1-210FF4BED47C}"/>
              </a:ext>
            </a:extLst>
          </p:cNvPr>
          <p:cNvSpPr txBox="1">
            <a:spLocks/>
          </p:cNvSpPr>
          <p:nvPr/>
        </p:nvSpPr>
        <p:spPr>
          <a:xfrm>
            <a:off x="457200" y="188601"/>
            <a:ext cx="8229600" cy="730827"/>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dirty="0"/>
              <a:t>Exercise 6b: Surface Complexation</a:t>
            </a:r>
          </a:p>
        </p:txBody>
      </p:sp>
    </p:spTree>
    <p:extLst>
      <p:ext uri="{BB962C8B-B14F-4D97-AF65-F5344CB8AC3E}">
        <p14:creationId xmlns:p14="http://schemas.microsoft.com/office/powerpoint/2010/main" val="42689525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FC9E3B-3E3A-4918-8811-F0AF10B46F12}"/>
              </a:ext>
            </a:extLst>
          </p:cNvPr>
          <p:cNvSpPr txBox="1"/>
          <p:nvPr/>
        </p:nvSpPr>
        <p:spPr>
          <a:xfrm>
            <a:off x="1102141" y="3028753"/>
            <a:ext cx="7257628" cy="923330"/>
          </a:xfrm>
          <a:prstGeom prst="rect">
            <a:avLst/>
          </a:prstGeom>
          <a:noFill/>
        </p:spPr>
        <p:txBody>
          <a:bodyPr wrap="none" rtlCol="0">
            <a:spAutoFit/>
          </a:bodyPr>
          <a:lstStyle/>
          <a:p>
            <a:pPr algn="ctr"/>
            <a:r>
              <a:rPr lang="en-US" sz="5400" b="1" dirty="0">
                <a:solidFill>
                  <a:srgbClr val="0070C0"/>
                </a:solidFill>
              </a:rPr>
              <a:t>CO</a:t>
            </a:r>
            <a:r>
              <a:rPr lang="en-US" sz="5400" b="1" baseline="-25000" dirty="0">
                <a:solidFill>
                  <a:srgbClr val="0070C0"/>
                </a:solidFill>
              </a:rPr>
              <a:t>2</a:t>
            </a:r>
            <a:r>
              <a:rPr lang="en-US" sz="5400" b="1" dirty="0">
                <a:solidFill>
                  <a:srgbClr val="0070C0"/>
                </a:solidFill>
              </a:rPr>
              <a:t> ATTACK ON CEMENT</a:t>
            </a:r>
          </a:p>
        </p:txBody>
      </p:sp>
    </p:spTree>
    <p:extLst>
      <p:ext uri="{BB962C8B-B14F-4D97-AF65-F5344CB8AC3E}">
        <p14:creationId xmlns:p14="http://schemas.microsoft.com/office/powerpoint/2010/main" val="35846872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06174" y="52050"/>
            <a:ext cx="8229600" cy="730827"/>
          </a:xfrm>
        </p:spPr>
        <p:txBody>
          <a:bodyPr>
            <a:normAutofit/>
          </a:bodyPr>
          <a:lstStyle/>
          <a:p>
            <a:r>
              <a:rPr lang="en-US" sz="3600" b="1" dirty="0"/>
              <a:t>Exercise 7: CO</a:t>
            </a:r>
            <a:r>
              <a:rPr lang="en-US" sz="3600" b="1" baseline="-25000" dirty="0"/>
              <a:t>2</a:t>
            </a:r>
            <a:r>
              <a:rPr lang="en-US" sz="3600" b="1" dirty="0"/>
              <a:t> Attack on Cement</a:t>
            </a:r>
          </a:p>
        </p:txBody>
      </p:sp>
      <p:sp>
        <p:nvSpPr>
          <p:cNvPr id="2" name="Rectangle 1"/>
          <p:cNvSpPr/>
          <p:nvPr/>
        </p:nvSpPr>
        <p:spPr>
          <a:xfrm>
            <a:off x="1969483" y="4711313"/>
            <a:ext cx="5576836" cy="34164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62225" y="4376269"/>
            <a:ext cx="1708220" cy="1200329"/>
          </a:xfrm>
          <a:prstGeom prst="rect">
            <a:avLst/>
          </a:prstGeom>
          <a:noFill/>
        </p:spPr>
        <p:txBody>
          <a:bodyPr wrap="square" rtlCol="0">
            <a:spAutoFit/>
          </a:bodyPr>
          <a:lstStyle/>
          <a:p>
            <a:pPr algn="ctr"/>
            <a:r>
              <a:rPr lang="en-US" dirty="0"/>
              <a:t>Dirichlet Boundary: Supercritical CO</a:t>
            </a:r>
            <a:r>
              <a:rPr lang="en-US" baseline="-25000" dirty="0"/>
              <a:t>2</a:t>
            </a:r>
            <a:r>
              <a:rPr lang="en-US" dirty="0"/>
              <a:t> at 100 bars</a:t>
            </a:r>
          </a:p>
        </p:txBody>
      </p:sp>
      <p:cxnSp>
        <p:nvCxnSpPr>
          <p:cNvPr id="6" name="Straight Arrow Connector 5"/>
          <p:cNvCxnSpPr/>
          <p:nvPr/>
        </p:nvCxnSpPr>
        <p:spPr>
          <a:xfrm>
            <a:off x="1572561" y="4904516"/>
            <a:ext cx="34666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7874060" y="4699754"/>
            <a:ext cx="853119" cy="369332"/>
          </a:xfrm>
          <a:prstGeom prst="rect">
            <a:avLst/>
          </a:prstGeom>
          <a:noFill/>
        </p:spPr>
        <p:txBody>
          <a:bodyPr wrap="none" rtlCol="0">
            <a:spAutoFit/>
          </a:bodyPr>
          <a:lstStyle/>
          <a:p>
            <a:r>
              <a:rPr lang="en-US" dirty="0"/>
              <a:t>No flux</a:t>
            </a:r>
          </a:p>
        </p:txBody>
      </p:sp>
      <p:cxnSp>
        <p:nvCxnSpPr>
          <p:cNvPr id="9" name="Straight Arrow Connector 8"/>
          <p:cNvCxnSpPr/>
          <p:nvPr/>
        </p:nvCxnSpPr>
        <p:spPr>
          <a:xfrm flipH="1">
            <a:off x="7546310" y="4874372"/>
            <a:ext cx="3059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614057" y="5136053"/>
            <a:ext cx="4823209" cy="1569660"/>
          </a:xfrm>
          <a:prstGeom prst="rect">
            <a:avLst/>
          </a:prstGeom>
          <a:noFill/>
        </p:spPr>
        <p:txBody>
          <a:bodyPr wrap="square" rtlCol="0">
            <a:spAutoFit/>
          </a:bodyPr>
          <a:lstStyle/>
          <a:p>
            <a:pPr algn="ctr"/>
            <a:r>
              <a:rPr lang="en-US" sz="2400" dirty="0"/>
              <a:t>Mineralogy: </a:t>
            </a:r>
          </a:p>
          <a:p>
            <a:pPr marL="342900" indent="-342900" algn="ctr">
              <a:buFont typeface="+mj-lt"/>
              <a:buAutoNum type="arabicPeriod"/>
            </a:pPr>
            <a:r>
              <a:rPr lang="en-US" sz="2400" dirty="0"/>
              <a:t>Portlandite</a:t>
            </a:r>
          </a:p>
          <a:p>
            <a:pPr marL="342900" indent="-342900" algn="ctr">
              <a:buFont typeface="+mj-lt"/>
              <a:buAutoNum type="arabicPeriod"/>
            </a:pPr>
            <a:r>
              <a:rPr lang="en-US" sz="2400" dirty="0"/>
              <a:t>Calcium-silica hydrate (CSH)</a:t>
            </a:r>
          </a:p>
          <a:p>
            <a:pPr marL="342900" indent="-342900" algn="ctr">
              <a:buFont typeface="+mj-lt"/>
              <a:buAutoNum type="arabicPeriod"/>
            </a:pPr>
            <a:r>
              <a:rPr lang="en-US" sz="2400" dirty="0"/>
              <a:t>Calcite precipitates</a:t>
            </a:r>
          </a:p>
        </p:txBody>
      </p:sp>
      <p:sp>
        <p:nvSpPr>
          <p:cNvPr id="12" name="TextBox 11"/>
          <p:cNvSpPr txBox="1"/>
          <p:nvPr/>
        </p:nvSpPr>
        <p:spPr>
          <a:xfrm>
            <a:off x="2863787" y="4238089"/>
            <a:ext cx="4682532" cy="461665"/>
          </a:xfrm>
          <a:prstGeom prst="rect">
            <a:avLst/>
          </a:prstGeom>
          <a:noFill/>
        </p:spPr>
        <p:txBody>
          <a:bodyPr wrap="square" rtlCol="0">
            <a:spAutoFit/>
          </a:bodyPr>
          <a:lstStyle/>
          <a:p>
            <a:r>
              <a:rPr lang="en-US" sz="2400" b="1" dirty="0">
                <a:solidFill>
                  <a:srgbClr val="FF0000"/>
                </a:solidFill>
              </a:rPr>
              <a:t>Diffusion-Reaction System</a:t>
            </a:r>
          </a:p>
        </p:txBody>
      </p:sp>
      <p:pic>
        <p:nvPicPr>
          <p:cNvPr id="16" name="Picture 15"/>
          <p:cNvPicPr>
            <a:picLocks noChangeAspect="1"/>
          </p:cNvPicPr>
          <p:nvPr/>
        </p:nvPicPr>
        <p:blipFill rotWithShape="1">
          <a:blip r:embed="rId3"/>
          <a:srcRect l="27978"/>
          <a:stretch/>
        </p:blipFill>
        <p:spPr>
          <a:xfrm>
            <a:off x="516998" y="862699"/>
            <a:ext cx="3565134" cy="3363831"/>
          </a:xfrm>
          <a:prstGeom prst="rect">
            <a:avLst/>
          </a:prstGeom>
        </p:spPr>
      </p:pic>
      <p:pic>
        <p:nvPicPr>
          <p:cNvPr id="17" name="Picture 16"/>
          <p:cNvPicPr>
            <a:picLocks noChangeAspect="1"/>
          </p:cNvPicPr>
          <p:nvPr/>
        </p:nvPicPr>
        <p:blipFill>
          <a:blip r:embed="rId4"/>
          <a:stretch>
            <a:fillRect/>
          </a:stretch>
        </p:blipFill>
        <p:spPr>
          <a:xfrm>
            <a:off x="5205053" y="800351"/>
            <a:ext cx="3522126" cy="3384303"/>
          </a:xfrm>
          <a:prstGeom prst="rect">
            <a:avLst/>
          </a:prstGeom>
        </p:spPr>
      </p:pic>
      <p:sp>
        <p:nvSpPr>
          <p:cNvPr id="5" name="TextBox 4"/>
          <p:cNvSpPr txBox="1"/>
          <p:nvPr/>
        </p:nvSpPr>
        <p:spPr>
          <a:xfrm>
            <a:off x="6114749" y="6379686"/>
            <a:ext cx="2863122" cy="338554"/>
          </a:xfrm>
          <a:prstGeom prst="rect">
            <a:avLst/>
          </a:prstGeom>
          <a:noFill/>
          <a:ln>
            <a:solidFill>
              <a:schemeClr val="tx1"/>
            </a:solidFill>
          </a:ln>
        </p:spPr>
        <p:txBody>
          <a:bodyPr wrap="square" rtlCol="0">
            <a:spAutoFit/>
          </a:bodyPr>
          <a:lstStyle/>
          <a:p>
            <a:pPr algn="ctr"/>
            <a:r>
              <a:rPr lang="en-US" sz="1600" dirty="0"/>
              <a:t>Li, Steefel, &amp; Jun, 2017</a:t>
            </a:r>
          </a:p>
        </p:txBody>
      </p:sp>
    </p:spTree>
    <p:extLst>
      <p:ext uri="{BB962C8B-B14F-4D97-AF65-F5344CB8AC3E}">
        <p14:creationId xmlns:p14="http://schemas.microsoft.com/office/powerpoint/2010/main" val="39263566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83478" y="1144417"/>
            <a:ext cx="7879273" cy="1646544"/>
          </a:xfrm>
          <a:prstGeom prst="rect">
            <a:avLst/>
          </a:prstGeom>
        </p:spPr>
      </p:pic>
      <p:pic>
        <p:nvPicPr>
          <p:cNvPr id="10" name="Picture 9"/>
          <p:cNvPicPr>
            <a:picLocks noChangeAspect="1"/>
          </p:cNvPicPr>
          <p:nvPr/>
        </p:nvPicPr>
        <p:blipFill>
          <a:blip r:embed="rId4"/>
          <a:stretch>
            <a:fillRect/>
          </a:stretch>
        </p:blipFill>
        <p:spPr>
          <a:xfrm>
            <a:off x="4943762" y="3355434"/>
            <a:ext cx="3392711" cy="2998834"/>
          </a:xfrm>
          <a:prstGeom prst="rect">
            <a:avLst/>
          </a:prstGeom>
        </p:spPr>
      </p:pic>
      <p:sp>
        <p:nvSpPr>
          <p:cNvPr id="11" name="TextBox 10"/>
          <p:cNvSpPr txBox="1"/>
          <p:nvPr/>
        </p:nvSpPr>
        <p:spPr>
          <a:xfrm>
            <a:off x="222837" y="3942412"/>
            <a:ext cx="4349163" cy="2031325"/>
          </a:xfrm>
          <a:prstGeom prst="rect">
            <a:avLst/>
          </a:prstGeom>
          <a:noFill/>
        </p:spPr>
        <p:txBody>
          <a:bodyPr wrap="square" rtlCol="0">
            <a:spAutoFit/>
          </a:bodyPr>
          <a:lstStyle/>
          <a:p>
            <a:r>
              <a:rPr lang="en-US" b="1" dirty="0"/>
              <a:t>Based on:</a:t>
            </a:r>
          </a:p>
          <a:p>
            <a:r>
              <a:rPr lang="en-US" dirty="0"/>
              <a:t>Li, Q., C.I. Steefel, Y-S Jun (2017) Deciphering calcium carbonate precipitation associated with CO</a:t>
            </a:r>
            <a:r>
              <a:rPr lang="en-US" baseline="-25000" dirty="0"/>
              <a:t>2</a:t>
            </a:r>
            <a:r>
              <a:rPr lang="en-US" dirty="0"/>
              <a:t> attack on cement using reactive transport modeling. </a:t>
            </a:r>
            <a:r>
              <a:rPr lang="en-US" i="1" dirty="0"/>
              <a:t>Environmental Science and Technology</a:t>
            </a:r>
            <a:r>
              <a:rPr lang="en-US" dirty="0"/>
              <a:t> </a:t>
            </a:r>
            <a:r>
              <a:rPr lang="en-US" b="1" dirty="0"/>
              <a:t>51</a:t>
            </a:r>
            <a:r>
              <a:rPr lang="en-US" dirty="0"/>
              <a:t>: 10861-10871, </a:t>
            </a:r>
            <a:r>
              <a:rPr lang="en-US" dirty="0" err="1"/>
              <a:t>doi</a:t>
            </a:r>
            <a:r>
              <a:rPr lang="en-US" dirty="0"/>
              <a:t>: 10.1021/acs.est.7b00594.</a:t>
            </a:r>
          </a:p>
        </p:txBody>
      </p:sp>
      <p:sp>
        <p:nvSpPr>
          <p:cNvPr id="8" name="Title 1">
            <a:extLst>
              <a:ext uri="{FF2B5EF4-FFF2-40B4-BE49-F238E27FC236}">
                <a16:creationId xmlns:a16="http://schemas.microsoft.com/office/drawing/2014/main" id="{78C85CE9-5838-4C41-A46B-F387DEA462B8}"/>
              </a:ext>
            </a:extLst>
          </p:cNvPr>
          <p:cNvSpPr txBox="1">
            <a:spLocks/>
          </p:cNvSpPr>
          <p:nvPr/>
        </p:nvSpPr>
        <p:spPr>
          <a:xfrm>
            <a:off x="367539" y="86280"/>
            <a:ext cx="8229600" cy="730827"/>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dirty="0"/>
              <a:t>Exercise 7: CO</a:t>
            </a:r>
            <a:r>
              <a:rPr lang="en-US" sz="3600" b="1" baseline="-25000" dirty="0"/>
              <a:t>2</a:t>
            </a:r>
            <a:r>
              <a:rPr lang="en-US" sz="3600" b="1" dirty="0"/>
              <a:t> Attack on Cement</a:t>
            </a:r>
          </a:p>
        </p:txBody>
      </p:sp>
      <p:sp>
        <p:nvSpPr>
          <p:cNvPr id="2" name="TextBox 1"/>
          <p:cNvSpPr txBox="1"/>
          <p:nvPr/>
        </p:nvSpPr>
        <p:spPr>
          <a:xfrm>
            <a:off x="2859665" y="3115102"/>
            <a:ext cx="2084097" cy="400110"/>
          </a:xfrm>
          <a:prstGeom prst="rect">
            <a:avLst/>
          </a:prstGeom>
          <a:noFill/>
        </p:spPr>
        <p:txBody>
          <a:bodyPr wrap="none" rtlCol="0">
            <a:spAutoFit/>
          </a:bodyPr>
          <a:lstStyle/>
          <a:p>
            <a:r>
              <a:rPr lang="en-US" sz="2000" b="1" dirty="0">
                <a:solidFill>
                  <a:srgbClr val="FF0000"/>
                </a:solidFill>
              </a:rPr>
              <a:t>Super-critical CO</a:t>
            </a:r>
            <a:r>
              <a:rPr lang="en-US" sz="2000" b="1" baseline="-25000" dirty="0">
                <a:solidFill>
                  <a:srgbClr val="FF0000"/>
                </a:solidFill>
              </a:rPr>
              <a:t>2</a:t>
            </a:r>
          </a:p>
        </p:txBody>
      </p:sp>
      <p:sp>
        <p:nvSpPr>
          <p:cNvPr id="7" name="TextBox 6"/>
          <p:cNvSpPr txBox="1"/>
          <p:nvPr/>
        </p:nvSpPr>
        <p:spPr>
          <a:xfrm>
            <a:off x="8131350" y="3115102"/>
            <a:ext cx="1012650" cy="400110"/>
          </a:xfrm>
          <a:prstGeom prst="rect">
            <a:avLst/>
          </a:prstGeom>
          <a:noFill/>
        </p:spPr>
        <p:txBody>
          <a:bodyPr wrap="none" rtlCol="0">
            <a:spAutoFit/>
          </a:bodyPr>
          <a:lstStyle/>
          <a:p>
            <a:r>
              <a:rPr lang="en-US" sz="2000" b="1" dirty="0">
                <a:solidFill>
                  <a:srgbClr val="FF0000"/>
                </a:solidFill>
              </a:rPr>
              <a:t>Cement</a:t>
            </a:r>
            <a:endParaRPr lang="en-US" sz="2000" b="1" baseline="-25000" dirty="0">
              <a:solidFill>
                <a:srgbClr val="FF0000"/>
              </a:solidFill>
            </a:endParaRPr>
          </a:p>
        </p:txBody>
      </p:sp>
      <p:cxnSp>
        <p:nvCxnSpPr>
          <p:cNvPr id="5" name="Straight Arrow Connector 4"/>
          <p:cNvCxnSpPr/>
          <p:nvPr/>
        </p:nvCxnSpPr>
        <p:spPr>
          <a:xfrm>
            <a:off x="3913144" y="3515212"/>
            <a:ext cx="967466" cy="427200"/>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8362751" y="3492352"/>
            <a:ext cx="274924" cy="1296456"/>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73735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8E24693-9AB3-4A24-B644-0B3EBD063C09}"/>
              </a:ext>
            </a:extLst>
          </p:cNvPr>
          <p:cNvSpPr txBox="1">
            <a:spLocks/>
          </p:cNvSpPr>
          <p:nvPr/>
        </p:nvSpPr>
        <p:spPr>
          <a:xfrm>
            <a:off x="457200" y="144779"/>
            <a:ext cx="8229600" cy="730827"/>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dirty="0"/>
              <a:t>Exercise 7: CO</a:t>
            </a:r>
            <a:r>
              <a:rPr lang="en-US" sz="3600" b="1" baseline="-25000" dirty="0"/>
              <a:t>2</a:t>
            </a:r>
            <a:r>
              <a:rPr lang="en-US" sz="3600" b="1" dirty="0"/>
              <a:t> Attack on Cement</a:t>
            </a:r>
          </a:p>
        </p:txBody>
      </p:sp>
      <p:sp>
        <p:nvSpPr>
          <p:cNvPr id="12" name="TextBox 11">
            <a:extLst>
              <a:ext uri="{FF2B5EF4-FFF2-40B4-BE49-F238E27FC236}">
                <a16:creationId xmlns:a16="http://schemas.microsoft.com/office/drawing/2014/main" id="{229DD648-9E84-4DB3-BA2E-86F6E7FCE576}"/>
              </a:ext>
            </a:extLst>
          </p:cNvPr>
          <p:cNvSpPr txBox="1"/>
          <p:nvPr/>
        </p:nvSpPr>
        <p:spPr>
          <a:xfrm>
            <a:off x="974591" y="5005739"/>
            <a:ext cx="7876134" cy="1200329"/>
          </a:xfrm>
          <a:prstGeom prst="rect">
            <a:avLst/>
          </a:prstGeom>
          <a:noFill/>
        </p:spPr>
        <p:txBody>
          <a:bodyPr wrap="square" rtlCol="0">
            <a:spAutoFit/>
          </a:bodyPr>
          <a:lstStyle/>
          <a:p>
            <a:r>
              <a:rPr lang="en-US" dirty="0"/>
              <a:t>Li, Q., C.I. Steefel, Y-S Jun (2017) Deciphering calcium carbonate precipitation associated with CO</a:t>
            </a:r>
            <a:r>
              <a:rPr lang="en-US" baseline="-25000" dirty="0"/>
              <a:t>2</a:t>
            </a:r>
            <a:r>
              <a:rPr lang="en-US" dirty="0"/>
              <a:t> attack on cement using reactive transport modeling. </a:t>
            </a:r>
            <a:r>
              <a:rPr lang="en-US" i="1" dirty="0"/>
              <a:t>Environmental Science and Technology</a:t>
            </a:r>
            <a:r>
              <a:rPr lang="en-US" dirty="0"/>
              <a:t> </a:t>
            </a:r>
            <a:r>
              <a:rPr lang="en-US" b="1" dirty="0"/>
              <a:t>51</a:t>
            </a:r>
            <a:r>
              <a:rPr lang="en-US" dirty="0"/>
              <a:t>: 10861-10871, </a:t>
            </a:r>
            <a:r>
              <a:rPr lang="en-US" dirty="0" err="1"/>
              <a:t>doi</a:t>
            </a:r>
            <a:r>
              <a:rPr lang="en-US" dirty="0"/>
              <a:t>: 10.1021/acs.est.7b00594.</a:t>
            </a:r>
          </a:p>
        </p:txBody>
      </p:sp>
      <p:pic>
        <p:nvPicPr>
          <p:cNvPr id="13" name="Picture 12">
            <a:extLst>
              <a:ext uri="{FF2B5EF4-FFF2-40B4-BE49-F238E27FC236}">
                <a16:creationId xmlns:a16="http://schemas.microsoft.com/office/drawing/2014/main" id="{34EF5BF2-83C8-4E4C-879E-05D37AE91662}"/>
              </a:ext>
            </a:extLst>
          </p:cNvPr>
          <p:cNvPicPr>
            <a:picLocks noChangeAspect="1"/>
          </p:cNvPicPr>
          <p:nvPr/>
        </p:nvPicPr>
        <p:blipFill>
          <a:blip r:embed="rId2"/>
          <a:stretch>
            <a:fillRect/>
          </a:stretch>
        </p:blipFill>
        <p:spPr>
          <a:xfrm>
            <a:off x="1740338" y="1432426"/>
            <a:ext cx="5968501" cy="3401863"/>
          </a:xfrm>
          <a:prstGeom prst="rect">
            <a:avLst/>
          </a:prstGeom>
        </p:spPr>
      </p:pic>
    </p:spTree>
    <p:extLst>
      <p:ext uri="{BB962C8B-B14F-4D97-AF65-F5344CB8AC3E}">
        <p14:creationId xmlns:p14="http://schemas.microsoft.com/office/powerpoint/2010/main" val="21180226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D0BE84-3649-4C9B-9079-5084B72E2530}"/>
              </a:ext>
            </a:extLst>
          </p:cNvPr>
          <p:cNvSpPr/>
          <p:nvPr/>
        </p:nvSpPr>
        <p:spPr>
          <a:xfrm>
            <a:off x="457201" y="951690"/>
            <a:ext cx="4114800" cy="1169551"/>
          </a:xfrm>
          <a:prstGeom prst="rect">
            <a:avLst/>
          </a:prstGeom>
          <a:ln>
            <a:solidFill>
              <a:schemeClr val="tx1"/>
            </a:solidFill>
          </a:ln>
        </p:spPr>
        <p:txBody>
          <a:bodyPr wrap="square">
            <a:spAutoFit/>
          </a:bodyPr>
          <a:lstStyle/>
          <a:p>
            <a:r>
              <a:rPr lang="en-US" sz="1400" dirty="0"/>
              <a:t>RUNTIME</a:t>
            </a:r>
          </a:p>
          <a:p>
            <a:r>
              <a:rPr lang="en-US" sz="1400" dirty="0"/>
              <a:t>!!!</a:t>
            </a:r>
            <a:r>
              <a:rPr lang="en-US" sz="1400" dirty="0" err="1"/>
              <a:t>fix_saturation</a:t>
            </a:r>
            <a:r>
              <a:rPr lang="en-US" sz="1400" dirty="0"/>
              <a:t>  0.999</a:t>
            </a:r>
          </a:p>
          <a:p>
            <a:r>
              <a:rPr lang="en-US" sz="1400" dirty="0" err="1"/>
              <a:t>read_saturationfile</a:t>
            </a:r>
            <a:r>
              <a:rPr lang="en-US" sz="1400" dirty="0"/>
              <a:t> QL_Saturation.dat</a:t>
            </a:r>
          </a:p>
          <a:p>
            <a:r>
              <a:rPr lang="en-US" sz="1400" dirty="0" err="1"/>
              <a:t>Duan</a:t>
            </a:r>
            <a:r>
              <a:rPr lang="en-US" sz="1400" dirty="0"/>
              <a:t>            true</a:t>
            </a:r>
          </a:p>
          <a:p>
            <a:r>
              <a:rPr lang="en-US" sz="1400" b="1" dirty="0" err="1">
                <a:solidFill>
                  <a:srgbClr val="FF0000"/>
                </a:solidFill>
              </a:rPr>
              <a:t>Qingyun</a:t>
            </a:r>
            <a:r>
              <a:rPr lang="en-US" sz="1400" b="1" dirty="0">
                <a:solidFill>
                  <a:srgbClr val="FF0000"/>
                </a:solidFill>
              </a:rPr>
              <a:t>         true</a:t>
            </a:r>
          </a:p>
        </p:txBody>
      </p:sp>
      <p:sp>
        <p:nvSpPr>
          <p:cNvPr id="3" name="Rectangle 2">
            <a:extLst>
              <a:ext uri="{FF2B5EF4-FFF2-40B4-BE49-F238E27FC236}">
                <a16:creationId xmlns:a16="http://schemas.microsoft.com/office/drawing/2014/main" id="{E7CF6A11-ABB2-46A5-B928-B618318F233D}"/>
              </a:ext>
            </a:extLst>
          </p:cNvPr>
          <p:cNvSpPr/>
          <p:nvPr/>
        </p:nvSpPr>
        <p:spPr>
          <a:xfrm>
            <a:off x="457201" y="2336185"/>
            <a:ext cx="4114800" cy="1384995"/>
          </a:xfrm>
          <a:prstGeom prst="rect">
            <a:avLst/>
          </a:prstGeom>
          <a:ln>
            <a:solidFill>
              <a:schemeClr val="tx1"/>
            </a:solidFill>
          </a:ln>
        </p:spPr>
        <p:txBody>
          <a:bodyPr wrap="square">
            <a:spAutoFit/>
          </a:bodyPr>
          <a:lstStyle/>
          <a:p>
            <a:r>
              <a:rPr lang="en-US" sz="1400" dirty="0"/>
              <a:t>POROSITY</a:t>
            </a:r>
          </a:p>
          <a:p>
            <a:r>
              <a:rPr lang="en-US" sz="1400" dirty="0" err="1"/>
              <a:t>porosity_update</a:t>
            </a:r>
            <a:r>
              <a:rPr lang="en-US" sz="1400" dirty="0"/>
              <a:t>     true</a:t>
            </a:r>
          </a:p>
          <a:p>
            <a:r>
              <a:rPr lang="en-US" sz="1400" b="1" dirty="0" err="1">
                <a:solidFill>
                  <a:srgbClr val="FF0000"/>
                </a:solidFill>
              </a:rPr>
              <a:t>minimum_porosity</a:t>
            </a:r>
            <a:r>
              <a:rPr lang="en-US" sz="1400" b="1" dirty="0">
                <a:solidFill>
                  <a:srgbClr val="FF0000"/>
                </a:solidFill>
              </a:rPr>
              <a:t>    0.015</a:t>
            </a:r>
          </a:p>
          <a:p>
            <a:r>
              <a:rPr lang="en-US" sz="1400" b="1" dirty="0" err="1">
                <a:solidFill>
                  <a:srgbClr val="FF0000"/>
                </a:solidFill>
              </a:rPr>
              <a:t>porosity_exponent</a:t>
            </a:r>
            <a:r>
              <a:rPr lang="en-US" sz="1400" b="1" dirty="0">
                <a:solidFill>
                  <a:srgbClr val="FF0000"/>
                </a:solidFill>
              </a:rPr>
              <a:t>   3.00</a:t>
            </a:r>
          </a:p>
          <a:p>
            <a:r>
              <a:rPr lang="en-US" sz="1400" b="1" dirty="0" err="1">
                <a:solidFill>
                  <a:srgbClr val="FF0000"/>
                </a:solidFill>
              </a:rPr>
              <a:t>porosity_threshold</a:t>
            </a:r>
            <a:r>
              <a:rPr lang="en-US" sz="1400" b="1" dirty="0">
                <a:solidFill>
                  <a:srgbClr val="FF0000"/>
                </a:solidFill>
              </a:rPr>
              <a:t>  0.017</a:t>
            </a:r>
          </a:p>
          <a:p>
            <a:r>
              <a:rPr lang="en-US" sz="1400" dirty="0"/>
              <a:t>END</a:t>
            </a:r>
          </a:p>
        </p:txBody>
      </p:sp>
      <p:sp>
        <p:nvSpPr>
          <p:cNvPr id="4" name="Rectangle 3">
            <a:extLst>
              <a:ext uri="{FF2B5EF4-FFF2-40B4-BE49-F238E27FC236}">
                <a16:creationId xmlns:a16="http://schemas.microsoft.com/office/drawing/2014/main" id="{17C06870-9F10-4C27-94CD-B59707AAB816}"/>
              </a:ext>
            </a:extLst>
          </p:cNvPr>
          <p:cNvSpPr/>
          <p:nvPr/>
        </p:nvSpPr>
        <p:spPr>
          <a:xfrm>
            <a:off x="457201" y="4055258"/>
            <a:ext cx="4114800" cy="2462213"/>
          </a:xfrm>
          <a:prstGeom prst="rect">
            <a:avLst/>
          </a:prstGeom>
          <a:ln>
            <a:solidFill>
              <a:schemeClr val="tx1"/>
            </a:solidFill>
          </a:ln>
        </p:spPr>
        <p:txBody>
          <a:bodyPr wrap="square">
            <a:spAutoFit/>
          </a:bodyPr>
          <a:lstStyle/>
          <a:p>
            <a:r>
              <a:rPr lang="en-US" sz="1400" b="1" dirty="0">
                <a:solidFill>
                  <a:srgbClr val="FF0000"/>
                </a:solidFill>
              </a:rPr>
              <a:t>Calcite               -label </a:t>
            </a:r>
            <a:r>
              <a:rPr lang="en-US" sz="1400" b="1" dirty="0" err="1">
                <a:solidFill>
                  <a:srgbClr val="FF0000"/>
                </a:solidFill>
              </a:rPr>
              <a:t>nucleatecalcite</a:t>
            </a:r>
            <a:endParaRPr lang="en-US" sz="1400" b="1" dirty="0">
              <a:solidFill>
                <a:srgbClr val="FF0000"/>
              </a:solidFill>
            </a:endParaRPr>
          </a:p>
          <a:p>
            <a:r>
              <a:rPr lang="en-US" sz="1400" dirty="0"/>
              <a:t>Calcite               -label h+  -rate     -3.0</a:t>
            </a:r>
          </a:p>
          <a:p>
            <a:r>
              <a:rPr lang="en-US" sz="1400" dirty="0" err="1"/>
              <a:t>Calcite_mix</a:t>
            </a:r>
            <a:r>
              <a:rPr lang="en-US" sz="1400" dirty="0"/>
              <a:t>      -label h+  -rate     -3.0</a:t>
            </a:r>
          </a:p>
          <a:p>
            <a:r>
              <a:rPr lang="en-US" sz="1400" dirty="0"/>
              <a:t>SiO2(</a:t>
            </a:r>
            <a:r>
              <a:rPr lang="en-US" sz="1400" dirty="0" err="1"/>
              <a:t>ammix</a:t>
            </a:r>
            <a:r>
              <a:rPr lang="en-US" sz="1400" dirty="0"/>
              <a:t>)    -label default -rate  -6.5</a:t>
            </a:r>
          </a:p>
          <a:p>
            <a:r>
              <a:rPr lang="en-US" sz="1400" dirty="0"/>
              <a:t>SiO2(am)          -label default -rate  -6.5</a:t>
            </a:r>
          </a:p>
          <a:p>
            <a:r>
              <a:rPr lang="en-US" sz="1400" b="1" dirty="0">
                <a:solidFill>
                  <a:srgbClr val="FF0000"/>
                </a:solidFill>
              </a:rPr>
              <a:t>SiO2(am)         -label nucleateSiO2(am)</a:t>
            </a:r>
          </a:p>
          <a:p>
            <a:r>
              <a:rPr lang="en-US" sz="1400" dirty="0"/>
              <a:t>Portlandite      -label default  -rate  -5.0</a:t>
            </a:r>
          </a:p>
          <a:p>
            <a:r>
              <a:rPr lang="en-US" sz="1400" dirty="0"/>
              <a:t>CSH(1.6)          -label default  -rate  -7.8</a:t>
            </a:r>
          </a:p>
          <a:p>
            <a:r>
              <a:rPr lang="en-US" sz="1400" dirty="0"/>
              <a:t>CSH(0.8)          -label default  -rate  -7.8</a:t>
            </a:r>
          </a:p>
          <a:p>
            <a:r>
              <a:rPr lang="en-US" sz="1400" dirty="0" err="1"/>
              <a:t>Bogusite</a:t>
            </a:r>
            <a:r>
              <a:rPr lang="en-US" sz="1400" dirty="0"/>
              <a:t>          -rate  -35.00</a:t>
            </a:r>
          </a:p>
          <a:p>
            <a:r>
              <a:rPr lang="en-US" sz="1400" dirty="0" err="1"/>
              <a:t>Bogusite_i</a:t>
            </a:r>
            <a:r>
              <a:rPr lang="en-US" sz="1400" dirty="0"/>
              <a:t>       -rate  -35.00</a:t>
            </a:r>
          </a:p>
        </p:txBody>
      </p:sp>
      <p:sp>
        <p:nvSpPr>
          <p:cNvPr id="5" name="Rectangle 4">
            <a:extLst>
              <a:ext uri="{FF2B5EF4-FFF2-40B4-BE49-F238E27FC236}">
                <a16:creationId xmlns:a16="http://schemas.microsoft.com/office/drawing/2014/main" id="{5986C0A2-5E03-4A87-A726-58C8B334D063}"/>
              </a:ext>
            </a:extLst>
          </p:cNvPr>
          <p:cNvSpPr/>
          <p:nvPr/>
        </p:nvSpPr>
        <p:spPr>
          <a:xfrm>
            <a:off x="5140617" y="976092"/>
            <a:ext cx="3676810" cy="4832092"/>
          </a:xfrm>
          <a:prstGeom prst="rect">
            <a:avLst/>
          </a:prstGeom>
          <a:ln>
            <a:solidFill>
              <a:schemeClr val="tx1"/>
            </a:solidFill>
          </a:ln>
        </p:spPr>
        <p:txBody>
          <a:bodyPr wrap="square">
            <a:spAutoFit/>
          </a:bodyPr>
          <a:lstStyle/>
          <a:p>
            <a:r>
              <a:rPr lang="en-US" sz="1400" dirty="0"/>
              <a:t>NUCLEATION</a:t>
            </a:r>
          </a:p>
          <a:p>
            <a:r>
              <a:rPr lang="en-US" sz="1400" dirty="0"/>
              <a:t>&amp;Nucleation</a:t>
            </a:r>
          </a:p>
          <a:p>
            <a:r>
              <a:rPr lang="en-US" sz="1400" dirty="0"/>
              <a:t>  </a:t>
            </a:r>
            <a:r>
              <a:rPr lang="en-US" sz="1400" dirty="0" err="1"/>
              <a:t>NameMineral</a:t>
            </a:r>
            <a:r>
              <a:rPr lang="en-US" sz="1400" dirty="0"/>
              <a:t>      = Calcite</a:t>
            </a:r>
          </a:p>
          <a:p>
            <a:r>
              <a:rPr lang="en-US" sz="1400" dirty="0"/>
              <a:t>  label            = </a:t>
            </a:r>
            <a:r>
              <a:rPr lang="en-US" sz="1400" dirty="0" err="1"/>
              <a:t>nucleatecalcite</a:t>
            </a:r>
            <a:endParaRPr lang="en-US" sz="1400" dirty="0"/>
          </a:p>
          <a:p>
            <a:r>
              <a:rPr lang="en-US" sz="1400" dirty="0"/>
              <a:t>  A_zero25C        = 0.00000001</a:t>
            </a:r>
          </a:p>
          <a:p>
            <a:r>
              <a:rPr lang="en-US" sz="1400" dirty="0"/>
              <a:t>  </a:t>
            </a:r>
            <a:r>
              <a:rPr lang="en-US" sz="1400" dirty="0" err="1"/>
              <a:t>B_nucleation</a:t>
            </a:r>
            <a:r>
              <a:rPr lang="en-US" sz="1400" dirty="0"/>
              <a:t>     = 0.000905</a:t>
            </a:r>
          </a:p>
          <a:p>
            <a:r>
              <a:rPr lang="en-US" sz="1400" dirty="0"/>
              <a:t>  Sigma_mJm2       = 47</a:t>
            </a:r>
          </a:p>
          <a:p>
            <a:r>
              <a:rPr lang="en-US" sz="1400" dirty="0"/>
              <a:t>  SSA_m2g          = 1</a:t>
            </a:r>
          </a:p>
          <a:p>
            <a:r>
              <a:rPr lang="en-US" sz="1400" dirty="0"/>
              <a:t>  Surface          = </a:t>
            </a:r>
            <a:r>
              <a:rPr lang="en-US" sz="1400" dirty="0" err="1"/>
              <a:t>Bogusite_i</a:t>
            </a:r>
            <a:endParaRPr lang="en-US" sz="1400" dirty="0"/>
          </a:p>
          <a:p>
            <a:r>
              <a:rPr lang="en-US" sz="1400" dirty="0"/>
              <a:t>    /</a:t>
            </a:r>
          </a:p>
          <a:p>
            <a:r>
              <a:rPr lang="en-US" sz="1400" dirty="0"/>
              <a:t>END</a:t>
            </a:r>
          </a:p>
          <a:p>
            <a:r>
              <a:rPr lang="en-US" sz="1400" dirty="0"/>
              <a:t>NUCLEATION</a:t>
            </a:r>
          </a:p>
          <a:p>
            <a:r>
              <a:rPr lang="en-US" sz="1400" dirty="0"/>
              <a:t>&amp;Nucleation</a:t>
            </a:r>
          </a:p>
          <a:p>
            <a:r>
              <a:rPr lang="en-US" sz="1400" dirty="0"/>
              <a:t>  </a:t>
            </a:r>
            <a:r>
              <a:rPr lang="en-US" sz="1400" dirty="0" err="1"/>
              <a:t>NameMineral</a:t>
            </a:r>
            <a:r>
              <a:rPr lang="en-US" sz="1400" dirty="0"/>
              <a:t>      = SiO2(am)</a:t>
            </a:r>
          </a:p>
          <a:p>
            <a:r>
              <a:rPr lang="en-US" sz="1400" dirty="0"/>
              <a:t>  label            = nucleateSiO2(am)</a:t>
            </a:r>
          </a:p>
          <a:p>
            <a:r>
              <a:rPr lang="en-US" sz="1400" dirty="0"/>
              <a:t>  A_zero25C        = 0.00000001</a:t>
            </a:r>
          </a:p>
          <a:p>
            <a:r>
              <a:rPr lang="en-US" sz="1400" dirty="0"/>
              <a:t>  </a:t>
            </a:r>
            <a:r>
              <a:rPr lang="en-US" sz="1400" dirty="0" err="1"/>
              <a:t>B_nucleation</a:t>
            </a:r>
            <a:r>
              <a:rPr lang="en-US" sz="1400" dirty="0"/>
              <a:t>     = 0.000905</a:t>
            </a:r>
          </a:p>
          <a:p>
            <a:r>
              <a:rPr lang="en-US" sz="1400" dirty="0"/>
              <a:t>  Sigma_mJm2       = 20000</a:t>
            </a:r>
          </a:p>
          <a:p>
            <a:r>
              <a:rPr lang="en-US" sz="1400" dirty="0"/>
              <a:t>  SSA_m2g          = 1</a:t>
            </a:r>
          </a:p>
          <a:p>
            <a:r>
              <a:rPr lang="en-US" sz="1400" dirty="0"/>
              <a:t>  Surface          = </a:t>
            </a:r>
            <a:r>
              <a:rPr lang="en-US" sz="1400" dirty="0" err="1"/>
              <a:t>Bogusite_i</a:t>
            </a:r>
            <a:endParaRPr lang="en-US" sz="1400" dirty="0"/>
          </a:p>
          <a:p>
            <a:r>
              <a:rPr lang="en-US" sz="1400" dirty="0"/>
              <a:t>    /</a:t>
            </a:r>
          </a:p>
          <a:p>
            <a:r>
              <a:rPr lang="en-US" sz="1400" dirty="0"/>
              <a:t>END</a:t>
            </a:r>
          </a:p>
        </p:txBody>
      </p:sp>
      <p:sp>
        <p:nvSpPr>
          <p:cNvPr id="6" name="Title 1">
            <a:extLst>
              <a:ext uri="{FF2B5EF4-FFF2-40B4-BE49-F238E27FC236}">
                <a16:creationId xmlns:a16="http://schemas.microsoft.com/office/drawing/2014/main" id="{06673E91-4256-488F-A3A0-C22AD7A672DD}"/>
              </a:ext>
            </a:extLst>
          </p:cNvPr>
          <p:cNvSpPr txBox="1">
            <a:spLocks/>
          </p:cNvSpPr>
          <p:nvPr/>
        </p:nvSpPr>
        <p:spPr>
          <a:xfrm>
            <a:off x="367539" y="86280"/>
            <a:ext cx="8229600" cy="730827"/>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dirty="0"/>
              <a:t>Exercise 7: CO</a:t>
            </a:r>
            <a:r>
              <a:rPr lang="en-US" sz="3600" b="1" baseline="-25000" dirty="0"/>
              <a:t>2</a:t>
            </a:r>
            <a:r>
              <a:rPr lang="en-US" sz="3600" b="1" dirty="0"/>
              <a:t> Attack on Cement</a:t>
            </a:r>
          </a:p>
        </p:txBody>
      </p:sp>
      <p:graphicFrame>
        <p:nvGraphicFramePr>
          <p:cNvPr id="7" name="Object 6">
            <a:extLst>
              <a:ext uri="{FF2B5EF4-FFF2-40B4-BE49-F238E27FC236}">
                <a16:creationId xmlns:a16="http://schemas.microsoft.com/office/drawing/2014/main" id="{61B1E2CF-14BA-48EA-A818-C105486DD80B}"/>
              </a:ext>
            </a:extLst>
          </p:cNvPr>
          <p:cNvGraphicFramePr>
            <a:graphicFrameLocks noChangeAspect="1"/>
          </p:cNvGraphicFramePr>
          <p:nvPr>
            <p:extLst>
              <p:ext uri="{D42A27DB-BD31-4B8C-83A1-F6EECF244321}">
                <p14:modId xmlns:p14="http://schemas.microsoft.com/office/powerpoint/2010/main" val="838632199"/>
              </p:ext>
            </p:extLst>
          </p:nvPr>
        </p:nvGraphicFramePr>
        <p:xfrm>
          <a:off x="5140617" y="5946683"/>
          <a:ext cx="3676810" cy="753392"/>
        </p:xfrm>
        <a:graphic>
          <a:graphicData uri="http://schemas.openxmlformats.org/presentationml/2006/ole">
            <mc:AlternateContent xmlns:mc="http://schemas.openxmlformats.org/markup-compatibility/2006">
              <mc:Choice xmlns:v="urn:schemas-microsoft-com:vml" Requires="v">
                <p:oleObj spid="_x0000_s60618" name="Equation" r:id="rId3" imgW="2603160" imgH="533160" progId="Equation.DSMT4">
                  <p:embed/>
                </p:oleObj>
              </mc:Choice>
              <mc:Fallback>
                <p:oleObj name="Equation" r:id="rId3" imgW="2603160" imgH="533160" progId="Equation.DSMT4">
                  <p:embed/>
                  <p:pic>
                    <p:nvPicPr>
                      <p:cNvPr id="9" name="Object 8"/>
                      <p:cNvPicPr/>
                      <p:nvPr/>
                    </p:nvPicPr>
                    <p:blipFill>
                      <a:blip r:embed="rId4"/>
                      <a:stretch>
                        <a:fillRect/>
                      </a:stretch>
                    </p:blipFill>
                    <p:spPr>
                      <a:xfrm>
                        <a:off x="5140617" y="5946683"/>
                        <a:ext cx="3676810" cy="753392"/>
                      </a:xfrm>
                      <a:prstGeom prst="rect">
                        <a:avLst/>
                      </a:prstGeom>
                      <a:ln>
                        <a:solidFill>
                          <a:schemeClr val="tx1"/>
                        </a:solidFill>
                      </a:ln>
                    </p:spPr>
                  </p:pic>
                </p:oleObj>
              </mc:Fallback>
            </mc:AlternateContent>
          </a:graphicData>
        </a:graphic>
      </p:graphicFrame>
      <p:sp>
        <p:nvSpPr>
          <p:cNvPr id="8" name="TextBox 7">
            <a:extLst>
              <a:ext uri="{FF2B5EF4-FFF2-40B4-BE49-F238E27FC236}">
                <a16:creationId xmlns:a16="http://schemas.microsoft.com/office/drawing/2014/main" id="{FD1CE86E-5168-485A-BDA7-B0E30B687AB3}"/>
              </a:ext>
            </a:extLst>
          </p:cNvPr>
          <p:cNvSpPr txBox="1"/>
          <p:nvPr/>
        </p:nvSpPr>
        <p:spPr>
          <a:xfrm>
            <a:off x="3542339" y="4254460"/>
            <a:ext cx="1459968" cy="738664"/>
          </a:xfrm>
          <a:prstGeom prst="rect">
            <a:avLst/>
          </a:prstGeom>
          <a:noFill/>
          <a:ln>
            <a:solidFill>
              <a:srgbClr val="FF0000"/>
            </a:solidFill>
          </a:ln>
        </p:spPr>
        <p:txBody>
          <a:bodyPr wrap="square" rtlCol="0">
            <a:spAutoFit/>
          </a:bodyPr>
          <a:lstStyle/>
          <a:p>
            <a:pPr algn="ctr"/>
            <a:r>
              <a:rPr lang="en-US" sz="1400" b="1" dirty="0">
                <a:solidFill>
                  <a:srgbClr val="FF0000"/>
                </a:solidFill>
              </a:rPr>
              <a:t>Two calcites with slightly different solubility</a:t>
            </a:r>
          </a:p>
        </p:txBody>
      </p:sp>
      <p:sp>
        <p:nvSpPr>
          <p:cNvPr id="9" name="TextBox 8">
            <a:extLst>
              <a:ext uri="{FF2B5EF4-FFF2-40B4-BE49-F238E27FC236}">
                <a16:creationId xmlns:a16="http://schemas.microsoft.com/office/drawing/2014/main" id="{1B77C091-2B44-4037-BC45-B37F9544051F}"/>
              </a:ext>
            </a:extLst>
          </p:cNvPr>
          <p:cNvSpPr txBox="1"/>
          <p:nvPr/>
        </p:nvSpPr>
        <p:spPr>
          <a:xfrm>
            <a:off x="7517540" y="1751992"/>
            <a:ext cx="1648231" cy="276999"/>
          </a:xfrm>
          <a:prstGeom prst="rect">
            <a:avLst/>
          </a:prstGeom>
          <a:noFill/>
          <a:ln>
            <a:solidFill>
              <a:srgbClr val="FF0000"/>
            </a:solidFill>
          </a:ln>
        </p:spPr>
        <p:txBody>
          <a:bodyPr wrap="square" rtlCol="0">
            <a:spAutoFit/>
          </a:bodyPr>
          <a:lstStyle/>
          <a:p>
            <a:pPr algn="ctr"/>
            <a:r>
              <a:rPr lang="en-US" sz="1200" b="1" dirty="0">
                <a:solidFill>
                  <a:srgbClr val="FF0000"/>
                </a:solidFill>
              </a:rPr>
              <a:t>Pre-exponential J</a:t>
            </a:r>
            <a:r>
              <a:rPr lang="en-US" sz="1200" b="1" baseline="-25000" dirty="0">
                <a:solidFill>
                  <a:srgbClr val="FF0000"/>
                </a:solidFill>
              </a:rPr>
              <a:t>0</a:t>
            </a:r>
          </a:p>
        </p:txBody>
      </p:sp>
      <p:sp>
        <p:nvSpPr>
          <p:cNvPr id="10" name="TextBox 9">
            <a:extLst>
              <a:ext uri="{FF2B5EF4-FFF2-40B4-BE49-F238E27FC236}">
                <a16:creationId xmlns:a16="http://schemas.microsoft.com/office/drawing/2014/main" id="{9F475FF2-4A3B-4F73-B7A6-DD8BA118DA7C}"/>
              </a:ext>
            </a:extLst>
          </p:cNvPr>
          <p:cNvSpPr txBox="1"/>
          <p:nvPr/>
        </p:nvSpPr>
        <p:spPr>
          <a:xfrm>
            <a:off x="7495769" y="2098020"/>
            <a:ext cx="1648231" cy="276999"/>
          </a:xfrm>
          <a:prstGeom prst="rect">
            <a:avLst/>
          </a:prstGeom>
          <a:noFill/>
          <a:ln>
            <a:solidFill>
              <a:srgbClr val="FF0000"/>
            </a:solidFill>
          </a:ln>
        </p:spPr>
        <p:txBody>
          <a:bodyPr wrap="square" rtlCol="0">
            <a:spAutoFit/>
          </a:bodyPr>
          <a:lstStyle/>
          <a:p>
            <a:pPr algn="ctr"/>
            <a:r>
              <a:rPr lang="en-US" sz="1200" b="1" dirty="0">
                <a:solidFill>
                  <a:srgbClr val="FF0000"/>
                </a:solidFill>
              </a:rPr>
              <a:t>Constant terms</a:t>
            </a:r>
            <a:endParaRPr lang="en-US" sz="1200" b="1" baseline="-25000" dirty="0">
              <a:solidFill>
                <a:srgbClr val="FF0000"/>
              </a:solidFill>
            </a:endParaRPr>
          </a:p>
        </p:txBody>
      </p:sp>
      <p:sp>
        <p:nvSpPr>
          <p:cNvPr id="11" name="TextBox 10">
            <a:extLst>
              <a:ext uri="{FF2B5EF4-FFF2-40B4-BE49-F238E27FC236}">
                <a16:creationId xmlns:a16="http://schemas.microsoft.com/office/drawing/2014/main" id="{D5FBFBC4-AC70-4781-8AF2-9902EE5DCC33}"/>
              </a:ext>
            </a:extLst>
          </p:cNvPr>
          <p:cNvSpPr txBox="1"/>
          <p:nvPr/>
        </p:nvSpPr>
        <p:spPr>
          <a:xfrm>
            <a:off x="7495769" y="2444048"/>
            <a:ext cx="1652070" cy="276999"/>
          </a:xfrm>
          <a:prstGeom prst="rect">
            <a:avLst/>
          </a:prstGeom>
          <a:noFill/>
          <a:ln>
            <a:solidFill>
              <a:srgbClr val="FF0000"/>
            </a:solidFill>
          </a:ln>
        </p:spPr>
        <p:txBody>
          <a:bodyPr wrap="square" rtlCol="0">
            <a:spAutoFit/>
          </a:bodyPr>
          <a:lstStyle/>
          <a:p>
            <a:pPr algn="ctr"/>
            <a:r>
              <a:rPr lang="en-US" sz="1200" b="1" dirty="0">
                <a:solidFill>
                  <a:srgbClr val="FF0000"/>
                </a:solidFill>
              </a:rPr>
              <a:t>Interfacial free energy</a:t>
            </a:r>
            <a:endParaRPr lang="en-US" sz="1200" b="1" baseline="-25000" dirty="0">
              <a:solidFill>
                <a:srgbClr val="FF0000"/>
              </a:solidFill>
            </a:endParaRPr>
          </a:p>
        </p:txBody>
      </p:sp>
      <p:cxnSp>
        <p:nvCxnSpPr>
          <p:cNvPr id="13" name="Straight Arrow Connector 12">
            <a:extLst>
              <a:ext uri="{FF2B5EF4-FFF2-40B4-BE49-F238E27FC236}">
                <a16:creationId xmlns:a16="http://schemas.microsoft.com/office/drawing/2014/main" id="{3EDEA67A-BBFE-4F13-9210-AEFCE8C02290}"/>
              </a:ext>
            </a:extLst>
          </p:cNvPr>
          <p:cNvCxnSpPr/>
          <p:nvPr/>
        </p:nvCxnSpPr>
        <p:spPr>
          <a:xfrm flipH="1" flipV="1">
            <a:off x="6915630" y="2444048"/>
            <a:ext cx="507146" cy="10705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BA14EEEC-B0F1-466C-B2DA-9FB0D02EBF73}"/>
              </a:ext>
            </a:extLst>
          </p:cNvPr>
          <p:cNvCxnSpPr>
            <a:cxnSpLocks/>
          </p:cNvCxnSpPr>
          <p:nvPr/>
        </p:nvCxnSpPr>
        <p:spPr>
          <a:xfrm flipH="1" flipV="1">
            <a:off x="7321603" y="2204766"/>
            <a:ext cx="385483" cy="3991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C830C150-053D-42C5-999C-EEF5445308D0}"/>
              </a:ext>
            </a:extLst>
          </p:cNvPr>
          <p:cNvCxnSpPr>
            <a:cxnSpLocks/>
          </p:cNvCxnSpPr>
          <p:nvPr/>
        </p:nvCxnSpPr>
        <p:spPr>
          <a:xfrm flipH="1">
            <a:off x="7435582" y="1890491"/>
            <a:ext cx="239486" cy="10032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DE818DB0-D750-4CED-A1DB-421395350DE4}"/>
              </a:ext>
            </a:extLst>
          </p:cNvPr>
          <p:cNvSpPr txBox="1"/>
          <p:nvPr/>
        </p:nvSpPr>
        <p:spPr>
          <a:xfrm>
            <a:off x="7491930" y="2779898"/>
            <a:ext cx="1652070" cy="461665"/>
          </a:xfrm>
          <a:prstGeom prst="rect">
            <a:avLst/>
          </a:prstGeom>
          <a:noFill/>
          <a:ln>
            <a:solidFill>
              <a:srgbClr val="FF0000"/>
            </a:solidFill>
          </a:ln>
        </p:spPr>
        <p:txBody>
          <a:bodyPr wrap="square" rtlCol="0">
            <a:spAutoFit/>
          </a:bodyPr>
          <a:lstStyle/>
          <a:p>
            <a:pPr algn="ctr"/>
            <a:r>
              <a:rPr lang="en-US" sz="1200" b="1" dirty="0">
                <a:solidFill>
                  <a:srgbClr val="FF0000"/>
                </a:solidFill>
              </a:rPr>
              <a:t>Specific surface area of nucleated phase</a:t>
            </a:r>
            <a:endParaRPr lang="en-US" sz="1200" b="1" baseline="-25000" dirty="0">
              <a:solidFill>
                <a:srgbClr val="FF0000"/>
              </a:solidFill>
            </a:endParaRPr>
          </a:p>
        </p:txBody>
      </p:sp>
      <p:cxnSp>
        <p:nvCxnSpPr>
          <p:cNvPr id="19" name="Straight Arrow Connector 18">
            <a:extLst>
              <a:ext uri="{FF2B5EF4-FFF2-40B4-BE49-F238E27FC236}">
                <a16:creationId xmlns:a16="http://schemas.microsoft.com/office/drawing/2014/main" id="{2D097CCE-0572-433E-B038-D6231357456E}"/>
              </a:ext>
            </a:extLst>
          </p:cNvPr>
          <p:cNvCxnSpPr>
            <a:cxnSpLocks/>
          </p:cNvCxnSpPr>
          <p:nvPr/>
        </p:nvCxnSpPr>
        <p:spPr>
          <a:xfrm flipH="1" flipV="1">
            <a:off x="6673580" y="2615056"/>
            <a:ext cx="740231" cy="17502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2D4B7C2B-2176-4B57-BC37-AD6327EF05DE}"/>
              </a:ext>
            </a:extLst>
          </p:cNvPr>
          <p:cNvSpPr txBox="1"/>
          <p:nvPr/>
        </p:nvSpPr>
        <p:spPr>
          <a:xfrm>
            <a:off x="7491931" y="3262048"/>
            <a:ext cx="1652070" cy="461665"/>
          </a:xfrm>
          <a:prstGeom prst="rect">
            <a:avLst/>
          </a:prstGeom>
          <a:noFill/>
          <a:ln>
            <a:solidFill>
              <a:srgbClr val="FF0000"/>
            </a:solidFill>
          </a:ln>
        </p:spPr>
        <p:txBody>
          <a:bodyPr wrap="square" rtlCol="0">
            <a:spAutoFit/>
          </a:bodyPr>
          <a:lstStyle/>
          <a:p>
            <a:pPr algn="ctr"/>
            <a:r>
              <a:rPr lang="en-US" sz="1200" b="1" dirty="0">
                <a:solidFill>
                  <a:srgbClr val="FF0000"/>
                </a:solidFill>
              </a:rPr>
              <a:t>Template for nucleation</a:t>
            </a:r>
            <a:endParaRPr lang="en-US" sz="1200" b="1" baseline="-25000" dirty="0">
              <a:solidFill>
                <a:srgbClr val="FF0000"/>
              </a:solidFill>
            </a:endParaRPr>
          </a:p>
        </p:txBody>
      </p:sp>
      <p:cxnSp>
        <p:nvCxnSpPr>
          <p:cNvPr id="23" name="Straight Arrow Connector 22">
            <a:extLst>
              <a:ext uri="{FF2B5EF4-FFF2-40B4-BE49-F238E27FC236}">
                <a16:creationId xmlns:a16="http://schemas.microsoft.com/office/drawing/2014/main" id="{111A430E-B4AD-4481-B460-BCD1F217470D}"/>
              </a:ext>
            </a:extLst>
          </p:cNvPr>
          <p:cNvCxnSpPr>
            <a:cxnSpLocks/>
          </p:cNvCxnSpPr>
          <p:nvPr/>
        </p:nvCxnSpPr>
        <p:spPr>
          <a:xfrm flipH="1" flipV="1">
            <a:off x="6695352" y="3028682"/>
            <a:ext cx="740230" cy="46419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12523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ppt_x"/>
                                          </p:val>
                                        </p:tav>
                                        <p:tav tm="100000">
                                          <p:val>
                                            <p:strVal val="#ppt_x"/>
                                          </p:val>
                                        </p:tav>
                                      </p:tavLst>
                                    </p:anim>
                                    <p:anim calcmode="lin" valueType="num">
                                      <p:cBhvr additive="base">
                                        <p:cTn id="44" dur="500" fill="hold"/>
                                        <p:tgtEl>
                                          <p:spTgt spid="19"/>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23"/>
                                        </p:tgtEl>
                                        <p:attrNameLst>
                                          <p:attrName>style.visibility</p:attrName>
                                        </p:attrNameLst>
                                      </p:cBhvr>
                                      <p:to>
                                        <p:strVal val="visible"/>
                                      </p:to>
                                    </p:set>
                                    <p:anim calcmode="lin" valueType="num">
                                      <p:cBhvr additive="base">
                                        <p:cTn id="53" dur="500" fill="hold"/>
                                        <p:tgtEl>
                                          <p:spTgt spid="23"/>
                                        </p:tgtEl>
                                        <p:attrNameLst>
                                          <p:attrName>ppt_x</p:attrName>
                                        </p:attrNameLst>
                                      </p:cBhvr>
                                      <p:tavLst>
                                        <p:tav tm="0">
                                          <p:val>
                                            <p:strVal val="#ppt_x"/>
                                          </p:val>
                                        </p:tav>
                                        <p:tav tm="100000">
                                          <p:val>
                                            <p:strVal val="#ppt_x"/>
                                          </p:val>
                                        </p:tav>
                                      </p:tavLst>
                                    </p:anim>
                                    <p:anim calcmode="lin" valueType="num">
                                      <p:cBhvr additive="base">
                                        <p:cTn id="54" dur="500" fill="hold"/>
                                        <p:tgtEl>
                                          <p:spTgt spid="23"/>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additive="base">
                                        <p:cTn id="57" dur="500" fill="hold"/>
                                        <p:tgtEl>
                                          <p:spTgt spid="22"/>
                                        </p:tgtEl>
                                        <p:attrNameLst>
                                          <p:attrName>ppt_x</p:attrName>
                                        </p:attrNameLst>
                                      </p:cBhvr>
                                      <p:tavLst>
                                        <p:tav tm="0">
                                          <p:val>
                                            <p:strVal val="#ppt_x"/>
                                          </p:val>
                                        </p:tav>
                                        <p:tav tm="100000">
                                          <p:val>
                                            <p:strVal val="#ppt_x"/>
                                          </p:val>
                                        </p:tav>
                                      </p:tavLst>
                                    </p:anim>
                                    <p:anim calcmode="lin" valueType="num">
                                      <p:cBhvr additive="base">
                                        <p:cTn id="5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8" grpId="0" animBg="1"/>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ChangeArrowheads="1"/>
          </p:cNvSpPr>
          <p:nvPr>
            <p:ph type="title"/>
          </p:nvPr>
        </p:nvSpPr>
        <p:spPr>
          <a:xfrm>
            <a:off x="457200" y="23813"/>
            <a:ext cx="8229600" cy="1143000"/>
          </a:xfrm>
        </p:spPr>
        <p:txBody>
          <a:bodyPr>
            <a:normAutofit/>
          </a:bodyPr>
          <a:lstStyle/>
          <a:p>
            <a:r>
              <a:rPr lang="en-US" altLang="en-US" sz="4000" b="1" dirty="0"/>
              <a:t>Hydrodynamic Dispersion</a:t>
            </a:r>
          </a:p>
        </p:txBody>
      </p:sp>
      <p:sp>
        <p:nvSpPr>
          <p:cNvPr id="323589" name="Rectangle 5"/>
          <p:cNvSpPr>
            <a:spLocks noChangeArrowheads="1"/>
          </p:cNvSpPr>
          <p:nvPr/>
        </p:nvSpPr>
        <p:spPr bwMode="auto">
          <a:xfrm>
            <a:off x="0" y="32305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323588" name="Object 4"/>
          <p:cNvGraphicFramePr>
            <a:graphicFrameLocks noChangeAspect="1"/>
          </p:cNvGraphicFramePr>
          <p:nvPr/>
        </p:nvGraphicFramePr>
        <p:xfrm>
          <a:off x="4700588" y="1668463"/>
          <a:ext cx="2370137" cy="914400"/>
        </p:xfrm>
        <a:graphic>
          <a:graphicData uri="http://schemas.openxmlformats.org/presentationml/2006/ole">
            <mc:AlternateContent xmlns:mc="http://schemas.openxmlformats.org/markup-compatibility/2006">
              <mc:Choice xmlns:v="urn:schemas-microsoft-com:vml" Requires="v">
                <p:oleObj spid="_x0000_s104456" name="Equation" r:id="rId4" imgW="1028254" imgH="393529" progId="Equation.DSMT4">
                  <p:embed/>
                </p:oleObj>
              </mc:Choice>
              <mc:Fallback>
                <p:oleObj name="Equation" r:id="rId4" imgW="1028254" imgH="393529" progId="Equation.DSMT4">
                  <p:embed/>
                  <p:pic>
                    <p:nvPicPr>
                      <p:cNvPr id="32358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0588" y="1668463"/>
                        <a:ext cx="2370137"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3590" name="Text Box 6"/>
          <p:cNvSpPr txBox="1">
            <a:spLocks noChangeArrowheads="1"/>
          </p:cNvSpPr>
          <p:nvPr/>
        </p:nvSpPr>
        <p:spPr bwMode="auto">
          <a:xfrm>
            <a:off x="525463" y="1616075"/>
            <a:ext cx="35179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400"/>
              <a:t>Treatment of dispersive flux as a Fickian process</a:t>
            </a:r>
          </a:p>
        </p:txBody>
      </p:sp>
      <p:sp>
        <p:nvSpPr>
          <p:cNvPr id="323592" name="Rectangle 8"/>
          <p:cNvSpPr>
            <a:spLocks noChangeArrowheads="1"/>
          </p:cNvSpPr>
          <p:nvPr/>
        </p:nvSpPr>
        <p:spPr bwMode="auto">
          <a:xfrm>
            <a:off x="0" y="3306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323591" name="Object 7"/>
          <p:cNvGraphicFramePr>
            <a:graphicFrameLocks noChangeAspect="1"/>
          </p:cNvGraphicFramePr>
          <p:nvPr/>
        </p:nvGraphicFramePr>
        <p:xfrm>
          <a:off x="4702175" y="3148013"/>
          <a:ext cx="2741613" cy="517525"/>
        </p:xfrm>
        <a:graphic>
          <a:graphicData uri="http://schemas.openxmlformats.org/presentationml/2006/ole">
            <mc:AlternateContent xmlns:mc="http://schemas.openxmlformats.org/markup-compatibility/2006">
              <mc:Choice xmlns:v="urn:schemas-microsoft-com:vml" Requires="v">
                <p:oleObj spid="_x0000_s104457" name="Equation" r:id="rId6" imgW="1295400" imgH="241300" progId="Equation.DSMT4">
                  <p:embed/>
                </p:oleObj>
              </mc:Choice>
              <mc:Fallback>
                <p:oleObj name="Equation" r:id="rId6" imgW="1295400" imgH="241300" progId="Equation.DSMT4">
                  <p:embed/>
                  <p:pic>
                    <p:nvPicPr>
                      <p:cNvPr id="323591"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02175" y="3148013"/>
                        <a:ext cx="2741613" cy="517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3593" name="Text Box 9"/>
          <p:cNvSpPr txBox="1">
            <a:spLocks noChangeArrowheads="1"/>
          </p:cNvSpPr>
          <p:nvPr/>
        </p:nvSpPr>
        <p:spPr bwMode="auto">
          <a:xfrm>
            <a:off x="639763" y="3143250"/>
            <a:ext cx="28813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Dispersion coefficient</a:t>
            </a:r>
          </a:p>
        </p:txBody>
      </p:sp>
      <p:sp>
        <p:nvSpPr>
          <p:cNvPr id="323594" name="Text Box 10"/>
          <p:cNvSpPr txBox="1">
            <a:spLocks noChangeArrowheads="1"/>
          </p:cNvSpPr>
          <p:nvPr/>
        </p:nvSpPr>
        <p:spPr bwMode="auto">
          <a:xfrm>
            <a:off x="812006" y="4397928"/>
            <a:ext cx="7519987" cy="8350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2400" dirty="0"/>
              <a:t>Does not capture the time dependence of the dispersion coefficient, which grows as the plume advances</a:t>
            </a:r>
          </a:p>
        </p:txBody>
      </p:sp>
      <p:sp>
        <p:nvSpPr>
          <p:cNvPr id="323595" name="Text Box 11"/>
          <p:cNvSpPr txBox="1">
            <a:spLocks noChangeArrowheads="1"/>
          </p:cNvSpPr>
          <p:nvPr/>
        </p:nvSpPr>
        <p:spPr bwMode="auto">
          <a:xfrm>
            <a:off x="1417838" y="5656503"/>
            <a:ext cx="6080125" cy="4699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t>Overestimates mixing and its effect on reactions</a:t>
            </a:r>
          </a:p>
        </p:txBody>
      </p:sp>
    </p:spTree>
    <p:extLst>
      <p:ext uri="{BB962C8B-B14F-4D97-AF65-F5344CB8AC3E}">
        <p14:creationId xmlns:p14="http://schemas.microsoft.com/office/powerpoint/2010/main" val="220221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3594"/>
                                        </p:tgtEl>
                                        <p:attrNameLst>
                                          <p:attrName>style.visibility</p:attrName>
                                        </p:attrNameLst>
                                      </p:cBhvr>
                                      <p:to>
                                        <p:strVal val="visible"/>
                                      </p:to>
                                    </p:set>
                                    <p:anim calcmode="lin" valueType="num">
                                      <p:cBhvr additive="base">
                                        <p:cTn id="7" dur="500" fill="hold"/>
                                        <p:tgtEl>
                                          <p:spTgt spid="323594"/>
                                        </p:tgtEl>
                                        <p:attrNameLst>
                                          <p:attrName>ppt_x</p:attrName>
                                        </p:attrNameLst>
                                      </p:cBhvr>
                                      <p:tavLst>
                                        <p:tav tm="0">
                                          <p:val>
                                            <p:strVal val="#ppt_x"/>
                                          </p:val>
                                        </p:tav>
                                        <p:tav tm="100000">
                                          <p:val>
                                            <p:strVal val="#ppt_x"/>
                                          </p:val>
                                        </p:tav>
                                      </p:tavLst>
                                    </p:anim>
                                    <p:anim calcmode="lin" valueType="num">
                                      <p:cBhvr additive="base">
                                        <p:cTn id="8" dur="500" fill="hold"/>
                                        <p:tgtEl>
                                          <p:spTgt spid="3235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23595"/>
                                        </p:tgtEl>
                                        <p:attrNameLst>
                                          <p:attrName>style.visibility</p:attrName>
                                        </p:attrNameLst>
                                      </p:cBhvr>
                                      <p:to>
                                        <p:strVal val="visible"/>
                                      </p:to>
                                    </p:set>
                                    <p:anim calcmode="lin" valueType="num">
                                      <p:cBhvr additive="base">
                                        <p:cTn id="13" dur="500" fill="hold"/>
                                        <p:tgtEl>
                                          <p:spTgt spid="323595"/>
                                        </p:tgtEl>
                                        <p:attrNameLst>
                                          <p:attrName>ppt_x</p:attrName>
                                        </p:attrNameLst>
                                      </p:cBhvr>
                                      <p:tavLst>
                                        <p:tav tm="0">
                                          <p:val>
                                            <p:strVal val="#ppt_x"/>
                                          </p:val>
                                        </p:tav>
                                        <p:tav tm="100000">
                                          <p:val>
                                            <p:strVal val="#ppt_x"/>
                                          </p:val>
                                        </p:tav>
                                      </p:tavLst>
                                    </p:anim>
                                    <p:anim calcmode="lin" valueType="num">
                                      <p:cBhvr additive="base">
                                        <p:cTn id="14" dur="500" fill="hold"/>
                                        <p:tgtEl>
                                          <p:spTgt spid="3235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594" grpId="0" animBg="1"/>
      <p:bldP spid="32359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3FF003-864C-4658-BD46-79DFC8030953}"/>
              </a:ext>
            </a:extLst>
          </p:cNvPr>
          <p:cNvSpPr/>
          <p:nvPr/>
        </p:nvSpPr>
        <p:spPr>
          <a:xfrm>
            <a:off x="388044" y="906716"/>
            <a:ext cx="4183956" cy="4832092"/>
          </a:xfrm>
          <a:prstGeom prst="rect">
            <a:avLst/>
          </a:prstGeom>
          <a:ln>
            <a:solidFill>
              <a:schemeClr val="tx1"/>
            </a:solidFill>
          </a:ln>
        </p:spPr>
        <p:txBody>
          <a:bodyPr wrap="square">
            <a:spAutoFit/>
          </a:bodyPr>
          <a:lstStyle/>
          <a:p>
            <a:r>
              <a:rPr lang="en-US" sz="1400" dirty="0"/>
              <a:t>Condition Brine-Seed</a:t>
            </a:r>
          </a:p>
          <a:p>
            <a:r>
              <a:rPr lang="en-US" sz="1400" dirty="0"/>
              <a:t>!!Solution w/o minerals</a:t>
            </a:r>
          </a:p>
          <a:p>
            <a:r>
              <a:rPr lang="en-US" sz="1400" dirty="0"/>
              <a:t>temperature      95.0</a:t>
            </a:r>
          </a:p>
          <a:p>
            <a:r>
              <a:rPr lang="en-US" sz="1400" dirty="0"/>
              <a:t>units            mol/kg</a:t>
            </a:r>
          </a:p>
          <a:p>
            <a:r>
              <a:rPr lang="en-US" sz="1400" dirty="0"/>
              <a:t>pH               charge</a:t>
            </a:r>
          </a:p>
          <a:p>
            <a:r>
              <a:rPr lang="en-US" sz="1400" b="1" dirty="0">
                <a:solidFill>
                  <a:srgbClr val="FF0000"/>
                </a:solidFill>
              </a:rPr>
              <a:t>CO2(</a:t>
            </a:r>
            <a:r>
              <a:rPr lang="en-US" sz="1400" b="1" dirty="0" err="1">
                <a:solidFill>
                  <a:srgbClr val="FF0000"/>
                </a:solidFill>
              </a:rPr>
              <a:t>aq</a:t>
            </a:r>
            <a:r>
              <a:rPr lang="en-US" sz="1400" b="1" dirty="0">
                <a:solidFill>
                  <a:srgbClr val="FF0000"/>
                </a:solidFill>
              </a:rPr>
              <a:t>)          CO2(g)    100.0</a:t>
            </a:r>
          </a:p>
          <a:p>
            <a:r>
              <a:rPr lang="en-US" sz="1400" dirty="0"/>
              <a:t>Ca++             0.0</a:t>
            </a:r>
          </a:p>
          <a:p>
            <a:r>
              <a:rPr lang="en-US" sz="1400" dirty="0"/>
              <a:t>SiO2(</a:t>
            </a:r>
            <a:r>
              <a:rPr lang="en-US" sz="1400" dirty="0" err="1"/>
              <a:t>aq</a:t>
            </a:r>
            <a:r>
              <a:rPr lang="en-US" sz="1400" dirty="0"/>
              <a:t>)         0.000001 </a:t>
            </a:r>
          </a:p>
          <a:p>
            <a:r>
              <a:rPr lang="en-US" sz="1400" dirty="0"/>
              <a:t>SO4--            0.0</a:t>
            </a:r>
          </a:p>
          <a:p>
            <a:r>
              <a:rPr lang="en-US" sz="1400" dirty="0"/>
              <a:t>Na+              0.5</a:t>
            </a:r>
          </a:p>
          <a:p>
            <a:r>
              <a:rPr lang="en-US" sz="1400" dirty="0"/>
              <a:t>Cl-              0.50064</a:t>
            </a:r>
          </a:p>
          <a:p>
            <a:r>
              <a:rPr lang="en-US" sz="1400" dirty="0"/>
              <a:t>Calcite                   0.0     </a:t>
            </a:r>
            <a:r>
              <a:rPr lang="en-US" sz="1400" dirty="0" err="1"/>
              <a:t>ssa</a:t>
            </a:r>
            <a:r>
              <a:rPr lang="en-US" sz="1400" dirty="0"/>
              <a:t> 1  </a:t>
            </a:r>
          </a:p>
          <a:p>
            <a:r>
              <a:rPr lang="en-US" sz="1400" dirty="0" err="1"/>
              <a:t>Calcite_mix</a:t>
            </a:r>
            <a:r>
              <a:rPr lang="en-US" sz="1400" dirty="0"/>
              <a:t>          0.0     </a:t>
            </a:r>
            <a:r>
              <a:rPr lang="en-US" sz="1400" dirty="0" err="1"/>
              <a:t>ssa</a:t>
            </a:r>
            <a:r>
              <a:rPr lang="en-US" sz="1400" dirty="0"/>
              <a:t> 1</a:t>
            </a:r>
          </a:p>
          <a:p>
            <a:r>
              <a:rPr lang="en-US" sz="1400" dirty="0"/>
              <a:t>SiO2(am)              0.0     </a:t>
            </a:r>
            <a:r>
              <a:rPr lang="en-US" sz="1400" dirty="0" err="1"/>
              <a:t>ssa</a:t>
            </a:r>
            <a:r>
              <a:rPr lang="en-US" sz="1400" dirty="0"/>
              <a:t>  1</a:t>
            </a:r>
          </a:p>
          <a:p>
            <a:r>
              <a:rPr lang="en-US" sz="1400" dirty="0"/>
              <a:t>SiO2(</a:t>
            </a:r>
            <a:r>
              <a:rPr lang="en-US" sz="1400" dirty="0" err="1"/>
              <a:t>ammix</a:t>
            </a:r>
            <a:r>
              <a:rPr lang="en-US" sz="1400" dirty="0"/>
              <a:t>)       0.0     </a:t>
            </a:r>
            <a:r>
              <a:rPr lang="en-US" sz="1400" dirty="0" err="1"/>
              <a:t>ssa</a:t>
            </a:r>
            <a:r>
              <a:rPr lang="en-US" sz="1400" dirty="0"/>
              <a:t> 1</a:t>
            </a:r>
          </a:p>
          <a:p>
            <a:r>
              <a:rPr lang="en-US" sz="1400" dirty="0"/>
              <a:t>CSH(1.6)               0.0   </a:t>
            </a:r>
          </a:p>
          <a:p>
            <a:r>
              <a:rPr lang="en-US" sz="1400" dirty="0"/>
              <a:t>CSH(0.8)               0.0   </a:t>
            </a:r>
          </a:p>
          <a:p>
            <a:r>
              <a:rPr lang="en-US" sz="1400" dirty="0"/>
              <a:t>Portlandite          0.0  </a:t>
            </a:r>
          </a:p>
          <a:p>
            <a:r>
              <a:rPr lang="en-US" sz="1400" dirty="0" err="1"/>
              <a:t>Bogusite</a:t>
            </a:r>
            <a:r>
              <a:rPr lang="en-US" sz="1400" dirty="0"/>
              <a:t>               0.0          0.0</a:t>
            </a:r>
          </a:p>
          <a:p>
            <a:r>
              <a:rPr lang="en-US" sz="1400" dirty="0" err="1"/>
              <a:t>Bogusite_i</a:t>
            </a:r>
            <a:r>
              <a:rPr lang="en-US" sz="1400" dirty="0"/>
              <a:t>           0.01  </a:t>
            </a:r>
            <a:r>
              <a:rPr lang="en-US" sz="1400" dirty="0" err="1"/>
              <a:t>ssa</a:t>
            </a:r>
            <a:r>
              <a:rPr lang="en-US" sz="1400" dirty="0"/>
              <a:t> 1</a:t>
            </a:r>
          </a:p>
          <a:p>
            <a:r>
              <a:rPr lang="en-US" sz="1400" dirty="0" err="1"/>
              <a:t>set_porosity</a:t>
            </a:r>
            <a:r>
              <a:rPr lang="en-US" sz="1400" dirty="0"/>
              <a:t>     16</a:t>
            </a:r>
          </a:p>
          <a:p>
            <a:r>
              <a:rPr lang="en-US" sz="1400" dirty="0"/>
              <a:t>!!</a:t>
            </a:r>
            <a:r>
              <a:rPr lang="en-US" sz="1400" dirty="0" err="1"/>
              <a:t>set_saturation</a:t>
            </a:r>
            <a:r>
              <a:rPr lang="en-US" sz="1400" dirty="0"/>
              <a:t>   0.95</a:t>
            </a:r>
          </a:p>
        </p:txBody>
      </p:sp>
      <p:sp>
        <p:nvSpPr>
          <p:cNvPr id="3" name="Rectangle 2">
            <a:extLst>
              <a:ext uri="{FF2B5EF4-FFF2-40B4-BE49-F238E27FC236}">
                <a16:creationId xmlns:a16="http://schemas.microsoft.com/office/drawing/2014/main" id="{00FA4F84-E632-4EF5-A658-318818292ECF}"/>
              </a:ext>
            </a:extLst>
          </p:cNvPr>
          <p:cNvSpPr/>
          <p:nvPr/>
        </p:nvSpPr>
        <p:spPr>
          <a:xfrm>
            <a:off x="4979253" y="912073"/>
            <a:ext cx="3776703" cy="3754874"/>
          </a:xfrm>
          <a:prstGeom prst="rect">
            <a:avLst/>
          </a:prstGeom>
          <a:ln>
            <a:solidFill>
              <a:schemeClr val="tx1"/>
            </a:solidFill>
          </a:ln>
        </p:spPr>
        <p:txBody>
          <a:bodyPr wrap="square">
            <a:spAutoFit/>
          </a:bodyPr>
          <a:lstStyle/>
          <a:p>
            <a:r>
              <a:rPr lang="en-US" sz="1400" dirty="0"/>
              <a:t>Condition Cement</a:t>
            </a:r>
          </a:p>
          <a:p>
            <a:r>
              <a:rPr lang="en-US" sz="1400" dirty="0"/>
              <a:t>temperature          95.0</a:t>
            </a:r>
          </a:p>
          <a:p>
            <a:r>
              <a:rPr lang="en-US" sz="1400" dirty="0"/>
              <a:t>pH                   Portlandite</a:t>
            </a:r>
          </a:p>
          <a:p>
            <a:r>
              <a:rPr lang="en-US" sz="1400" dirty="0"/>
              <a:t>CO2(</a:t>
            </a:r>
            <a:r>
              <a:rPr lang="en-US" sz="1400" dirty="0" err="1"/>
              <a:t>aq</a:t>
            </a:r>
            <a:r>
              <a:rPr lang="en-US" sz="1400" dirty="0"/>
              <a:t>)              1.E-10</a:t>
            </a:r>
          </a:p>
          <a:p>
            <a:r>
              <a:rPr lang="en-US" sz="1400" dirty="0"/>
              <a:t>Ca++                 0.001</a:t>
            </a:r>
          </a:p>
          <a:p>
            <a:r>
              <a:rPr lang="en-US" sz="1400" dirty="0"/>
              <a:t>Na+                  charge</a:t>
            </a:r>
          </a:p>
          <a:p>
            <a:r>
              <a:rPr lang="en-US" sz="1400" dirty="0"/>
              <a:t>Cl-                  0.500</a:t>
            </a:r>
          </a:p>
          <a:p>
            <a:r>
              <a:rPr lang="en-US" sz="1400" dirty="0"/>
              <a:t>SiO2(</a:t>
            </a:r>
            <a:r>
              <a:rPr lang="en-US" sz="1400" dirty="0" err="1"/>
              <a:t>aq</a:t>
            </a:r>
            <a:r>
              <a:rPr lang="en-US" sz="1400" dirty="0"/>
              <a:t>)             0.0000001</a:t>
            </a:r>
          </a:p>
          <a:p>
            <a:r>
              <a:rPr lang="en-US" sz="1400" b="1" dirty="0" err="1">
                <a:solidFill>
                  <a:srgbClr val="FF0000"/>
                </a:solidFill>
              </a:rPr>
              <a:t>Calcite_mix</a:t>
            </a:r>
            <a:r>
              <a:rPr lang="en-US" sz="1400" b="1" dirty="0">
                <a:solidFill>
                  <a:srgbClr val="FF0000"/>
                </a:solidFill>
              </a:rPr>
              <a:t>          0.00001    </a:t>
            </a:r>
            <a:r>
              <a:rPr lang="en-US" sz="1400" b="1" dirty="0" err="1">
                <a:solidFill>
                  <a:srgbClr val="FF0000"/>
                </a:solidFill>
              </a:rPr>
              <a:t>ssa</a:t>
            </a:r>
            <a:r>
              <a:rPr lang="en-US" sz="1400" b="1" dirty="0">
                <a:solidFill>
                  <a:srgbClr val="FF0000"/>
                </a:solidFill>
              </a:rPr>
              <a:t> 1 </a:t>
            </a:r>
          </a:p>
          <a:p>
            <a:r>
              <a:rPr lang="en-US" sz="1400" b="1" dirty="0">
                <a:solidFill>
                  <a:srgbClr val="FF0000"/>
                </a:solidFill>
              </a:rPr>
              <a:t>CSH(1.6)               0.31           </a:t>
            </a:r>
            <a:r>
              <a:rPr lang="en-US" sz="1400" b="1" dirty="0" err="1">
                <a:solidFill>
                  <a:srgbClr val="FF0000"/>
                </a:solidFill>
              </a:rPr>
              <a:t>ssa</a:t>
            </a:r>
            <a:r>
              <a:rPr lang="en-US" sz="1400" b="1" dirty="0">
                <a:solidFill>
                  <a:srgbClr val="FF0000"/>
                </a:solidFill>
              </a:rPr>
              <a:t> 1 </a:t>
            </a:r>
          </a:p>
          <a:p>
            <a:r>
              <a:rPr lang="en-US" sz="1400" b="1" dirty="0">
                <a:solidFill>
                  <a:srgbClr val="FF0000"/>
                </a:solidFill>
              </a:rPr>
              <a:t>CSH(0.8)               0.05           </a:t>
            </a:r>
            <a:r>
              <a:rPr lang="en-US" sz="1400" b="1" dirty="0" err="1">
                <a:solidFill>
                  <a:srgbClr val="FF0000"/>
                </a:solidFill>
              </a:rPr>
              <a:t>ssa</a:t>
            </a:r>
            <a:r>
              <a:rPr lang="en-US" sz="1400" b="1" dirty="0">
                <a:solidFill>
                  <a:srgbClr val="FF0000"/>
                </a:solidFill>
              </a:rPr>
              <a:t> 1 </a:t>
            </a:r>
          </a:p>
          <a:p>
            <a:r>
              <a:rPr lang="en-US" sz="1400" b="1" dirty="0">
                <a:solidFill>
                  <a:srgbClr val="FF0000"/>
                </a:solidFill>
              </a:rPr>
              <a:t>SiO2(</a:t>
            </a:r>
            <a:r>
              <a:rPr lang="en-US" sz="1400" b="1" dirty="0" err="1">
                <a:solidFill>
                  <a:srgbClr val="FF0000"/>
                </a:solidFill>
              </a:rPr>
              <a:t>ammix</a:t>
            </a:r>
            <a:r>
              <a:rPr lang="en-US" sz="1400" b="1" dirty="0">
                <a:solidFill>
                  <a:srgbClr val="FF0000"/>
                </a:solidFill>
              </a:rPr>
              <a:t>)        0.01          </a:t>
            </a:r>
            <a:r>
              <a:rPr lang="en-US" sz="1400" b="1" dirty="0" err="1">
                <a:solidFill>
                  <a:srgbClr val="FF0000"/>
                </a:solidFill>
              </a:rPr>
              <a:t>ssa</a:t>
            </a:r>
            <a:r>
              <a:rPr lang="en-US" sz="1400" b="1" dirty="0">
                <a:solidFill>
                  <a:srgbClr val="FF0000"/>
                </a:solidFill>
              </a:rPr>
              <a:t> 1  </a:t>
            </a:r>
          </a:p>
          <a:p>
            <a:r>
              <a:rPr lang="en-US" sz="1400" b="1" dirty="0">
                <a:solidFill>
                  <a:srgbClr val="FF0000"/>
                </a:solidFill>
              </a:rPr>
              <a:t>Portlandite          0.16           </a:t>
            </a:r>
            <a:r>
              <a:rPr lang="en-US" sz="1400" b="1" dirty="0" err="1">
                <a:solidFill>
                  <a:srgbClr val="FF0000"/>
                </a:solidFill>
              </a:rPr>
              <a:t>ssa</a:t>
            </a:r>
            <a:r>
              <a:rPr lang="en-US" sz="1400" b="1" dirty="0">
                <a:solidFill>
                  <a:srgbClr val="FF0000"/>
                </a:solidFill>
              </a:rPr>
              <a:t> 1</a:t>
            </a:r>
          </a:p>
          <a:p>
            <a:r>
              <a:rPr lang="en-US" sz="1400" b="1" dirty="0" err="1">
                <a:solidFill>
                  <a:srgbClr val="FF0000"/>
                </a:solidFill>
              </a:rPr>
              <a:t>Bogusite</a:t>
            </a:r>
            <a:r>
              <a:rPr lang="en-US" sz="1400" b="1" dirty="0">
                <a:solidFill>
                  <a:srgbClr val="FF0000"/>
                </a:solidFill>
              </a:rPr>
              <a:t>               0.27          0.0</a:t>
            </a:r>
          </a:p>
          <a:p>
            <a:r>
              <a:rPr lang="en-US" sz="1400" dirty="0" err="1"/>
              <a:t>set_porosity</a:t>
            </a:r>
            <a:r>
              <a:rPr lang="en-US" sz="1400" dirty="0"/>
              <a:t>         0.20</a:t>
            </a:r>
          </a:p>
          <a:p>
            <a:r>
              <a:rPr lang="en-US" sz="1400" dirty="0"/>
              <a:t>!!</a:t>
            </a:r>
            <a:r>
              <a:rPr lang="en-US" sz="1400" dirty="0" err="1"/>
              <a:t>set_saturation</a:t>
            </a:r>
            <a:r>
              <a:rPr lang="en-US" sz="1400" dirty="0"/>
              <a:t>       1</a:t>
            </a:r>
          </a:p>
          <a:p>
            <a:r>
              <a:rPr lang="en-US" sz="1400" dirty="0"/>
              <a:t>END</a:t>
            </a:r>
          </a:p>
        </p:txBody>
      </p:sp>
      <p:sp>
        <p:nvSpPr>
          <p:cNvPr id="4" name="Rectangle 3">
            <a:extLst>
              <a:ext uri="{FF2B5EF4-FFF2-40B4-BE49-F238E27FC236}">
                <a16:creationId xmlns:a16="http://schemas.microsoft.com/office/drawing/2014/main" id="{B05554A4-268B-4B28-B09E-AB3EABD25708}"/>
              </a:ext>
            </a:extLst>
          </p:cNvPr>
          <p:cNvSpPr/>
          <p:nvPr/>
        </p:nvSpPr>
        <p:spPr>
          <a:xfrm>
            <a:off x="4979253" y="4761913"/>
            <a:ext cx="3776703" cy="1384995"/>
          </a:xfrm>
          <a:prstGeom prst="rect">
            <a:avLst/>
          </a:prstGeom>
          <a:ln>
            <a:solidFill>
              <a:schemeClr val="tx1"/>
            </a:solidFill>
          </a:ln>
        </p:spPr>
        <p:txBody>
          <a:bodyPr wrap="square">
            <a:spAutoFit/>
          </a:bodyPr>
          <a:lstStyle/>
          <a:p>
            <a:r>
              <a:rPr lang="en-US" sz="1400" dirty="0"/>
              <a:t>INITIAL_CONDITIONS</a:t>
            </a:r>
          </a:p>
          <a:p>
            <a:r>
              <a:rPr lang="en-US" sz="1400" dirty="0"/>
              <a:t>Brine         1-324</a:t>
            </a:r>
          </a:p>
          <a:p>
            <a:r>
              <a:rPr lang="en-US" sz="1400" dirty="0"/>
              <a:t>CO2           1-4</a:t>
            </a:r>
          </a:p>
          <a:p>
            <a:r>
              <a:rPr lang="en-US" sz="1400" dirty="0"/>
              <a:t>Brine-Seed    210-310</a:t>
            </a:r>
          </a:p>
          <a:p>
            <a:r>
              <a:rPr lang="en-US" sz="1400" dirty="0"/>
              <a:t>Cement        325-524</a:t>
            </a:r>
          </a:p>
          <a:p>
            <a:r>
              <a:rPr lang="en-US" sz="1400" dirty="0"/>
              <a:t>END</a:t>
            </a:r>
          </a:p>
        </p:txBody>
      </p:sp>
      <p:sp>
        <p:nvSpPr>
          <p:cNvPr id="5" name="Title 1">
            <a:extLst>
              <a:ext uri="{FF2B5EF4-FFF2-40B4-BE49-F238E27FC236}">
                <a16:creationId xmlns:a16="http://schemas.microsoft.com/office/drawing/2014/main" id="{0A93B598-26EB-43CA-93FA-345C0674B666}"/>
              </a:ext>
            </a:extLst>
          </p:cNvPr>
          <p:cNvSpPr txBox="1">
            <a:spLocks/>
          </p:cNvSpPr>
          <p:nvPr/>
        </p:nvSpPr>
        <p:spPr>
          <a:xfrm>
            <a:off x="367539" y="86280"/>
            <a:ext cx="8229600" cy="730827"/>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dirty="0"/>
              <a:t>Exercise 7: CO</a:t>
            </a:r>
            <a:r>
              <a:rPr lang="en-US" sz="3600" b="1" baseline="-25000" dirty="0"/>
              <a:t>2</a:t>
            </a:r>
            <a:r>
              <a:rPr lang="en-US" sz="3600" b="1" dirty="0"/>
              <a:t> Attack on Cement</a:t>
            </a:r>
          </a:p>
        </p:txBody>
      </p:sp>
      <p:sp>
        <p:nvSpPr>
          <p:cNvPr id="6" name="Rectangle 5">
            <a:extLst>
              <a:ext uri="{FF2B5EF4-FFF2-40B4-BE49-F238E27FC236}">
                <a16:creationId xmlns:a16="http://schemas.microsoft.com/office/drawing/2014/main" id="{E42A3141-D894-4C79-846C-A85A1061F46B}"/>
              </a:ext>
            </a:extLst>
          </p:cNvPr>
          <p:cNvSpPr/>
          <p:nvPr/>
        </p:nvSpPr>
        <p:spPr>
          <a:xfrm>
            <a:off x="388044" y="5828417"/>
            <a:ext cx="4183956" cy="954107"/>
          </a:xfrm>
          <a:prstGeom prst="rect">
            <a:avLst/>
          </a:prstGeom>
          <a:ln>
            <a:solidFill>
              <a:schemeClr val="tx1"/>
            </a:solidFill>
          </a:ln>
        </p:spPr>
        <p:txBody>
          <a:bodyPr wrap="square">
            <a:spAutoFit/>
          </a:bodyPr>
          <a:lstStyle/>
          <a:p>
            <a:r>
              <a:rPr lang="fr-FR" sz="1400" dirty="0"/>
              <a:t>DISCRETIZATION </a:t>
            </a:r>
          </a:p>
          <a:p>
            <a:r>
              <a:rPr lang="fr-FR" sz="1400" dirty="0"/>
              <a:t>distance_units  microns</a:t>
            </a:r>
          </a:p>
          <a:p>
            <a:r>
              <a:rPr lang="fr-FR" sz="1400" dirty="0"/>
              <a:t>xzones          4  2000   320 100  200  10   </a:t>
            </a:r>
          </a:p>
          <a:p>
            <a:r>
              <a:rPr lang="fr-FR" sz="1400" dirty="0"/>
              <a:t>END</a:t>
            </a:r>
            <a:endParaRPr lang="en-US" sz="1400" dirty="0"/>
          </a:p>
        </p:txBody>
      </p:sp>
      <p:sp>
        <p:nvSpPr>
          <p:cNvPr id="7" name="TextBox 6">
            <a:extLst>
              <a:ext uri="{FF2B5EF4-FFF2-40B4-BE49-F238E27FC236}">
                <a16:creationId xmlns:a16="http://schemas.microsoft.com/office/drawing/2014/main" id="{7764A700-0106-40AB-8CBF-59F9F48ECF8F}"/>
              </a:ext>
            </a:extLst>
          </p:cNvPr>
          <p:cNvSpPr txBox="1"/>
          <p:nvPr/>
        </p:nvSpPr>
        <p:spPr>
          <a:xfrm>
            <a:off x="5950802" y="6313154"/>
            <a:ext cx="1374479" cy="369332"/>
          </a:xfrm>
          <a:prstGeom prst="rect">
            <a:avLst/>
          </a:prstGeom>
          <a:noFill/>
          <a:ln>
            <a:solidFill>
              <a:schemeClr val="tx1"/>
            </a:solidFill>
          </a:ln>
        </p:spPr>
        <p:txBody>
          <a:bodyPr wrap="none" rtlCol="0">
            <a:spAutoFit/>
          </a:bodyPr>
          <a:lstStyle/>
          <a:p>
            <a:r>
              <a:rPr lang="en-US" dirty="0"/>
              <a:t>Li et al, 2017</a:t>
            </a:r>
          </a:p>
        </p:txBody>
      </p:sp>
    </p:spTree>
    <p:extLst>
      <p:ext uri="{BB962C8B-B14F-4D97-AF65-F5344CB8AC3E}">
        <p14:creationId xmlns:p14="http://schemas.microsoft.com/office/powerpoint/2010/main" val="26747001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367539" y="918371"/>
            <a:ext cx="4411482" cy="461665"/>
          </a:xfrm>
          <a:prstGeom prst="rect">
            <a:avLst/>
          </a:prstGeom>
          <a:noFill/>
          <a:ln>
            <a:solidFill>
              <a:srgbClr val="FF0000"/>
            </a:solidFill>
          </a:ln>
        </p:spPr>
        <p:txBody>
          <a:bodyPr wrap="square" rtlCol="0">
            <a:spAutoFit/>
          </a:bodyPr>
          <a:lstStyle/>
          <a:p>
            <a:pPr algn="ctr"/>
            <a:r>
              <a:rPr lang="en-US" sz="2400" b="1" dirty="0">
                <a:solidFill>
                  <a:srgbClr val="FF0000"/>
                </a:solidFill>
              </a:rPr>
              <a:t>Reactive Surface Area Options</a:t>
            </a:r>
          </a:p>
        </p:txBody>
      </p:sp>
      <p:sp>
        <p:nvSpPr>
          <p:cNvPr id="13" name="TextBox 12"/>
          <p:cNvSpPr txBox="1"/>
          <p:nvPr/>
        </p:nvSpPr>
        <p:spPr>
          <a:xfrm>
            <a:off x="6034844" y="3021273"/>
            <a:ext cx="1644945" cy="646331"/>
          </a:xfrm>
          <a:prstGeom prst="rect">
            <a:avLst/>
          </a:prstGeom>
          <a:noFill/>
          <a:ln>
            <a:solidFill>
              <a:srgbClr val="FF0000"/>
            </a:solidFill>
          </a:ln>
        </p:spPr>
        <p:txBody>
          <a:bodyPr wrap="square" rtlCol="0">
            <a:spAutoFit/>
          </a:bodyPr>
          <a:lstStyle/>
          <a:p>
            <a:pPr algn="ctr"/>
            <a:r>
              <a:rPr lang="en-US" dirty="0">
                <a:solidFill>
                  <a:srgbClr val="FF0000"/>
                </a:solidFill>
              </a:rPr>
              <a:t>Specific Surface Area (m</a:t>
            </a:r>
            <a:r>
              <a:rPr lang="en-US" baseline="30000" dirty="0">
                <a:solidFill>
                  <a:srgbClr val="FF0000"/>
                </a:solidFill>
              </a:rPr>
              <a:t>2</a:t>
            </a:r>
            <a:r>
              <a:rPr lang="en-US" dirty="0">
                <a:solidFill>
                  <a:srgbClr val="FF0000"/>
                </a:solidFill>
              </a:rPr>
              <a:t>/g)</a:t>
            </a:r>
          </a:p>
        </p:txBody>
      </p:sp>
      <p:sp>
        <p:nvSpPr>
          <p:cNvPr id="2" name="Rectangle 1"/>
          <p:cNvSpPr/>
          <p:nvPr/>
        </p:nvSpPr>
        <p:spPr>
          <a:xfrm>
            <a:off x="387821" y="1510640"/>
            <a:ext cx="4391200" cy="3539430"/>
          </a:xfrm>
          <a:prstGeom prst="rect">
            <a:avLst/>
          </a:prstGeom>
          <a:ln>
            <a:solidFill>
              <a:srgbClr val="FF0000"/>
            </a:solidFill>
          </a:ln>
        </p:spPr>
        <p:txBody>
          <a:bodyPr wrap="square">
            <a:spAutoFit/>
          </a:bodyPr>
          <a:lstStyle/>
          <a:p>
            <a:r>
              <a:rPr lang="en-US" sz="1400" dirty="0">
                <a:solidFill>
                  <a:srgbClr val="000000"/>
                </a:solidFill>
                <a:highlight>
                  <a:srgbClr val="FFFFFF"/>
                </a:highlight>
                <a:latin typeface="Consolas" panose="020B0609020204030204" pitchFamily="49" charset="0"/>
              </a:rPr>
              <a:t>Condition Cement</a:t>
            </a:r>
          </a:p>
          <a:p>
            <a:r>
              <a:rPr lang="en-US" sz="1400" dirty="0">
                <a:solidFill>
                  <a:srgbClr val="000000"/>
                </a:solidFill>
                <a:highlight>
                  <a:srgbClr val="FFFFFF"/>
                </a:highlight>
                <a:latin typeface="Consolas" panose="020B0609020204030204" pitchFamily="49" charset="0"/>
              </a:rPr>
              <a:t>temperature          95.0</a:t>
            </a:r>
          </a:p>
          <a:p>
            <a:r>
              <a:rPr lang="en-US" sz="1400" dirty="0">
                <a:solidFill>
                  <a:srgbClr val="000000"/>
                </a:solidFill>
                <a:highlight>
                  <a:srgbClr val="FFFFFF"/>
                </a:highlight>
                <a:latin typeface="Consolas" panose="020B0609020204030204" pitchFamily="49" charset="0"/>
              </a:rPr>
              <a:t>pH                   Portlandite</a:t>
            </a:r>
          </a:p>
          <a:p>
            <a:r>
              <a:rPr lang="en-US" sz="1400" dirty="0">
                <a:solidFill>
                  <a:srgbClr val="000000"/>
                </a:solidFill>
                <a:highlight>
                  <a:srgbClr val="FFFFFF"/>
                </a:highlight>
                <a:latin typeface="Consolas" panose="020B0609020204030204" pitchFamily="49" charset="0"/>
              </a:rPr>
              <a:t>CO2(</a:t>
            </a:r>
            <a:r>
              <a:rPr lang="en-US" sz="1400" dirty="0" err="1">
                <a:solidFill>
                  <a:srgbClr val="000000"/>
                </a:solidFill>
                <a:highlight>
                  <a:srgbClr val="FFFFFF"/>
                </a:highlight>
                <a:latin typeface="Consolas" panose="020B0609020204030204" pitchFamily="49" charset="0"/>
              </a:rPr>
              <a:t>aq</a:t>
            </a:r>
            <a:r>
              <a:rPr lang="en-US" sz="1400" dirty="0">
                <a:solidFill>
                  <a:srgbClr val="000000"/>
                </a:solidFill>
                <a:highlight>
                  <a:srgbClr val="FFFFFF"/>
                </a:highlight>
                <a:latin typeface="Consolas" panose="020B0609020204030204" pitchFamily="49" charset="0"/>
              </a:rPr>
              <a:t>)              1.E-10</a:t>
            </a:r>
          </a:p>
          <a:p>
            <a:r>
              <a:rPr lang="en-US" sz="1400" dirty="0">
                <a:solidFill>
                  <a:srgbClr val="000000"/>
                </a:solidFill>
                <a:highlight>
                  <a:srgbClr val="FFFFFF"/>
                </a:highlight>
                <a:latin typeface="Consolas" panose="020B0609020204030204" pitchFamily="49" charset="0"/>
              </a:rPr>
              <a:t>Ca++                 0.001</a:t>
            </a:r>
          </a:p>
          <a:p>
            <a:r>
              <a:rPr lang="en-US" sz="1400" dirty="0">
                <a:solidFill>
                  <a:srgbClr val="000000"/>
                </a:solidFill>
                <a:highlight>
                  <a:srgbClr val="FFFFFF"/>
                </a:highlight>
                <a:latin typeface="Consolas" panose="020B0609020204030204" pitchFamily="49" charset="0"/>
              </a:rPr>
              <a:t>Na+                  charge</a:t>
            </a:r>
          </a:p>
          <a:p>
            <a:r>
              <a:rPr lang="en-US" sz="1400" dirty="0">
                <a:solidFill>
                  <a:srgbClr val="000000"/>
                </a:solidFill>
                <a:highlight>
                  <a:srgbClr val="FFFFFF"/>
                </a:highlight>
                <a:latin typeface="Consolas" panose="020B0609020204030204" pitchFamily="49" charset="0"/>
              </a:rPr>
              <a:t>Cl-                  0.500</a:t>
            </a:r>
          </a:p>
          <a:p>
            <a:r>
              <a:rPr lang="en-US" sz="1400" dirty="0">
                <a:solidFill>
                  <a:srgbClr val="000000"/>
                </a:solidFill>
                <a:highlight>
                  <a:srgbClr val="FFFFFF"/>
                </a:highlight>
                <a:latin typeface="Consolas" panose="020B0609020204030204" pitchFamily="49" charset="0"/>
              </a:rPr>
              <a:t>SiO2(</a:t>
            </a:r>
            <a:r>
              <a:rPr lang="en-US" sz="1400" dirty="0" err="1">
                <a:solidFill>
                  <a:srgbClr val="000000"/>
                </a:solidFill>
                <a:highlight>
                  <a:srgbClr val="FFFFFF"/>
                </a:highlight>
                <a:latin typeface="Consolas" panose="020B0609020204030204" pitchFamily="49" charset="0"/>
              </a:rPr>
              <a:t>aq</a:t>
            </a:r>
            <a:r>
              <a:rPr lang="en-US" sz="1400" dirty="0">
                <a:solidFill>
                  <a:srgbClr val="000000"/>
                </a:solidFill>
                <a:highlight>
                  <a:srgbClr val="FFFFFF"/>
                </a:highlight>
                <a:latin typeface="Consolas" panose="020B0609020204030204" pitchFamily="49" charset="0"/>
              </a:rPr>
              <a:t>)             0.0000001</a:t>
            </a:r>
          </a:p>
          <a:p>
            <a:r>
              <a:rPr lang="en-US" sz="1400" dirty="0">
                <a:solidFill>
                  <a:srgbClr val="000000"/>
                </a:solidFill>
                <a:highlight>
                  <a:srgbClr val="FFFFFF"/>
                </a:highlight>
                <a:latin typeface="Consolas" panose="020B0609020204030204" pitchFamily="49" charset="0"/>
              </a:rPr>
              <a:t>Calcite              0.00001      </a:t>
            </a:r>
            <a:r>
              <a:rPr lang="en-US" sz="1400" b="1" dirty="0" err="1">
                <a:solidFill>
                  <a:srgbClr val="000000"/>
                </a:solidFill>
                <a:highlight>
                  <a:srgbClr val="FFFFFF"/>
                </a:highlight>
                <a:latin typeface="Consolas" panose="020B0609020204030204" pitchFamily="49" charset="0"/>
              </a:rPr>
              <a:t>ssa</a:t>
            </a:r>
            <a:r>
              <a:rPr lang="en-US" sz="1400" b="1" dirty="0">
                <a:solidFill>
                  <a:srgbClr val="000000"/>
                </a:solidFill>
                <a:highlight>
                  <a:srgbClr val="FFFFFF"/>
                </a:highlight>
                <a:latin typeface="Consolas" panose="020B0609020204030204" pitchFamily="49" charset="0"/>
              </a:rPr>
              <a:t> 1</a:t>
            </a:r>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CSH(1.6)             0.35         </a:t>
            </a:r>
            <a:r>
              <a:rPr lang="en-US" sz="1400" b="1" dirty="0" err="1">
                <a:solidFill>
                  <a:srgbClr val="000000"/>
                </a:solidFill>
                <a:highlight>
                  <a:srgbClr val="FFFFFF"/>
                </a:highlight>
                <a:latin typeface="Consolas" panose="020B0609020204030204" pitchFamily="49" charset="0"/>
              </a:rPr>
              <a:t>ssa</a:t>
            </a:r>
            <a:r>
              <a:rPr lang="en-US" sz="1400" b="1" dirty="0">
                <a:solidFill>
                  <a:srgbClr val="000000"/>
                </a:solidFill>
                <a:highlight>
                  <a:srgbClr val="FFFFFF"/>
                </a:highlight>
                <a:latin typeface="Consolas" panose="020B0609020204030204" pitchFamily="49" charset="0"/>
              </a:rPr>
              <a:t> 1</a:t>
            </a:r>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SiO2(am)             0.10         </a:t>
            </a:r>
            <a:r>
              <a:rPr lang="en-US" sz="1400" dirty="0" err="1">
                <a:solidFill>
                  <a:srgbClr val="000000"/>
                </a:solidFill>
                <a:highlight>
                  <a:srgbClr val="FFFFFF"/>
                </a:highlight>
                <a:latin typeface="Consolas" panose="020B0609020204030204" pitchFamily="49" charset="0"/>
              </a:rPr>
              <a:t>ssa</a:t>
            </a:r>
            <a:r>
              <a:rPr lang="en-US" sz="1400" dirty="0">
                <a:solidFill>
                  <a:srgbClr val="000000"/>
                </a:solidFill>
                <a:highlight>
                  <a:srgbClr val="FFFFFF"/>
                </a:highlight>
                <a:latin typeface="Consolas" panose="020B0609020204030204" pitchFamily="49" charset="0"/>
              </a:rPr>
              <a:t> 1  </a:t>
            </a:r>
          </a:p>
          <a:p>
            <a:r>
              <a:rPr lang="en-US" sz="1400" dirty="0">
                <a:solidFill>
                  <a:srgbClr val="000000"/>
                </a:solidFill>
                <a:highlight>
                  <a:srgbClr val="FFFFFF"/>
                </a:highlight>
                <a:latin typeface="Consolas" panose="020B0609020204030204" pitchFamily="49" charset="0"/>
              </a:rPr>
              <a:t>Portlandite          0.20         </a:t>
            </a:r>
            <a:r>
              <a:rPr lang="en-US" sz="1400" dirty="0" err="1">
                <a:solidFill>
                  <a:srgbClr val="000000"/>
                </a:solidFill>
                <a:highlight>
                  <a:srgbClr val="FFFFFF"/>
                </a:highlight>
                <a:latin typeface="Consolas" panose="020B0609020204030204" pitchFamily="49" charset="0"/>
              </a:rPr>
              <a:t>ssa</a:t>
            </a:r>
            <a:r>
              <a:rPr lang="en-US" sz="1400" dirty="0">
                <a:solidFill>
                  <a:srgbClr val="000000"/>
                </a:solidFill>
                <a:highlight>
                  <a:srgbClr val="FFFFFF"/>
                </a:highlight>
                <a:latin typeface="Consolas" panose="020B0609020204030204" pitchFamily="49" charset="0"/>
              </a:rPr>
              <a:t> 0.01</a:t>
            </a:r>
          </a:p>
          <a:p>
            <a:r>
              <a:rPr lang="en-US" sz="1400" dirty="0" err="1">
                <a:solidFill>
                  <a:srgbClr val="000000"/>
                </a:solidFill>
                <a:highlight>
                  <a:srgbClr val="FFFFFF"/>
                </a:highlight>
                <a:latin typeface="Consolas" panose="020B0609020204030204" pitchFamily="49" charset="0"/>
              </a:rPr>
              <a:t>Bogusite</a:t>
            </a:r>
            <a:r>
              <a:rPr lang="en-US" sz="1400" dirty="0">
                <a:solidFill>
                  <a:srgbClr val="000000"/>
                </a:solidFill>
                <a:highlight>
                  <a:srgbClr val="FFFFFF"/>
                </a:highlight>
                <a:latin typeface="Consolas" panose="020B0609020204030204" pitchFamily="49" charset="0"/>
              </a:rPr>
              <a:t>             0.20          1.0</a:t>
            </a:r>
          </a:p>
          <a:p>
            <a:r>
              <a:rPr lang="en-US" sz="1400" dirty="0">
                <a:solidFill>
                  <a:srgbClr val="000000"/>
                </a:solidFill>
                <a:highlight>
                  <a:srgbClr val="FFFFFF"/>
                </a:highlight>
                <a:latin typeface="Consolas" panose="020B0609020204030204" pitchFamily="49" charset="0"/>
              </a:rPr>
              <a:t>Teflon               0.0           1.0</a:t>
            </a:r>
          </a:p>
          <a:p>
            <a:r>
              <a:rPr lang="en-US" sz="1400" dirty="0" err="1">
                <a:solidFill>
                  <a:srgbClr val="000000"/>
                </a:solidFill>
                <a:highlight>
                  <a:srgbClr val="FFFFFF"/>
                </a:highlight>
                <a:latin typeface="Consolas" panose="020B0609020204030204" pitchFamily="49" charset="0"/>
              </a:rPr>
              <a:t>set_porosity</a:t>
            </a:r>
            <a:r>
              <a:rPr lang="en-US" sz="1400" dirty="0">
                <a:solidFill>
                  <a:srgbClr val="000000"/>
                </a:solidFill>
                <a:highlight>
                  <a:srgbClr val="FFFFFF"/>
                </a:highlight>
                <a:latin typeface="Consolas" panose="020B0609020204030204" pitchFamily="49" charset="0"/>
              </a:rPr>
              <a:t>         0.15</a:t>
            </a:r>
          </a:p>
          <a:p>
            <a:r>
              <a:rPr lang="en-US" sz="1400" dirty="0">
                <a:solidFill>
                  <a:srgbClr val="000000"/>
                </a:solidFill>
                <a:highlight>
                  <a:srgbClr val="FFFFFF"/>
                </a:highlight>
                <a:latin typeface="Consolas" panose="020B0609020204030204" pitchFamily="49" charset="0"/>
              </a:rPr>
              <a:t>END</a:t>
            </a:r>
            <a:endParaRPr lang="en-US" sz="1400" dirty="0"/>
          </a:p>
        </p:txBody>
      </p:sp>
      <p:cxnSp>
        <p:nvCxnSpPr>
          <p:cNvPr id="6" name="Straight Arrow Connector 5"/>
          <p:cNvCxnSpPr>
            <a:cxnSpLocks/>
          </p:cNvCxnSpPr>
          <p:nvPr/>
        </p:nvCxnSpPr>
        <p:spPr>
          <a:xfrm flipH="1">
            <a:off x="4391278" y="3280355"/>
            <a:ext cx="1536904" cy="12741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cxnSpLocks/>
          </p:cNvCxnSpPr>
          <p:nvPr/>
        </p:nvCxnSpPr>
        <p:spPr>
          <a:xfrm flipH="1">
            <a:off x="4663693" y="3667604"/>
            <a:ext cx="1371151" cy="31844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187093" y="4048908"/>
            <a:ext cx="1712724" cy="646331"/>
          </a:xfrm>
          <a:prstGeom prst="rect">
            <a:avLst/>
          </a:prstGeom>
          <a:noFill/>
          <a:ln>
            <a:solidFill>
              <a:srgbClr val="FF0000"/>
            </a:solidFill>
          </a:ln>
        </p:spPr>
        <p:txBody>
          <a:bodyPr wrap="square" rtlCol="0">
            <a:spAutoFit/>
          </a:bodyPr>
          <a:lstStyle/>
          <a:p>
            <a:pPr algn="ctr"/>
            <a:r>
              <a:rPr lang="en-US" dirty="0">
                <a:solidFill>
                  <a:srgbClr val="FF0000"/>
                </a:solidFill>
              </a:rPr>
              <a:t>Bulk Surface Area (m</a:t>
            </a:r>
            <a:r>
              <a:rPr lang="en-US" baseline="30000" dirty="0">
                <a:solidFill>
                  <a:srgbClr val="FF0000"/>
                </a:solidFill>
              </a:rPr>
              <a:t>2</a:t>
            </a:r>
            <a:r>
              <a:rPr lang="en-US" dirty="0">
                <a:solidFill>
                  <a:srgbClr val="FF0000"/>
                </a:solidFill>
              </a:rPr>
              <a:t>/m</a:t>
            </a:r>
            <a:r>
              <a:rPr lang="en-US" baseline="30000" dirty="0">
                <a:solidFill>
                  <a:srgbClr val="FF0000"/>
                </a:solidFill>
              </a:rPr>
              <a:t>3</a:t>
            </a:r>
            <a:r>
              <a:rPr lang="en-US" dirty="0">
                <a:solidFill>
                  <a:srgbClr val="FF0000"/>
                </a:solidFill>
              </a:rPr>
              <a:t>)</a:t>
            </a:r>
          </a:p>
        </p:txBody>
      </p:sp>
      <p:cxnSp>
        <p:nvCxnSpPr>
          <p:cNvPr id="15" name="Straight Arrow Connector 14"/>
          <p:cNvCxnSpPr>
            <a:cxnSpLocks/>
          </p:cNvCxnSpPr>
          <p:nvPr/>
        </p:nvCxnSpPr>
        <p:spPr>
          <a:xfrm flipH="1">
            <a:off x="4391277" y="4198146"/>
            <a:ext cx="1712724" cy="4140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6" name="Title 1">
            <a:extLst>
              <a:ext uri="{FF2B5EF4-FFF2-40B4-BE49-F238E27FC236}">
                <a16:creationId xmlns:a16="http://schemas.microsoft.com/office/drawing/2014/main" id="{B0F0A20E-33DB-43D3-A9EC-8C72328CC16A}"/>
              </a:ext>
            </a:extLst>
          </p:cNvPr>
          <p:cNvSpPr txBox="1">
            <a:spLocks/>
          </p:cNvSpPr>
          <p:nvPr/>
        </p:nvSpPr>
        <p:spPr>
          <a:xfrm>
            <a:off x="367539" y="86280"/>
            <a:ext cx="8229600" cy="730827"/>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dirty="0"/>
              <a:t>Exercise 7: CO</a:t>
            </a:r>
            <a:r>
              <a:rPr lang="en-US" sz="3600" b="1" baseline="-25000" dirty="0"/>
              <a:t>2</a:t>
            </a:r>
            <a:r>
              <a:rPr lang="en-US" sz="3600" b="1" dirty="0"/>
              <a:t> Attack on Cement</a:t>
            </a:r>
          </a:p>
        </p:txBody>
      </p:sp>
      <p:sp>
        <p:nvSpPr>
          <p:cNvPr id="7" name="Rectangle 6">
            <a:extLst>
              <a:ext uri="{FF2B5EF4-FFF2-40B4-BE49-F238E27FC236}">
                <a16:creationId xmlns:a16="http://schemas.microsoft.com/office/drawing/2014/main" id="{95DC8DB6-719E-40C6-B8AB-D9EC207AC0CD}"/>
              </a:ext>
            </a:extLst>
          </p:cNvPr>
          <p:cNvSpPr/>
          <p:nvPr/>
        </p:nvSpPr>
        <p:spPr>
          <a:xfrm>
            <a:off x="367539" y="5175305"/>
            <a:ext cx="4391200" cy="1446550"/>
          </a:xfrm>
          <a:prstGeom prst="rect">
            <a:avLst/>
          </a:prstGeom>
          <a:ln>
            <a:solidFill>
              <a:schemeClr val="tx1"/>
            </a:solidFill>
          </a:ln>
        </p:spPr>
        <p:txBody>
          <a:bodyPr wrap="square">
            <a:spAutoFit/>
          </a:bodyPr>
          <a:lstStyle/>
          <a:p>
            <a:r>
              <a:rPr lang="en-US" dirty="0"/>
              <a:t>  </a:t>
            </a:r>
            <a:r>
              <a:rPr lang="en-US" sz="1400" dirty="0"/>
              <a:t>1.0000000e-01</a:t>
            </a:r>
          </a:p>
          <a:p>
            <a:r>
              <a:rPr lang="en-US" sz="1400" dirty="0"/>
              <a:t>   1.0000000e-01</a:t>
            </a:r>
          </a:p>
          <a:p>
            <a:r>
              <a:rPr lang="en-US" sz="1400" dirty="0"/>
              <a:t>   1.0000000e-01</a:t>
            </a:r>
          </a:p>
          <a:p>
            <a:r>
              <a:rPr lang="en-US" sz="1400" dirty="0"/>
              <a:t>   1.0000000e-01</a:t>
            </a:r>
          </a:p>
          <a:p>
            <a:r>
              <a:rPr lang="en-US" sz="1400" dirty="0"/>
              <a:t>   1.0000000e+00</a:t>
            </a:r>
          </a:p>
          <a:p>
            <a:r>
              <a:rPr lang="en-US" sz="1400" dirty="0"/>
              <a:t>   1.0000000e+00</a:t>
            </a:r>
          </a:p>
        </p:txBody>
      </p:sp>
      <p:sp>
        <p:nvSpPr>
          <p:cNvPr id="8" name="Rectangle 7">
            <a:extLst>
              <a:ext uri="{FF2B5EF4-FFF2-40B4-BE49-F238E27FC236}">
                <a16:creationId xmlns:a16="http://schemas.microsoft.com/office/drawing/2014/main" id="{A35EE6FD-6FB8-4F4E-8D72-40E5DCB50701}"/>
              </a:ext>
            </a:extLst>
          </p:cNvPr>
          <p:cNvSpPr/>
          <p:nvPr/>
        </p:nvSpPr>
        <p:spPr>
          <a:xfrm>
            <a:off x="4919977" y="5182083"/>
            <a:ext cx="3874678" cy="954107"/>
          </a:xfrm>
          <a:prstGeom prst="rect">
            <a:avLst/>
          </a:prstGeom>
          <a:ln>
            <a:solidFill>
              <a:schemeClr val="tx1"/>
            </a:solidFill>
          </a:ln>
        </p:spPr>
        <p:txBody>
          <a:bodyPr wrap="square">
            <a:spAutoFit/>
          </a:bodyPr>
          <a:lstStyle/>
          <a:p>
            <a:r>
              <a:rPr lang="en-US" sz="1400" dirty="0"/>
              <a:t>RUNTIME</a:t>
            </a:r>
          </a:p>
          <a:p>
            <a:r>
              <a:rPr lang="en-US" sz="1400" dirty="0" err="1"/>
              <a:t>time_units</a:t>
            </a:r>
            <a:r>
              <a:rPr lang="en-US" sz="1400" dirty="0"/>
              <a:t>      days</a:t>
            </a:r>
          </a:p>
          <a:p>
            <a:r>
              <a:rPr lang="en-US" sz="1400" dirty="0"/>
              <a:t>!!</a:t>
            </a:r>
            <a:r>
              <a:rPr lang="en-US" sz="1400" dirty="0" err="1"/>
              <a:t>fix_saturation</a:t>
            </a:r>
            <a:r>
              <a:rPr lang="en-US" sz="1400" dirty="0"/>
              <a:t>  0.999</a:t>
            </a:r>
          </a:p>
          <a:p>
            <a:r>
              <a:rPr lang="en-US" sz="1400" b="1" dirty="0" err="1">
                <a:solidFill>
                  <a:srgbClr val="FF0000"/>
                </a:solidFill>
              </a:rPr>
              <a:t>read_saturationfile</a:t>
            </a:r>
            <a:r>
              <a:rPr lang="en-US" sz="1400" b="1" dirty="0">
                <a:solidFill>
                  <a:srgbClr val="FF0000"/>
                </a:solidFill>
              </a:rPr>
              <a:t>   QL-saturation.dat</a:t>
            </a:r>
          </a:p>
        </p:txBody>
      </p:sp>
      <p:cxnSp>
        <p:nvCxnSpPr>
          <p:cNvPr id="11" name="Straight Arrow Connector 10">
            <a:extLst>
              <a:ext uri="{FF2B5EF4-FFF2-40B4-BE49-F238E27FC236}">
                <a16:creationId xmlns:a16="http://schemas.microsoft.com/office/drawing/2014/main" id="{9ABB9910-D976-4D40-B90D-8729A4572024}"/>
              </a:ext>
            </a:extLst>
          </p:cNvPr>
          <p:cNvCxnSpPr>
            <a:cxnSpLocks/>
          </p:cNvCxnSpPr>
          <p:nvPr/>
        </p:nvCxnSpPr>
        <p:spPr>
          <a:xfrm flipH="1">
            <a:off x="1821116" y="6044689"/>
            <a:ext cx="3098862" cy="35962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BD989CE-4654-4EBB-92A3-3CEE379A4C4F}"/>
              </a:ext>
            </a:extLst>
          </p:cNvPr>
          <p:cNvSpPr txBox="1"/>
          <p:nvPr/>
        </p:nvSpPr>
        <p:spPr>
          <a:xfrm>
            <a:off x="2251647" y="5528201"/>
            <a:ext cx="1874679" cy="523220"/>
          </a:xfrm>
          <a:prstGeom prst="rect">
            <a:avLst/>
          </a:prstGeom>
          <a:noFill/>
          <a:ln>
            <a:solidFill>
              <a:srgbClr val="FF0000"/>
            </a:solidFill>
          </a:ln>
        </p:spPr>
        <p:txBody>
          <a:bodyPr wrap="square" rtlCol="0">
            <a:spAutoFit/>
          </a:bodyPr>
          <a:lstStyle/>
          <a:p>
            <a:pPr algn="ctr"/>
            <a:r>
              <a:rPr lang="en-US" sz="1400" dirty="0">
                <a:solidFill>
                  <a:srgbClr val="FF0000"/>
                </a:solidFill>
              </a:rPr>
              <a:t>1</a:t>
            </a:r>
            <a:r>
              <a:rPr lang="en-US" sz="1400" baseline="30000" dirty="0">
                <a:solidFill>
                  <a:srgbClr val="FF0000"/>
                </a:solidFill>
              </a:rPr>
              <a:t>st</a:t>
            </a:r>
            <a:r>
              <a:rPr lang="en-US" sz="1400" dirty="0">
                <a:solidFill>
                  <a:srgbClr val="FF0000"/>
                </a:solidFill>
              </a:rPr>
              <a:t> four grid cells are unsaturated (10%)</a:t>
            </a:r>
          </a:p>
        </p:txBody>
      </p:sp>
    </p:spTree>
    <p:extLst>
      <p:ext uri="{BB962C8B-B14F-4D97-AF65-F5344CB8AC3E}">
        <p14:creationId xmlns:p14="http://schemas.microsoft.com/office/powerpoint/2010/main" val="2210213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8" grpId="0" animBg="1"/>
      <p:bldP spid="1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E74146-2F90-4A5D-8CA1-40356F5AC619}"/>
              </a:ext>
            </a:extLst>
          </p:cNvPr>
          <p:cNvPicPr>
            <a:picLocks noChangeAspect="1"/>
          </p:cNvPicPr>
          <p:nvPr/>
        </p:nvPicPr>
        <p:blipFill>
          <a:blip r:embed="rId2"/>
          <a:stretch>
            <a:fillRect/>
          </a:stretch>
        </p:blipFill>
        <p:spPr>
          <a:xfrm>
            <a:off x="154926" y="1627702"/>
            <a:ext cx="4778224" cy="3809803"/>
          </a:xfrm>
          <a:prstGeom prst="rect">
            <a:avLst/>
          </a:prstGeom>
        </p:spPr>
      </p:pic>
      <p:sp>
        <p:nvSpPr>
          <p:cNvPr id="6" name="TextBox 5">
            <a:extLst>
              <a:ext uri="{FF2B5EF4-FFF2-40B4-BE49-F238E27FC236}">
                <a16:creationId xmlns:a16="http://schemas.microsoft.com/office/drawing/2014/main" id="{950985DC-4693-4EF4-B200-E7EE241613E7}"/>
              </a:ext>
            </a:extLst>
          </p:cNvPr>
          <p:cNvSpPr txBox="1"/>
          <p:nvPr/>
        </p:nvSpPr>
        <p:spPr>
          <a:xfrm>
            <a:off x="2200076" y="5906677"/>
            <a:ext cx="1974002" cy="369332"/>
          </a:xfrm>
          <a:prstGeom prst="rect">
            <a:avLst/>
          </a:prstGeom>
          <a:noFill/>
          <a:ln>
            <a:solidFill>
              <a:schemeClr val="tx1"/>
            </a:solidFill>
          </a:ln>
        </p:spPr>
        <p:txBody>
          <a:bodyPr wrap="none" rtlCol="0">
            <a:spAutoFit/>
          </a:bodyPr>
          <a:lstStyle/>
          <a:p>
            <a:r>
              <a:rPr lang="en-US" b="1" dirty="0"/>
              <a:t>Li et al, ES&amp;T, 2017</a:t>
            </a:r>
          </a:p>
        </p:txBody>
      </p:sp>
      <p:pic>
        <p:nvPicPr>
          <p:cNvPr id="5" name="Picture 4">
            <a:extLst>
              <a:ext uri="{FF2B5EF4-FFF2-40B4-BE49-F238E27FC236}">
                <a16:creationId xmlns:a16="http://schemas.microsoft.com/office/drawing/2014/main" id="{ECDB78C8-6F53-44FB-9095-AD2D26B3F568}"/>
              </a:ext>
            </a:extLst>
          </p:cNvPr>
          <p:cNvPicPr>
            <a:picLocks noChangeAspect="1"/>
          </p:cNvPicPr>
          <p:nvPr/>
        </p:nvPicPr>
        <p:blipFill>
          <a:blip r:embed="rId3"/>
          <a:stretch>
            <a:fillRect/>
          </a:stretch>
        </p:blipFill>
        <p:spPr>
          <a:xfrm>
            <a:off x="5389007" y="4250515"/>
            <a:ext cx="3661540" cy="2086965"/>
          </a:xfrm>
          <a:prstGeom prst="rect">
            <a:avLst/>
          </a:prstGeom>
        </p:spPr>
      </p:pic>
      <p:pic>
        <p:nvPicPr>
          <p:cNvPr id="8" name="Picture 7">
            <a:extLst>
              <a:ext uri="{FF2B5EF4-FFF2-40B4-BE49-F238E27FC236}">
                <a16:creationId xmlns:a16="http://schemas.microsoft.com/office/drawing/2014/main" id="{E8F888C9-C96D-487D-A909-4986DABFC755}"/>
              </a:ext>
            </a:extLst>
          </p:cNvPr>
          <p:cNvPicPr>
            <a:picLocks noChangeAspect="1"/>
          </p:cNvPicPr>
          <p:nvPr/>
        </p:nvPicPr>
        <p:blipFill>
          <a:blip r:embed="rId4"/>
          <a:stretch>
            <a:fillRect/>
          </a:stretch>
        </p:blipFill>
        <p:spPr>
          <a:xfrm>
            <a:off x="5401019" y="1034285"/>
            <a:ext cx="3649528" cy="3225836"/>
          </a:xfrm>
          <a:prstGeom prst="rect">
            <a:avLst/>
          </a:prstGeom>
        </p:spPr>
      </p:pic>
      <p:sp>
        <p:nvSpPr>
          <p:cNvPr id="7" name="Title 1">
            <a:extLst>
              <a:ext uri="{FF2B5EF4-FFF2-40B4-BE49-F238E27FC236}">
                <a16:creationId xmlns:a16="http://schemas.microsoft.com/office/drawing/2014/main" id="{B0F0A20E-33DB-43D3-A9EC-8C72328CC16A}"/>
              </a:ext>
            </a:extLst>
          </p:cNvPr>
          <p:cNvSpPr txBox="1">
            <a:spLocks/>
          </p:cNvSpPr>
          <p:nvPr/>
        </p:nvSpPr>
        <p:spPr>
          <a:xfrm>
            <a:off x="367539" y="86280"/>
            <a:ext cx="8229600" cy="730827"/>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dirty="0"/>
              <a:t>Exercise 7: CO</a:t>
            </a:r>
            <a:r>
              <a:rPr lang="en-US" sz="3600" b="1" baseline="-25000" dirty="0"/>
              <a:t>2</a:t>
            </a:r>
            <a:r>
              <a:rPr lang="en-US" sz="3600" b="1" dirty="0"/>
              <a:t> Attack on Cement</a:t>
            </a:r>
          </a:p>
        </p:txBody>
      </p:sp>
    </p:spTree>
    <p:extLst>
      <p:ext uri="{BB962C8B-B14F-4D97-AF65-F5344CB8AC3E}">
        <p14:creationId xmlns:p14="http://schemas.microsoft.com/office/powerpoint/2010/main" val="40337202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FC9E3B-3E3A-4918-8811-F0AF10B46F12}"/>
              </a:ext>
            </a:extLst>
          </p:cNvPr>
          <p:cNvSpPr txBox="1"/>
          <p:nvPr/>
        </p:nvSpPr>
        <p:spPr>
          <a:xfrm>
            <a:off x="1446603" y="3027508"/>
            <a:ext cx="6368924" cy="769441"/>
          </a:xfrm>
          <a:prstGeom prst="rect">
            <a:avLst/>
          </a:prstGeom>
          <a:noFill/>
        </p:spPr>
        <p:txBody>
          <a:bodyPr wrap="none" rtlCol="0">
            <a:spAutoFit/>
          </a:bodyPr>
          <a:lstStyle/>
          <a:p>
            <a:pPr algn="ctr"/>
            <a:r>
              <a:rPr lang="en-US" sz="4400" b="1" dirty="0">
                <a:solidFill>
                  <a:srgbClr val="0070C0"/>
                </a:solidFill>
              </a:rPr>
              <a:t>ISOTOPIC FRACTIONATION</a:t>
            </a:r>
            <a:endParaRPr lang="en-US" sz="3600" b="1" dirty="0">
              <a:solidFill>
                <a:srgbClr val="0070C0"/>
              </a:solidFill>
            </a:endParaRPr>
          </a:p>
        </p:txBody>
      </p:sp>
    </p:spTree>
    <p:extLst>
      <p:ext uri="{BB962C8B-B14F-4D97-AF65-F5344CB8AC3E}">
        <p14:creationId xmlns:p14="http://schemas.microsoft.com/office/powerpoint/2010/main" val="5411395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94056" y="220722"/>
            <a:ext cx="8229600" cy="730827"/>
          </a:xfrm>
        </p:spPr>
        <p:txBody>
          <a:bodyPr>
            <a:normAutofit/>
          </a:bodyPr>
          <a:lstStyle/>
          <a:p>
            <a:r>
              <a:rPr lang="en-US" sz="3600" b="1" dirty="0"/>
              <a:t>Exercise 8: Calcite precipitation with δ</a:t>
            </a:r>
            <a:r>
              <a:rPr lang="en-US" sz="3600" b="1" baseline="30000" dirty="0"/>
              <a:t>44</a:t>
            </a:r>
            <a:r>
              <a:rPr lang="en-US" sz="3600" b="1" dirty="0"/>
              <a:t>Ca</a:t>
            </a:r>
          </a:p>
        </p:txBody>
      </p:sp>
      <p:grpSp>
        <p:nvGrpSpPr>
          <p:cNvPr id="3" name="Group 2"/>
          <p:cNvGrpSpPr/>
          <p:nvPr/>
        </p:nvGrpSpPr>
        <p:grpSpPr>
          <a:xfrm>
            <a:off x="472249" y="1560232"/>
            <a:ext cx="4597064" cy="2468828"/>
            <a:chOff x="4319547" y="1301633"/>
            <a:chExt cx="4946150" cy="2468828"/>
          </a:xfrm>
        </p:grpSpPr>
        <p:sp>
          <p:nvSpPr>
            <p:cNvPr id="5" name="Rectangle 4"/>
            <p:cNvSpPr/>
            <p:nvPr/>
          </p:nvSpPr>
          <p:spPr>
            <a:xfrm>
              <a:off x="7602999" y="1301633"/>
              <a:ext cx="1662698" cy="2443388"/>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lIns="91430" tIns="45715" rIns="91430" bIns="45715" anchor="ctr">
              <a:prstTxWarp prst="textNoShape">
                <a:avLst/>
              </a:prstTxWarp>
            </a:bodyPr>
            <a:lstStyle/>
            <a:p>
              <a:pPr algn="ctr"/>
              <a:r>
                <a:rPr lang="en-US" dirty="0">
                  <a:solidFill>
                    <a:schemeClr val="tx1"/>
                  </a:solidFill>
                  <a:latin typeface="Arial" charset="0"/>
                  <a:ea typeface="Arial" charset="0"/>
                  <a:cs typeface="Arial" charset="0"/>
                </a:rPr>
                <a:t>Solid</a:t>
              </a:r>
            </a:p>
          </p:txBody>
        </p:sp>
        <p:sp>
          <p:nvSpPr>
            <p:cNvPr id="6" name="Rectangle 5"/>
            <p:cNvSpPr/>
            <p:nvPr/>
          </p:nvSpPr>
          <p:spPr>
            <a:xfrm>
              <a:off x="4319547" y="1301633"/>
              <a:ext cx="1427587" cy="2468828"/>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lIns="91430" tIns="45715" rIns="91430" bIns="45715" anchor="ctr">
              <a:prstTxWarp prst="textNoShape">
                <a:avLst/>
              </a:prstTxWarp>
            </a:bodyPr>
            <a:lstStyle/>
            <a:p>
              <a:pPr algn="ctr"/>
              <a:r>
                <a:rPr lang="en-US" dirty="0">
                  <a:solidFill>
                    <a:srgbClr val="000000"/>
                  </a:solidFill>
                  <a:latin typeface="Arial" charset="0"/>
                  <a:ea typeface="Arial" charset="0"/>
                  <a:cs typeface="Arial" charset="0"/>
                </a:rPr>
                <a:t>Fluid</a:t>
              </a:r>
            </a:p>
          </p:txBody>
        </p:sp>
        <p:cxnSp>
          <p:nvCxnSpPr>
            <p:cNvPr id="7" name="Straight Arrow Connector 6"/>
            <p:cNvCxnSpPr/>
            <p:nvPr/>
          </p:nvCxnSpPr>
          <p:spPr>
            <a:xfrm rot="10800000" flipV="1">
              <a:off x="5747134" y="1843966"/>
              <a:ext cx="1855863" cy="0"/>
            </a:xfrm>
            <a:prstGeom prst="straightConnector1">
              <a:avLst/>
            </a:prstGeom>
            <a:ln w="38100" cap="flat" cmpd="sng" algn="ctr">
              <a:solidFill>
                <a:schemeClr val="tx1"/>
              </a:solidFill>
              <a:prstDash val="solid"/>
              <a:round/>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rot="10800000">
              <a:off x="5747134" y="3189969"/>
              <a:ext cx="1855863" cy="0"/>
            </a:xfrm>
            <a:prstGeom prst="straightConnector1">
              <a:avLst/>
            </a:prstGeom>
            <a:ln w="38100" cap="flat" cmpd="sng" algn="ctr">
              <a:solidFill>
                <a:schemeClr val="tx1"/>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graphicFrame>
          <p:nvGraphicFramePr>
            <p:cNvPr id="9" name="Object 2"/>
            <p:cNvGraphicFramePr>
              <a:graphicFrameLocks noChangeAspect="1"/>
            </p:cNvGraphicFramePr>
            <p:nvPr>
              <p:extLst>
                <p:ext uri="{D42A27DB-BD31-4B8C-83A1-F6EECF244321}">
                  <p14:modId xmlns:p14="http://schemas.microsoft.com/office/powerpoint/2010/main" val="495418373"/>
                </p:ext>
              </p:extLst>
            </p:nvPr>
          </p:nvGraphicFramePr>
          <p:xfrm>
            <a:off x="5950432" y="1516819"/>
            <a:ext cx="1460500" cy="261938"/>
          </p:xfrm>
          <a:graphic>
            <a:graphicData uri="http://schemas.openxmlformats.org/presentationml/2006/ole">
              <mc:AlternateContent xmlns:mc="http://schemas.openxmlformats.org/markup-compatibility/2006">
                <mc:Choice xmlns:v="urn:schemas-microsoft-com:vml" Requires="v">
                  <p:oleObj spid="_x0000_s85612" name="Equation" r:id="rId4" imgW="1130300" imgH="203200" progId="Equation.3">
                    <p:embed/>
                  </p:oleObj>
                </mc:Choice>
                <mc:Fallback>
                  <p:oleObj name="Equation" r:id="rId4" imgW="1130300" imgH="203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0432" y="1516819"/>
                          <a:ext cx="1460500" cy="26193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10" name="Object 4"/>
            <p:cNvGraphicFramePr>
              <a:graphicFrameLocks noChangeAspect="1"/>
            </p:cNvGraphicFramePr>
            <p:nvPr>
              <p:extLst>
                <p:ext uri="{D42A27DB-BD31-4B8C-83A1-F6EECF244321}">
                  <p14:modId xmlns:p14="http://schemas.microsoft.com/office/powerpoint/2010/main" val="3053966621"/>
                </p:ext>
              </p:extLst>
            </p:nvPr>
          </p:nvGraphicFramePr>
          <p:xfrm>
            <a:off x="5950432" y="3251282"/>
            <a:ext cx="1293813" cy="225425"/>
          </p:xfrm>
          <a:graphic>
            <a:graphicData uri="http://schemas.openxmlformats.org/presentationml/2006/ole">
              <mc:AlternateContent xmlns:mc="http://schemas.openxmlformats.org/markup-compatibility/2006">
                <mc:Choice xmlns:v="urn:schemas-microsoft-com:vml" Requires="v">
                  <p:oleObj spid="_x0000_s85613" name="Equation" r:id="rId6" imgW="1016000" imgH="177800" progId="Equation.3">
                    <p:embed/>
                  </p:oleObj>
                </mc:Choice>
                <mc:Fallback>
                  <p:oleObj name="Equation" r:id="rId6" imgW="1016000" imgH="177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0432" y="3251282"/>
                          <a:ext cx="1293813" cy="22542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pSp>
      <p:graphicFrame>
        <p:nvGraphicFramePr>
          <p:cNvPr id="11" name="Object 10"/>
          <p:cNvGraphicFramePr>
            <a:graphicFrameLocks noChangeAspect="1"/>
          </p:cNvGraphicFramePr>
          <p:nvPr>
            <p:extLst>
              <p:ext uri="{D42A27DB-BD31-4B8C-83A1-F6EECF244321}">
                <p14:modId xmlns:p14="http://schemas.microsoft.com/office/powerpoint/2010/main" val="526593282"/>
              </p:ext>
            </p:extLst>
          </p:nvPr>
        </p:nvGraphicFramePr>
        <p:xfrm>
          <a:off x="533400" y="4775206"/>
          <a:ext cx="4016375" cy="392113"/>
        </p:xfrm>
        <a:graphic>
          <a:graphicData uri="http://schemas.openxmlformats.org/presentationml/2006/ole">
            <mc:AlternateContent xmlns:mc="http://schemas.openxmlformats.org/markup-compatibility/2006">
              <mc:Choice xmlns:v="urn:schemas-microsoft-com:vml" Requires="v">
                <p:oleObj spid="_x0000_s85614" name="Equation" r:id="rId8" imgW="2730500" imgH="266700" progId="Equation.3">
                  <p:embed/>
                </p:oleObj>
              </mc:Choice>
              <mc:Fallback>
                <p:oleObj name="Equation" r:id="rId8" imgW="2730500" imgH="266700" progId="Equation.3">
                  <p:embed/>
                  <p:pic>
                    <p:nvPicPr>
                      <p:cNvPr id="0" name=""/>
                      <p:cNvPicPr>
                        <a:picLocks noChangeAspect="1" noChangeArrowheads="1"/>
                      </p:cNvPicPr>
                      <p:nvPr/>
                    </p:nvPicPr>
                    <p:blipFill>
                      <a:blip r:embed="rId9"/>
                      <a:srcRect/>
                      <a:stretch>
                        <a:fillRect/>
                      </a:stretch>
                    </p:blipFill>
                    <p:spPr bwMode="auto">
                      <a:xfrm>
                        <a:off x="533400" y="4775206"/>
                        <a:ext cx="4016375" cy="392113"/>
                      </a:xfrm>
                      <a:prstGeom prst="rect">
                        <a:avLst/>
                      </a:prstGeom>
                      <a:noFill/>
                      <a:ln>
                        <a:noFill/>
                      </a:ln>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53062808"/>
              </p:ext>
            </p:extLst>
          </p:nvPr>
        </p:nvGraphicFramePr>
        <p:xfrm>
          <a:off x="740925" y="5396904"/>
          <a:ext cx="3516312" cy="730250"/>
        </p:xfrm>
        <a:graphic>
          <a:graphicData uri="http://schemas.openxmlformats.org/presentationml/2006/ole">
            <mc:AlternateContent xmlns:mc="http://schemas.openxmlformats.org/markup-compatibility/2006">
              <mc:Choice xmlns:v="urn:schemas-microsoft-com:vml" Requires="v">
                <p:oleObj spid="_x0000_s85615" name="Equation" r:id="rId10" imgW="2565400" imgH="533400" progId="Equation.3">
                  <p:embed/>
                </p:oleObj>
              </mc:Choice>
              <mc:Fallback>
                <p:oleObj name="Equation" r:id="rId10" imgW="2565400" imgH="533400" progId="Equation.3">
                  <p:embed/>
                  <p:pic>
                    <p:nvPicPr>
                      <p:cNvPr id="0" name=""/>
                      <p:cNvPicPr/>
                      <p:nvPr/>
                    </p:nvPicPr>
                    <p:blipFill>
                      <a:blip r:embed="rId11"/>
                      <a:stretch>
                        <a:fillRect/>
                      </a:stretch>
                    </p:blipFill>
                    <p:spPr>
                      <a:xfrm>
                        <a:off x="740925" y="5396904"/>
                        <a:ext cx="3516312" cy="730250"/>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019917420"/>
              </p:ext>
            </p:extLst>
          </p:nvPr>
        </p:nvGraphicFramePr>
        <p:xfrm>
          <a:off x="5486841" y="4486160"/>
          <a:ext cx="2642305" cy="843945"/>
        </p:xfrm>
        <a:graphic>
          <a:graphicData uri="http://schemas.openxmlformats.org/presentationml/2006/ole">
            <mc:AlternateContent xmlns:mc="http://schemas.openxmlformats.org/markup-compatibility/2006">
              <mc:Choice xmlns:v="urn:schemas-microsoft-com:vml" Requires="v">
                <p:oleObj spid="_x0000_s85616" name="Equation" r:id="rId12" imgW="1511280" imgH="482400" progId="Equation.DSMT4">
                  <p:embed/>
                </p:oleObj>
              </mc:Choice>
              <mc:Fallback>
                <p:oleObj name="Equation" r:id="rId12" imgW="1511280" imgH="4824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86841" y="4486160"/>
                        <a:ext cx="2642305" cy="843945"/>
                      </a:xfrm>
                      <a:prstGeom prst="rect">
                        <a:avLst/>
                      </a:prstGeom>
                      <a:noFill/>
                      <a:ln>
                        <a:noFill/>
                      </a:ln>
                      <a:extLst/>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044139589"/>
              </p:ext>
            </p:extLst>
          </p:nvPr>
        </p:nvGraphicFramePr>
        <p:xfrm>
          <a:off x="5554663" y="5792788"/>
          <a:ext cx="2476500" cy="784225"/>
        </p:xfrm>
        <a:graphic>
          <a:graphicData uri="http://schemas.openxmlformats.org/presentationml/2006/ole">
            <mc:AlternateContent xmlns:mc="http://schemas.openxmlformats.org/markup-compatibility/2006">
              <mc:Choice xmlns:v="urn:schemas-microsoft-com:vml" Requires="v">
                <p:oleObj spid="_x0000_s85617" name="Equation" r:id="rId14" imgW="1562100" imgH="495300" progId="Equation.3">
                  <p:embed/>
                </p:oleObj>
              </mc:Choice>
              <mc:Fallback>
                <p:oleObj name="Equation" r:id="rId14" imgW="1562100" imgH="495300" progId="Equation.3">
                  <p:embed/>
                  <p:pic>
                    <p:nvPicPr>
                      <p:cNvPr id="0" name=""/>
                      <p:cNvPicPr>
                        <a:picLocks noChangeAspect="1" noChangeArrowheads="1"/>
                      </p:cNvPicPr>
                      <p:nvPr/>
                    </p:nvPicPr>
                    <p:blipFill>
                      <a:blip r:embed="rId15"/>
                      <a:srcRect/>
                      <a:stretch>
                        <a:fillRect/>
                      </a:stretch>
                    </p:blipFill>
                    <p:spPr bwMode="auto">
                      <a:xfrm>
                        <a:off x="5554663" y="5792788"/>
                        <a:ext cx="2476500" cy="784225"/>
                      </a:xfrm>
                      <a:prstGeom prst="rect">
                        <a:avLst/>
                      </a:prstGeom>
                      <a:noFill/>
                      <a:ln>
                        <a:noFill/>
                      </a:ln>
                      <a:extLst/>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1957075246"/>
              </p:ext>
            </p:extLst>
          </p:nvPr>
        </p:nvGraphicFramePr>
        <p:xfrm>
          <a:off x="5446713" y="5363443"/>
          <a:ext cx="2722562" cy="392113"/>
        </p:xfrm>
        <a:graphic>
          <a:graphicData uri="http://schemas.openxmlformats.org/presentationml/2006/ole">
            <mc:AlternateContent xmlns:mc="http://schemas.openxmlformats.org/markup-compatibility/2006">
              <mc:Choice xmlns:v="urn:schemas-microsoft-com:vml" Requires="v">
                <p:oleObj spid="_x0000_s85618" name="Equation" r:id="rId16" imgW="1930400" imgH="279400" progId="Equation.3">
                  <p:embed/>
                </p:oleObj>
              </mc:Choice>
              <mc:Fallback>
                <p:oleObj name="Equation" r:id="rId16" imgW="1930400" imgH="279400" progId="Equation.3">
                  <p:embed/>
                  <p:pic>
                    <p:nvPicPr>
                      <p:cNvPr id="0" name=""/>
                      <p:cNvPicPr>
                        <a:picLocks noChangeAspect="1" noChangeArrowheads="1"/>
                      </p:cNvPicPr>
                      <p:nvPr/>
                    </p:nvPicPr>
                    <p:blipFill>
                      <a:blip r:embed="rId17"/>
                      <a:srcRect/>
                      <a:stretch>
                        <a:fillRect/>
                      </a:stretch>
                    </p:blipFill>
                    <p:spPr bwMode="auto">
                      <a:xfrm>
                        <a:off x="5446713" y="5363443"/>
                        <a:ext cx="2722562" cy="392113"/>
                      </a:xfrm>
                      <a:prstGeom prst="rect">
                        <a:avLst/>
                      </a:prstGeom>
                      <a:noFill/>
                      <a:ln>
                        <a:noFill/>
                      </a:ln>
                    </p:spPr>
                  </p:pic>
                </p:oleObj>
              </mc:Fallback>
            </mc:AlternateContent>
          </a:graphicData>
        </a:graphic>
      </p:graphicFrame>
      <p:sp>
        <p:nvSpPr>
          <p:cNvPr id="16" name="TextBox 15"/>
          <p:cNvSpPr txBox="1"/>
          <p:nvPr/>
        </p:nvSpPr>
        <p:spPr>
          <a:xfrm>
            <a:off x="5922964" y="3955382"/>
            <a:ext cx="2717800" cy="276999"/>
          </a:xfrm>
          <a:prstGeom prst="rect">
            <a:avLst/>
          </a:prstGeom>
          <a:noFill/>
        </p:spPr>
        <p:txBody>
          <a:bodyPr wrap="square" rtlCol="0">
            <a:spAutoFit/>
          </a:bodyPr>
          <a:lstStyle/>
          <a:p>
            <a:pPr algn="r"/>
            <a:r>
              <a:rPr lang="en-US" sz="1200" dirty="0" err="1"/>
              <a:t>Gebrehiwet</a:t>
            </a:r>
            <a:r>
              <a:rPr lang="en-US" sz="1200" dirty="0"/>
              <a:t> et al., 2012</a:t>
            </a:r>
          </a:p>
        </p:txBody>
      </p:sp>
      <p:sp>
        <p:nvSpPr>
          <p:cNvPr id="17" name="TextBox 16"/>
          <p:cNvSpPr txBox="1"/>
          <p:nvPr/>
        </p:nvSpPr>
        <p:spPr>
          <a:xfrm>
            <a:off x="5897565" y="4045483"/>
            <a:ext cx="788715" cy="276999"/>
          </a:xfrm>
          <a:prstGeom prst="rect">
            <a:avLst/>
          </a:prstGeom>
          <a:solidFill>
            <a:srgbClr val="FFFFFF"/>
          </a:solidFill>
        </p:spPr>
        <p:txBody>
          <a:bodyPr wrap="square" rtlCol="0">
            <a:spAutoFit/>
          </a:bodyPr>
          <a:lstStyle/>
          <a:p>
            <a:r>
              <a:rPr lang="en-US" sz="1200" dirty="0"/>
              <a:t>20 </a:t>
            </a:r>
            <a:r>
              <a:rPr lang="en-US" sz="1200" dirty="0">
                <a:latin typeface="Symbol" charset="2"/>
                <a:cs typeface="Symbol" charset="2"/>
              </a:rPr>
              <a:t>m</a:t>
            </a:r>
            <a:r>
              <a:rPr lang="en-US" sz="1200" dirty="0"/>
              <a:t>m</a:t>
            </a:r>
          </a:p>
        </p:txBody>
      </p:sp>
      <p:pic>
        <p:nvPicPr>
          <p:cNvPr id="18" name="Picture 17"/>
          <p:cNvPicPr>
            <a:picLocks noChangeAspect="1"/>
          </p:cNvPicPr>
          <p:nvPr/>
        </p:nvPicPr>
        <p:blipFill rotWithShape="1">
          <a:blip r:embed="rId18"/>
          <a:srcRect t="7975" b="7477"/>
          <a:stretch/>
        </p:blipFill>
        <p:spPr>
          <a:xfrm>
            <a:off x="5554663" y="1503082"/>
            <a:ext cx="2968993" cy="2527300"/>
          </a:xfrm>
          <a:prstGeom prst="rect">
            <a:avLst/>
          </a:prstGeom>
        </p:spPr>
      </p:pic>
      <p:cxnSp>
        <p:nvCxnSpPr>
          <p:cNvPr id="19" name="Straight Connector 18"/>
          <p:cNvCxnSpPr/>
          <p:nvPr/>
        </p:nvCxnSpPr>
        <p:spPr>
          <a:xfrm flipV="1">
            <a:off x="5580063" y="4093882"/>
            <a:ext cx="1330692"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7491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75223" y="37647"/>
            <a:ext cx="8229600" cy="730827"/>
          </a:xfrm>
        </p:spPr>
        <p:txBody>
          <a:bodyPr>
            <a:normAutofit/>
          </a:bodyPr>
          <a:lstStyle/>
          <a:p>
            <a:pPr algn="l"/>
            <a:r>
              <a:rPr lang="en-US" sz="3600" b="1" dirty="0"/>
              <a:t>Exercise 8: Calcite precipitation with δ</a:t>
            </a:r>
            <a:r>
              <a:rPr lang="en-US" sz="3600" b="1" baseline="30000" dirty="0"/>
              <a:t>44</a:t>
            </a:r>
            <a:r>
              <a:rPr lang="en-US" sz="3600" b="1" dirty="0"/>
              <a:t>Ca</a:t>
            </a:r>
          </a:p>
        </p:txBody>
      </p:sp>
      <p:graphicFrame>
        <p:nvGraphicFramePr>
          <p:cNvPr id="20" name="Object 5"/>
          <p:cNvGraphicFramePr>
            <a:graphicFrameLocks noChangeAspect="1"/>
          </p:cNvGraphicFramePr>
          <p:nvPr>
            <p:extLst>
              <p:ext uri="{D42A27DB-BD31-4B8C-83A1-F6EECF244321}">
                <p14:modId xmlns:p14="http://schemas.microsoft.com/office/powerpoint/2010/main" val="1204240515"/>
              </p:ext>
            </p:extLst>
          </p:nvPr>
        </p:nvGraphicFramePr>
        <p:xfrm>
          <a:off x="697435" y="4213498"/>
          <a:ext cx="2875020" cy="280341"/>
        </p:xfrm>
        <a:graphic>
          <a:graphicData uri="http://schemas.openxmlformats.org/presentationml/2006/ole">
            <mc:AlternateContent xmlns:mc="http://schemas.openxmlformats.org/markup-compatibility/2006">
              <mc:Choice xmlns:v="urn:schemas-microsoft-com:vml" Requires="v">
                <p:oleObj spid="_x0000_s63351" name="Equation" r:id="rId4" imgW="2082800" imgH="203200" progId="Equation.3">
                  <p:embed/>
                </p:oleObj>
              </mc:Choice>
              <mc:Fallback>
                <p:oleObj name="Equation" r:id="rId4" imgW="2082800" imgH="203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435" y="4213498"/>
                        <a:ext cx="2875020" cy="280341"/>
                      </a:xfrm>
                      <a:prstGeom prst="rect">
                        <a:avLst/>
                      </a:prstGeom>
                      <a:noFill/>
                    </p:spPr>
                  </p:pic>
                </p:oleObj>
              </mc:Fallback>
            </mc:AlternateContent>
          </a:graphicData>
        </a:graphic>
      </p:graphicFrame>
      <p:graphicFrame>
        <p:nvGraphicFramePr>
          <p:cNvPr id="21" name="Object 8"/>
          <p:cNvGraphicFramePr>
            <a:graphicFrameLocks noChangeAspect="1"/>
          </p:cNvGraphicFramePr>
          <p:nvPr>
            <p:extLst>
              <p:ext uri="{D42A27DB-BD31-4B8C-83A1-F6EECF244321}">
                <p14:modId xmlns:p14="http://schemas.microsoft.com/office/powerpoint/2010/main" val="1403027254"/>
              </p:ext>
            </p:extLst>
          </p:nvPr>
        </p:nvGraphicFramePr>
        <p:xfrm>
          <a:off x="3453065" y="1697872"/>
          <a:ext cx="1927225" cy="757237"/>
        </p:xfrm>
        <a:graphic>
          <a:graphicData uri="http://schemas.openxmlformats.org/presentationml/2006/ole">
            <mc:AlternateContent xmlns:mc="http://schemas.openxmlformats.org/markup-compatibility/2006">
              <mc:Choice xmlns:v="urn:schemas-microsoft-com:vml" Requires="v">
                <p:oleObj spid="_x0000_s63352" name="Equation" r:id="rId6" imgW="1066800" imgH="419100" progId="Equation.DSMT4">
                  <p:embed/>
                </p:oleObj>
              </mc:Choice>
              <mc:Fallback>
                <p:oleObj name="Equation" r:id="rId6" imgW="1066800" imgH="4191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3065" y="1697872"/>
                        <a:ext cx="1927225" cy="75723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cxnSp>
        <p:nvCxnSpPr>
          <p:cNvPr id="22" name="Straight Arrow Connector 21"/>
          <p:cNvCxnSpPr/>
          <p:nvPr/>
        </p:nvCxnSpPr>
        <p:spPr>
          <a:xfrm flipH="1">
            <a:off x="3173693" y="3621986"/>
            <a:ext cx="176292" cy="582086"/>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2076242" y="3419491"/>
            <a:ext cx="975978" cy="784581"/>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24" name="Object 7"/>
          <p:cNvGraphicFramePr>
            <a:graphicFrameLocks noChangeAspect="1"/>
          </p:cNvGraphicFramePr>
          <p:nvPr>
            <p:extLst>
              <p:ext uri="{D42A27DB-BD31-4B8C-83A1-F6EECF244321}">
                <p14:modId xmlns:p14="http://schemas.microsoft.com/office/powerpoint/2010/main" val="428242237"/>
              </p:ext>
            </p:extLst>
          </p:nvPr>
        </p:nvGraphicFramePr>
        <p:xfrm>
          <a:off x="5571547" y="3859396"/>
          <a:ext cx="3179762" cy="815975"/>
        </p:xfrm>
        <a:graphic>
          <a:graphicData uri="http://schemas.openxmlformats.org/presentationml/2006/ole">
            <mc:AlternateContent xmlns:mc="http://schemas.openxmlformats.org/markup-compatibility/2006">
              <mc:Choice xmlns:v="urn:schemas-microsoft-com:vml" Requires="v">
                <p:oleObj spid="_x0000_s63353" name="Equation" r:id="rId8" imgW="1930400" imgH="495300" progId="Equation.3">
                  <p:embed/>
                </p:oleObj>
              </mc:Choice>
              <mc:Fallback>
                <p:oleObj name="Equation" r:id="rId8" imgW="1930400" imgH="4953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71547" y="3859396"/>
                        <a:ext cx="3179762" cy="815975"/>
                      </a:xfrm>
                      <a:prstGeom prst="rect">
                        <a:avLst/>
                      </a:prstGeom>
                      <a:noFill/>
                      <a:ln>
                        <a:solidFill>
                          <a:schemeClr val="tx1"/>
                        </a:solidFill>
                      </a:ln>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25" name="Object 9"/>
          <p:cNvGraphicFramePr>
            <a:graphicFrameLocks noChangeAspect="1"/>
          </p:cNvGraphicFramePr>
          <p:nvPr>
            <p:extLst>
              <p:ext uri="{D42A27DB-BD31-4B8C-83A1-F6EECF244321}">
                <p14:modId xmlns:p14="http://schemas.microsoft.com/office/powerpoint/2010/main" val="2495662096"/>
              </p:ext>
            </p:extLst>
          </p:nvPr>
        </p:nvGraphicFramePr>
        <p:xfrm>
          <a:off x="5435600" y="2840038"/>
          <a:ext cx="3411538" cy="836612"/>
        </p:xfrm>
        <a:graphic>
          <a:graphicData uri="http://schemas.openxmlformats.org/presentationml/2006/ole">
            <mc:AlternateContent xmlns:mc="http://schemas.openxmlformats.org/markup-compatibility/2006">
              <mc:Choice xmlns:v="urn:schemas-microsoft-com:vml" Requires="v">
                <p:oleObj spid="_x0000_s63354" name="Equation" r:id="rId10" imgW="2070000" imgH="507960" progId="Equation.DSMT4">
                  <p:embed/>
                </p:oleObj>
              </mc:Choice>
              <mc:Fallback>
                <p:oleObj name="Equation" r:id="rId10" imgW="2070000" imgH="507960" progId="Equation.DSMT4">
                  <p:embed/>
                  <p:pic>
                    <p:nvPicPr>
                      <p:cNvPr id="0" name=""/>
                      <p:cNvPicPr>
                        <a:picLocks noChangeAspect="1" noChangeArrowheads="1"/>
                      </p:cNvPicPr>
                      <p:nvPr/>
                    </p:nvPicPr>
                    <p:blipFill>
                      <a:blip r:embed="rId11"/>
                      <a:srcRect/>
                      <a:stretch>
                        <a:fillRect/>
                      </a:stretch>
                    </p:blipFill>
                    <p:spPr bwMode="auto">
                      <a:xfrm>
                        <a:off x="5435600" y="2840038"/>
                        <a:ext cx="3411538" cy="836612"/>
                      </a:xfrm>
                      <a:prstGeom prst="rect">
                        <a:avLst/>
                      </a:prstGeom>
                      <a:noFill/>
                      <a:ln>
                        <a:solidFill>
                          <a:schemeClr val="tx1"/>
                        </a:solidFill>
                      </a:ln>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1383863780"/>
              </p:ext>
            </p:extLst>
          </p:nvPr>
        </p:nvGraphicFramePr>
        <p:xfrm>
          <a:off x="881277" y="2891736"/>
          <a:ext cx="3516312" cy="730250"/>
        </p:xfrm>
        <a:graphic>
          <a:graphicData uri="http://schemas.openxmlformats.org/presentationml/2006/ole">
            <mc:AlternateContent xmlns:mc="http://schemas.openxmlformats.org/markup-compatibility/2006">
              <mc:Choice xmlns:v="urn:schemas-microsoft-com:vml" Requires="v">
                <p:oleObj spid="_x0000_s63355" name="Equation" r:id="rId12" imgW="2565400" imgH="533400" progId="Equation.3">
                  <p:embed/>
                </p:oleObj>
              </mc:Choice>
              <mc:Fallback>
                <p:oleObj name="Equation" r:id="rId12" imgW="2565400" imgH="533400" progId="Equation.3">
                  <p:embed/>
                  <p:pic>
                    <p:nvPicPr>
                      <p:cNvPr id="0" name=""/>
                      <p:cNvPicPr/>
                      <p:nvPr/>
                    </p:nvPicPr>
                    <p:blipFill>
                      <a:blip r:embed="rId13"/>
                      <a:stretch>
                        <a:fillRect/>
                      </a:stretch>
                    </p:blipFill>
                    <p:spPr>
                      <a:xfrm>
                        <a:off x="881277" y="2891736"/>
                        <a:ext cx="3516312" cy="730250"/>
                      </a:xfrm>
                      <a:prstGeom prst="rect">
                        <a:avLst/>
                      </a:prstGeom>
                      <a:ln>
                        <a:noFill/>
                      </a:ln>
                    </p:spPr>
                  </p:pic>
                </p:oleObj>
              </mc:Fallback>
            </mc:AlternateContent>
          </a:graphicData>
        </a:graphic>
      </p:graphicFrame>
      <p:sp>
        <p:nvSpPr>
          <p:cNvPr id="29" name="TextBox 28"/>
          <p:cNvSpPr txBox="1"/>
          <p:nvPr/>
        </p:nvSpPr>
        <p:spPr>
          <a:xfrm>
            <a:off x="3052220" y="6433760"/>
            <a:ext cx="3803541" cy="307777"/>
          </a:xfrm>
          <a:prstGeom prst="rect">
            <a:avLst/>
          </a:prstGeom>
          <a:noFill/>
        </p:spPr>
        <p:txBody>
          <a:bodyPr wrap="square" rtlCol="0">
            <a:spAutoFit/>
          </a:bodyPr>
          <a:lstStyle/>
          <a:p>
            <a:pPr algn="ctr"/>
            <a:r>
              <a:rPr lang="en-US" sz="1400" dirty="0"/>
              <a:t>Steefel et al. 2014</a:t>
            </a:r>
          </a:p>
        </p:txBody>
      </p:sp>
      <p:sp>
        <p:nvSpPr>
          <p:cNvPr id="2" name="TextBox 1">
            <a:extLst>
              <a:ext uri="{FF2B5EF4-FFF2-40B4-BE49-F238E27FC236}">
                <a16:creationId xmlns:a16="http://schemas.microsoft.com/office/drawing/2014/main" id="{D63E46D2-EAB6-4063-ACBA-AF7A8B6B5D93}"/>
              </a:ext>
            </a:extLst>
          </p:cNvPr>
          <p:cNvSpPr txBox="1"/>
          <p:nvPr/>
        </p:nvSpPr>
        <p:spPr>
          <a:xfrm flipH="1">
            <a:off x="1957470" y="1194763"/>
            <a:ext cx="5286615" cy="400110"/>
          </a:xfrm>
          <a:prstGeom prst="rect">
            <a:avLst/>
          </a:prstGeom>
          <a:noFill/>
        </p:spPr>
        <p:txBody>
          <a:bodyPr wrap="square" rtlCol="0">
            <a:spAutoFit/>
          </a:bodyPr>
          <a:lstStyle/>
          <a:p>
            <a:pPr algn="ctr"/>
            <a:r>
              <a:rPr lang="en-US" sz="2000" b="1" dirty="0">
                <a:solidFill>
                  <a:srgbClr val="FF0000"/>
                </a:solidFill>
              </a:rPr>
              <a:t>Isotope activities based on mole fractions</a:t>
            </a:r>
          </a:p>
        </p:txBody>
      </p:sp>
    </p:spTree>
    <p:extLst>
      <p:ext uri="{BB962C8B-B14F-4D97-AF65-F5344CB8AC3E}">
        <p14:creationId xmlns:p14="http://schemas.microsoft.com/office/powerpoint/2010/main" val="3903680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fill="hold"/>
                                        <p:tgtEl>
                                          <p:spTgt spid="23"/>
                                        </p:tgtEl>
                                        <p:attrNameLst>
                                          <p:attrName>ppt_x</p:attrName>
                                        </p:attrNameLst>
                                      </p:cBhvr>
                                      <p:tavLst>
                                        <p:tav tm="0">
                                          <p:val>
                                            <p:strVal val="#ppt_x"/>
                                          </p:val>
                                        </p:tav>
                                        <p:tav tm="100000">
                                          <p:val>
                                            <p:strVal val="#ppt_x"/>
                                          </p:val>
                                        </p:tav>
                                      </p:tavLst>
                                    </p:anim>
                                    <p:anim calcmode="lin" valueType="num">
                                      <p:cBhvr additive="base">
                                        <p:cTn id="22" dur="500" fill="hold"/>
                                        <p:tgtEl>
                                          <p:spTgt spid="23"/>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ppt_x"/>
                                          </p:val>
                                        </p:tav>
                                        <p:tav tm="100000">
                                          <p:val>
                                            <p:strVal val="#ppt_x"/>
                                          </p:val>
                                        </p:tav>
                                      </p:tavLst>
                                    </p:anim>
                                    <p:anim calcmode="lin" valueType="num">
                                      <p:cBhvr additive="base">
                                        <p:cTn id="26" dur="500" fill="hold"/>
                                        <p:tgtEl>
                                          <p:spTgt spid="22"/>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ppt_x"/>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ppt_x"/>
                                          </p:val>
                                        </p:tav>
                                        <p:tav tm="100000">
                                          <p:val>
                                            <p:strVal val="#ppt_x"/>
                                          </p:val>
                                        </p:tav>
                                      </p:tavLst>
                                    </p:anim>
                                    <p:anim calcmode="lin" valueType="num">
                                      <p:cBhvr additive="base">
                                        <p:cTn id="36" dur="500" fill="hold"/>
                                        <p:tgtEl>
                                          <p:spTgt spid="25"/>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ppt_x"/>
                                          </p:val>
                                        </p:tav>
                                        <p:tav tm="100000">
                                          <p:val>
                                            <p:strVal val="#ppt_x"/>
                                          </p:val>
                                        </p:tav>
                                      </p:tavLst>
                                    </p:anim>
                                    <p:anim calcmode="lin" valueType="num">
                                      <p:cBhvr additive="base">
                                        <p:cTn id="4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074B9C7-3CB7-45BB-92E2-9AE0016132A2}"/>
              </a:ext>
            </a:extLst>
          </p:cNvPr>
          <p:cNvSpPr/>
          <p:nvPr/>
        </p:nvSpPr>
        <p:spPr>
          <a:xfrm>
            <a:off x="480252" y="1298966"/>
            <a:ext cx="3611497" cy="1815882"/>
          </a:xfrm>
          <a:prstGeom prst="rect">
            <a:avLst/>
          </a:prstGeom>
          <a:ln>
            <a:solidFill>
              <a:schemeClr val="tx1"/>
            </a:solidFill>
          </a:ln>
        </p:spPr>
        <p:txBody>
          <a:bodyPr wrap="square">
            <a:spAutoFit/>
          </a:bodyPr>
          <a:lstStyle/>
          <a:p>
            <a:r>
              <a:rPr lang="en-US" sz="1400" dirty="0"/>
              <a:t>INITIAL_CONDITIONS</a:t>
            </a:r>
          </a:p>
          <a:p>
            <a:r>
              <a:rPr lang="en-US" sz="1400" dirty="0"/>
              <a:t>amendment 1-1  1-1  1-1</a:t>
            </a:r>
          </a:p>
          <a:p>
            <a:r>
              <a:rPr lang="en-US" sz="1400" dirty="0"/>
              <a:t>END                                                                                                </a:t>
            </a:r>
          </a:p>
          <a:p>
            <a:endParaRPr lang="en-US" sz="1400" dirty="0"/>
          </a:p>
          <a:p>
            <a:r>
              <a:rPr lang="en-US" sz="1400" dirty="0"/>
              <a:t>DISCRETIZATION</a:t>
            </a:r>
          </a:p>
          <a:p>
            <a:r>
              <a:rPr lang="en-US" sz="1400" dirty="0" err="1"/>
              <a:t>distance_units</a:t>
            </a:r>
            <a:r>
              <a:rPr lang="en-US" sz="1400" dirty="0"/>
              <a:t>      centimeters</a:t>
            </a:r>
          </a:p>
          <a:p>
            <a:r>
              <a:rPr lang="en-US" sz="1400" dirty="0" err="1"/>
              <a:t>xzones</a:t>
            </a:r>
            <a:r>
              <a:rPr lang="en-US" sz="1400" dirty="0"/>
              <a:t>              1    1.0</a:t>
            </a:r>
          </a:p>
          <a:p>
            <a:r>
              <a:rPr lang="en-US" sz="1400" dirty="0"/>
              <a:t>END</a:t>
            </a:r>
          </a:p>
        </p:txBody>
      </p:sp>
      <p:sp>
        <p:nvSpPr>
          <p:cNvPr id="3" name="Rectangle 2">
            <a:extLst>
              <a:ext uri="{FF2B5EF4-FFF2-40B4-BE49-F238E27FC236}">
                <a16:creationId xmlns:a16="http://schemas.microsoft.com/office/drawing/2014/main" id="{09689204-B895-42FE-8D2F-3C2ABEA76947}"/>
              </a:ext>
            </a:extLst>
          </p:cNvPr>
          <p:cNvSpPr/>
          <p:nvPr/>
        </p:nvSpPr>
        <p:spPr>
          <a:xfrm>
            <a:off x="480252" y="3280512"/>
            <a:ext cx="3611497" cy="2462213"/>
          </a:xfrm>
          <a:prstGeom prst="rect">
            <a:avLst/>
          </a:prstGeom>
          <a:ln>
            <a:solidFill>
              <a:schemeClr val="tx1"/>
            </a:solidFill>
          </a:ln>
        </p:spPr>
        <p:txBody>
          <a:bodyPr wrap="square">
            <a:spAutoFit/>
          </a:bodyPr>
          <a:lstStyle/>
          <a:p>
            <a:r>
              <a:rPr lang="en-US" sz="1400" dirty="0"/>
              <a:t>condition   amendment</a:t>
            </a:r>
          </a:p>
          <a:p>
            <a:r>
              <a:rPr lang="en-US" sz="1400" dirty="0"/>
              <a:t>units            mmol/kg             </a:t>
            </a:r>
          </a:p>
          <a:p>
            <a:r>
              <a:rPr lang="en-US" sz="1400" dirty="0"/>
              <a:t>temperature      25.0         </a:t>
            </a:r>
          </a:p>
          <a:p>
            <a:r>
              <a:rPr lang="en-US" sz="1400" dirty="0"/>
              <a:t>H+               0.11544    </a:t>
            </a:r>
          </a:p>
          <a:p>
            <a:r>
              <a:rPr lang="en-US" sz="1400" dirty="0"/>
              <a:t>Ca++             5.28   </a:t>
            </a:r>
          </a:p>
          <a:p>
            <a:r>
              <a:rPr lang="en-US" sz="1400" dirty="0"/>
              <a:t>Ca44++           0.111997921     </a:t>
            </a:r>
          </a:p>
          <a:p>
            <a:r>
              <a:rPr lang="en-US" sz="1400" dirty="0"/>
              <a:t>HCO3-            10.0</a:t>
            </a:r>
          </a:p>
          <a:p>
            <a:r>
              <a:rPr lang="en-US" sz="1400" dirty="0"/>
              <a:t>!! Mineral name &lt;volume fraction m3/m3&gt;</a:t>
            </a:r>
          </a:p>
          <a:p>
            <a:r>
              <a:rPr lang="en-US" sz="1400" dirty="0" err="1"/>
              <a:t>CalciteRifle</a:t>
            </a:r>
            <a:r>
              <a:rPr lang="en-US" sz="1400" dirty="0"/>
              <a:t>                0.7833831  </a:t>
            </a:r>
            <a:r>
              <a:rPr lang="en-US" sz="1400" dirty="0" err="1"/>
              <a:t>bsa</a:t>
            </a:r>
            <a:r>
              <a:rPr lang="en-US" sz="1400" dirty="0"/>
              <a:t> 1.33E-02</a:t>
            </a:r>
          </a:p>
          <a:p>
            <a:r>
              <a:rPr lang="en-US" sz="1400" dirty="0"/>
              <a:t>Calcite44Rifle           0.0166170  </a:t>
            </a:r>
            <a:r>
              <a:rPr lang="en-US" sz="1400" dirty="0" err="1"/>
              <a:t>bsa</a:t>
            </a:r>
            <a:r>
              <a:rPr lang="en-US" sz="1400" dirty="0"/>
              <a:t> 1.33E-02</a:t>
            </a:r>
          </a:p>
          <a:p>
            <a:r>
              <a:rPr lang="en-US" sz="1400" dirty="0"/>
              <a:t>END</a:t>
            </a:r>
          </a:p>
        </p:txBody>
      </p:sp>
      <p:sp>
        <p:nvSpPr>
          <p:cNvPr id="4" name="Rectangle 3">
            <a:extLst>
              <a:ext uri="{FF2B5EF4-FFF2-40B4-BE49-F238E27FC236}">
                <a16:creationId xmlns:a16="http://schemas.microsoft.com/office/drawing/2014/main" id="{98959D4F-12DB-4CB9-BC69-639175923A3A}"/>
              </a:ext>
            </a:extLst>
          </p:cNvPr>
          <p:cNvSpPr/>
          <p:nvPr/>
        </p:nvSpPr>
        <p:spPr>
          <a:xfrm>
            <a:off x="4572000" y="1300555"/>
            <a:ext cx="4199324" cy="2677656"/>
          </a:xfrm>
          <a:prstGeom prst="rect">
            <a:avLst/>
          </a:prstGeom>
          <a:ln>
            <a:solidFill>
              <a:schemeClr val="tx1"/>
            </a:solidFill>
          </a:ln>
        </p:spPr>
        <p:txBody>
          <a:bodyPr wrap="square">
            <a:spAutoFit/>
          </a:bodyPr>
          <a:lstStyle/>
          <a:p>
            <a:r>
              <a:rPr lang="en-US" sz="1400" dirty="0"/>
              <a:t>MINERALS</a:t>
            </a:r>
          </a:p>
          <a:p>
            <a:r>
              <a:rPr lang="en-US" sz="1400" dirty="0" err="1"/>
              <a:t>CalciteRifle</a:t>
            </a:r>
            <a:r>
              <a:rPr lang="en-US" sz="1400" dirty="0"/>
              <a:t>     -label  default -rate     -4.10000000</a:t>
            </a:r>
          </a:p>
          <a:p>
            <a:r>
              <a:rPr lang="en-US" sz="1400" dirty="0"/>
              <a:t>!!!  2 per mil kinetic fractionation</a:t>
            </a:r>
          </a:p>
          <a:p>
            <a:r>
              <a:rPr lang="en-US" sz="1400" dirty="0"/>
              <a:t>Calcite44Rifle   -label  default -rate  -4.10217692</a:t>
            </a:r>
          </a:p>
          <a:p>
            <a:r>
              <a:rPr lang="en-US" sz="1400" dirty="0"/>
              <a:t>END</a:t>
            </a:r>
          </a:p>
          <a:p>
            <a:endParaRPr lang="en-US" sz="1400" dirty="0"/>
          </a:p>
          <a:p>
            <a:r>
              <a:rPr lang="en-US" sz="1400" dirty="0"/>
              <a:t>ISOTOPES</a:t>
            </a:r>
          </a:p>
          <a:p>
            <a:r>
              <a:rPr lang="en-US" sz="1400" dirty="0"/>
              <a:t>primary    Ca44++          Ca++          </a:t>
            </a:r>
            <a:r>
              <a:rPr lang="en-US" sz="1400" dirty="0">
                <a:solidFill>
                  <a:srgbClr val="FF0000"/>
                </a:solidFill>
              </a:rPr>
              <a:t>0.021667</a:t>
            </a:r>
          </a:p>
          <a:p>
            <a:r>
              <a:rPr lang="en-US" sz="1400" dirty="0"/>
              <a:t>mineral    Calcite44Rifle  </a:t>
            </a:r>
            <a:r>
              <a:rPr lang="en-US" sz="1400" dirty="0" err="1"/>
              <a:t>CalciteRifle</a:t>
            </a:r>
            <a:r>
              <a:rPr lang="en-US" sz="1400" dirty="0"/>
              <a:t>  </a:t>
            </a:r>
            <a:r>
              <a:rPr lang="en-US" sz="1400" b="1" dirty="0">
                <a:solidFill>
                  <a:srgbClr val="FF0000"/>
                </a:solidFill>
              </a:rPr>
              <a:t>bulk</a:t>
            </a:r>
            <a:r>
              <a:rPr lang="en-US" sz="1400" dirty="0"/>
              <a:t> </a:t>
            </a:r>
          </a:p>
          <a:p>
            <a:r>
              <a:rPr lang="en-US" sz="1400" dirty="0" err="1"/>
              <a:t>isotope_time_series</a:t>
            </a:r>
            <a:r>
              <a:rPr lang="en-US" sz="1400" dirty="0"/>
              <a:t>        </a:t>
            </a:r>
            <a:r>
              <a:rPr lang="en-US" sz="1400" b="1" dirty="0" err="1">
                <a:solidFill>
                  <a:srgbClr val="FF0000"/>
                </a:solidFill>
              </a:rPr>
              <a:t>BatchExperiment.out</a:t>
            </a:r>
            <a:r>
              <a:rPr lang="en-US" sz="1400" b="1" dirty="0">
                <a:solidFill>
                  <a:srgbClr val="FF0000"/>
                </a:solidFill>
              </a:rPr>
              <a:t>      </a:t>
            </a:r>
            <a:r>
              <a:rPr lang="en-US" sz="1400" dirty="0"/>
              <a:t>1  1  1</a:t>
            </a:r>
          </a:p>
          <a:p>
            <a:r>
              <a:rPr lang="en-US" sz="1400" dirty="0"/>
              <a:t>END</a:t>
            </a:r>
          </a:p>
        </p:txBody>
      </p:sp>
      <p:sp>
        <p:nvSpPr>
          <p:cNvPr id="5" name="TextBox 4">
            <a:extLst>
              <a:ext uri="{FF2B5EF4-FFF2-40B4-BE49-F238E27FC236}">
                <a16:creationId xmlns:a16="http://schemas.microsoft.com/office/drawing/2014/main" id="{024CA04A-0402-42CD-A9DD-C8AE184CF598}"/>
              </a:ext>
            </a:extLst>
          </p:cNvPr>
          <p:cNvSpPr txBox="1"/>
          <p:nvPr/>
        </p:nvSpPr>
        <p:spPr>
          <a:xfrm>
            <a:off x="7070666" y="1713956"/>
            <a:ext cx="1700658" cy="307777"/>
          </a:xfrm>
          <a:prstGeom prst="rect">
            <a:avLst/>
          </a:prstGeom>
          <a:noFill/>
          <a:ln>
            <a:noFill/>
          </a:ln>
        </p:spPr>
        <p:txBody>
          <a:bodyPr wrap="none" rtlCol="0">
            <a:spAutoFit/>
          </a:bodyPr>
          <a:lstStyle/>
          <a:p>
            <a:r>
              <a:rPr lang="en-US" sz="1400" b="1" dirty="0">
                <a:solidFill>
                  <a:srgbClr val="FF0000"/>
                </a:solidFill>
              </a:rPr>
              <a:t>Kinetic fractionation</a:t>
            </a:r>
          </a:p>
        </p:txBody>
      </p:sp>
      <p:sp>
        <p:nvSpPr>
          <p:cNvPr id="6" name="TextBox 5">
            <a:extLst>
              <a:ext uri="{FF2B5EF4-FFF2-40B4-BE49-F238E27FC236}">
                <a16:creationId xmlns:a16="http://schemas.microsoft.com/office/drawing/2014/main" id="{9DA9BF57-734C-483B-86AD-744E7086C68A}"/>
              </a:ext>
            </a:extLst>
          </p:cNvPr>
          <p:cNvSpPr txBox="1"/>
          <p:nvPr/>
        </p:nvSpPr>
        <p:spPr>
          <a:xfrm>
            <a:off x="6792686" y="2413878"/>
            <a:ext cx="1237130" cy="523220"/>
          </a:xfrm>
          <a:prstGeom prst="rect">
            <a:avLst/>
          </a:prstGeom>
          <a:noFill/>
        </p:spPr>
        <p:txBody>
          <a:bodyPr wrap="square" rtlCol="0">
            <a:spAutoFit/>
          </a:bodyPr>
          <a:lstStyle/>
          <a:p>
            <a:pPr algn="ctr"/>
            <a:r>
              <a:rPr lang="en-US" sz="1400" b="1" dirty="0">
                <a:solidFill>
                  <a:srgbClr val="FF0000"/>
                </a:solidFill>
              </a:rPr>
              <a:t>Isotope Standard</a:t>
            </a:r>
          </a:p>
        </p:txBody>
      </p:sp>
      <p:cxnSp>
        <p:nvCxnSpPr>
          <p:cNvPr id="8" name="Straight Arrow Connector 7">
            <a:extLst>
              <a:ext uri="{FF2B5EF4-FFF2-40B4-BE49-F238E27FC236}">
                <a16:creationId xmlns:a16="http://schemas.microsoft.com/office/drawing/2014/main" id="{5C65D90D-A893-4957-86AF-64DF1136400F}"/>
              </a:ext>
            </a:extLst>
          </p:cNvPr>
          <p:cNvCxnSpPr>
            <a:cxnSpLocks/>
          </p:cNvCxnSpPr>
          <p:nvPr/>
        </p:nvCxnSpPr>
        <p:spPr>
          <a:xfrm flipH="1" flipV="1">
            <a:off x="7830030" y="3173340"/>
            <a:ext cx="1114186" cy="100252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96F70F49-DDAF-4785-AB21-F02A7E6B16E4}"/>
              </a:ext>
            </a:extLst>
          </p:cNvPr>
          <p:cNvSpPr txBox="1"/>
          <p:nvPr/>
        </p:nvSpPr>
        <p:spPr>
          <a:xfrm>
            <a:off x="6291830" y="4214453"/>
            <a:ext cx="2776722" cy="1200329"/>
          </a:xfrm>
          <a:prstGeom prst="rect">
            <a:avLst/>
          </a:prstGeom>
          <a:noFill/>
          <a:ln>
            <a:solidFill>
              <a:srgbClr val="FF0000"/>
            </a:solidFill>
          </a:ln>
        </p:spPr>
        <p:txBody>
          <a:bodyPr wrap="none" rtlCol="0">
            <a:spAutoFit/>
          </a:bodyPr>
          <a:lstStyle/>
          <a:p>
            <a:r>
              <a:rPr lang="en-US" b="1" dirty="0">
                <a:solidFill>
                  <a:srgbClr val="FF0000"/>
                </a:solidFill>
              </a:rPr>
              <a:t>Isotopic back-reaction with</a:t>
            </a:r>
          </a:p>
          <a:p>
            <a:pPr marL="285750" indent="-285750">
              <a:buFont typeface="Arial" panose="020B0604020202020204" pitchFamily="34" charset="0"/>
              <a:buChar char="•"/>
            </a:pPr>
            <a:r>
              <a:rPr lang="en-US" b="1" dirty="0">
                <a:solidFill>
                  <a:srgbClr val="FF0000"/>
                </a:solidFill>
              </a:rPr>
              <a:t>Bulk</a:t>
            </a:r>
          </a:p>
          <a:p>
            <a:pPr marL="285750" indent="-285750">
              <a:buFont typeface="Arial" panose="020B0604020202020204" pitchFamily="34" charset="0"/>
              <a:buChar char="•"/>
            </a:pPr>
            <a:r>
              <a:rPr lang="en-US" b="1" dirty="0">
                <a:solidFill>
                  <a:srgbClr val="FF0000"/>
                </a:solidFill>
              </a:rPr>
              <a:t>Surface</a:t>
            </a:r>
          </a:p>
          <a:p>
            <a:pPr marL="285750" indent="-285750">
              <a:buFont typeface="Arial" panose="020B0604020202020204" pitchFamily="34" charset="0"/>
              <a:buChar char="•"/>
            </a:pPr>
            <a:r>
              <a:rPr lang="en-US" b="1" dirty="0">
                <a:solidFill>
                  <a:srgbClr val="FF0000"/>
                </a:solidFill>
              </a:rPr>
              <a:t>None</a:t>
            </a:r>
          </a:p>
        </p:txBody>
      </p:sp>
      <p:sp>
        <p:nvSpPr>
          <p:cNvPr id="10" name="Title 1">
            <a:extLst>
              <a:ext uri="{FF2B5EF4-FFF2-40B4-BE49-F238E27FC236}">
                <a16:creationId xmlns:a16="http://schemas.microsoft.com/office/drawing/2014/main" id="{EA08B9B5-34BF-4E57-BF47-03E474C9AB2D}"/>
              </a:ext>
            </a:extLst>
          </p:cNvPr>
          <p:cNvSpPr txBox="1">
            <a:spLocks/>
          </p:cNvSpPr>
          <p:nvPr/>
        </p:nvSpPr>
        <p:spPr>
          <a:xfrm>
            <a:off x="541724" y="150701"/>
            <a:ext cx="8229600" cy="730827"/>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a:t>Exercise 8: Calcite precipitation with δ</a:t>
            </a:r>
            <a:r>
              <a:rPr lang="en-US" sz="3600" b="1" baseline="30000"/>
              <a:t>44</a:t>
            </a:r>
            <a:r>
              <a:rPr lang="en-US" sz="3600" b="1"/>
              <a:t>Ca</a:t>
            </a:r>
            <a:endParaRPr lang="en-US" sz="3600" b="1" dirty="0"/>
          </a:p>
        </p:txBody>
      </p:sp>
      <p:sp>
        <p:nvSpPr>
          <p:cNvPr id="11" name="TextBox 10">
            <a:extLst>
              <a:ext uri="{FF2B5EF4-FFF2-40B4-BE49-F238E27FC236}">
                <a16:creationId xmlns:a16="http://schemas.microsoft.com/office/drawing/2014/main" id="{A1E2820A-55AD-498D-93F1-0AD676B74B60}"/>
              </a:ext>
            </a:extLst>
          </p:cNvPr>
          <p:cNvSpPr txBox="1"/>
          <p:nvPr/>
        </p:nvSpPr>
        <p:spPr>
          <a:xfrm>
            <a:off x="1899578" y="5943669"/>
            <a:ext cx="4384342" cy="369332"/>
          </a:xfrm>
          <a:prstGeom prst="rect">
            <a:avLst/>
          </a:prstGeom>
          <a:noFill/>
          <a:ln>
            <a:solidFill>
              <a:srgbClr val="FF0000"/>
            </a:solidFill>
          </a:ln>
        </p:spPr>
        <p:txBody>
          <a:bodyPr wrap="none" rtlCol="0">
            <a:spAutoFit/>
          </a:bodyPr>
          <a:lstStyle/>
          <a:p>
            <a:r>
              <a:rPr lang="en-US" b="1" dirty="0">
                <a:solidFill>
                  <a:srgbClr val="FF0000"/>
                </a:solidFill>
              </a:rPr>
              <a:t>Output isotope time series to file at grid cell</a:t>
            </a:r>
          </a:p>
        </p:txBody>
      </p:sp>
      <p:cxnSp>
        <p:nvCxnSpPr>
          <p:cNvPr id="12" name="Straight Arrow Connector 11">
            <a:extLst>
              <a:ext uri="{FF2B5EF4-FFF2-40B4-BE49-F238E27FC236}">
                <a16:creationId xmlns:a16="http://schemas.microsoft.com/office/drawing/2014/main" id="{D9E7F0DD-0F37-4864-BF21-E00811AF7550}"/>
              </a:ext>
            </a:extLst>
          </p:cNvPr>
          <p:cNvCxnSpPr>
            <a:cxnSpLocks/>
          </p:cNvCxnSpPr>
          <p:nvPr/>
        </p:nvCxnSpPr>
        <p:spPr>
          <a:xfrm flipV="1">
            <a:off x="4364531" y="3513956"/>
            <a:ext cx="2067005" cy="234896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6853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75223" y="37647"/>
            <a:ext cx="8229600" cy="730827"/>
          </a:xfrm>
        </p:spPr>
        <p:txBody>
          <a:bodyPr>
            <a:normAutofit/>
          </a:bodyPr>
          <a:lstStyle/>
          <a:p>
            <a:pPr algn="l"/>
            <a:r>
              <a:rPr lang="en-US" sz="3600" b="1" dirty="0"/>
              <a:t>Exercise 8: Calcite precipitation with δ</a:t>
            </a:r>
            <a:r>
              <a:rPr lang="en-US" sz="3600" b="1" baseline="30000" dirty="0"/>
              <a:t>44</a:t>
            </a:r>
            <a:r>
              <a:rPr lang="en-US" sz="3600" b="1" dirty="0"/>
              <a:t>Ca</a:t>
            </a:r>
          </a:p>
        </p:txBody>
      </p:sp>
      <p:pic>
        <p:nvPicPr>
          <p:cNvPr id="28" name="Picture 27"/>
          <p:cNvPicPr>
            <a:picLocks noChangeAspect="1"/>
          </p:cNvPicPr>
          <p:nvPr/>
        </p:nvPicPr>
        <p:blipFill rotWithShape="1">
          <a:blip r:embed="rId3" cstate="print">
            <a:extLst>
              <a:ext uri="{28A0092B-C50C-407E-A947-70E740481C1C}">
                <a14:useLocalDpi xmlns:a14="http://schemas.microsoft.com/office/drawing/2010/main" val="0"/>
              </a:ext>
            </a:extLst>
          </a:blip>
          <a:srcRect l="47296"/>
          <a:stretch/>
        </p:blipFill>
        <p:spPr>
          <a:xfrm>
            <a:off x="4636572" y="1452480"/>
            <a:ext cx="4100174" cy="3988142"/>
          </a:xfrm>
          <a:prstGeom prst="rect">
            <a:avLst/>
          </a:prstGeom>
        </p:spPr>
      </p:pic>
      <p:pic>
        <p:nvPicPr>
          <p:cNvPr id="27" name="Picture 26"/>
          <p:cNvPicPr>
            <a:picLocks noChangeAspect="1"/>
          </p:cNvPicPr>
          <p:nvPr/>
        </p:nvPicPr>
        <p:blipFill rotWithShape="1">
          <a:blip r:embed="rId3" cstate="print">
            <a:extLst>
              <a:ext uri="{28A0092B-C50C-407E-A947-70E740481C1C}">
                <a14:useLocalDpi xmlns:a14="http://schemas.microsoft.com/office/drawing/2010/main" val="0"/>
              </a:ext>
            </a:extLst>
          </a:blip>
          <a:srcRect t="14683" r="51808"/>
          <a:stretch/>
        </p:blipFill>
        <p:spPr>
          <a:xfrm>
            <a:off x="617558" y="1988706"/>
            <a:ext cx="3803541" cy="3451916"/>
          </a:xfrm>
          <a:prstGeom prst="rect">
            <a:avLst/>
          </a:prstGeom>
        </p:spPr>
      </p:pic>
      <p:sp>
        <p:nvSpPr>
          <p:cNvPr id="29" name="TextBox 28"/>
          <p:cNvSpPr txBox="1"/>
          <p:nvPr/>
        </p:nvSpPr>
        <p:spPr>
          <a:xfrm>
            <a:off x="3120980" y="6451198"/>
            <a:ext cx="3803541" cy="307777"/>
          </a:xfrm>
          <a:prstGeom prst="rect">
            <a:avLst/>
          </a:prstGeom>
          <a:noFill/>
        </p:spPr>
        <p:txBody>
          <a:bodyPr wrap="square" rtlCol="0">
            <a:spAutoFit/>
          </a:bodyPr>
          <a:lstStyle/>
          <a:p>
            <a:pPr algn="ctr"/>
            <a:r>
              <a:rPr lang="en-US" sz="1400" dirty="0"/>
              <a:t>Steefel et al. 2014</a:t>
            </a:r>
          </a:p>
        </p:txBody>
      </p:sp>
    </p:spTree>
    <p:extLst>
      <p:ext uri="{BB962C8B-B14F-4D97-AF65-F5344CB8AC3E}">
        <p14:creationId xmlns:p14="http://schemas.microsoft.com/office/powerpoint/2010/main" val="671483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fill="hold"/>
                                        <p:tgtEl>
                                          <p:spTgt spid="28"/>
                                        </p:tgtEl>
                                        <p:attrNameLst>
                                          <p:attrName>ppt_x</p:attrName>
                                        </p:attrNameLst>
                                      </p:cBhvr>
                                      <p:tavLst>
                                        <p:tav tm="0">
                                          <p:val>
                                            <p:strVal val="#ppt_x"/>
                                          </p:val>
                                        </p:tav>
                                        <p:tav tm="100000">
                                          <p:val>
                                            <p:strVal val="#ppt_x"/>
                                          </p:val>
                                        </p:tav>
                                      </p:tavLst>
                                    </p:anim>
                                    <p:anim calcmode="lin" valueType="num">
                                      <p:cBhvr additive="base">
                                        <p:cTn id="1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3243" y="2356766"/>
            <a:ext cx="3067336" cy="3184737"/>
            <a:chOff x="64292" y="3689989"/>
            <a:chExt cx="3067336" cy="3184737"/>
          </a:xfrm>
        </p:grpSpPr>
        <p:pic>
          <p:nvPicPr>
            <p:cNvPr id="5" name="Picture 4"/>
            <p:cNvPicPr>
              <a:picLocks noChangeAspect="1"/>
            </p:cNvPicPr>
            <p:nvPr/>
          </p:nvPicPr>
          <p:blipFill>
            <a:blip r:embed="rId3"/>
            <a:stretch>
              <a:fillRect/>
            </a:stretch>
          </p:blipFill>
          <p:spPr>
            <a:xfrm>
              <a:off x="180829" y="3859266"/>
              <a:ext cx="2950799" cy="2844655"/>
            </a:xfrm>
            <a:prstGeom prst="rect">
              <a:avLst/>
            </a:prstGeom>
          </p:spPr>
        </p:pic>
        <p:sp>
          <p:nvSpPr>
            <p:cNvPr id="6" name="TextBox 5"/>
            <p:cNvSpPr txBox="1"/>
            <p:nvPr/>
          </p:nvSpPr>
          <p:spPr>
            <a:xfrm rot="16200000">
              <a:off x="-385712" y="4931038"/>
              <a:ext cx="1207786" cy="307777"/>
            </a:xfrm>
            <a:prstGeom prst="rect">
              <a:avLst/>
            </a:prstGeom>
            <a:noFill/>
          </p:spPr>
          <p:txBody>
            <a:bodyPr wrap="square" rtlCol="0">
              <a:spAutoFit/>
            </a:bodyPr>
            <a:lstStyle/>
            <a:p>
              <a:r>
                <a:rPr lang="en-US" sz="1400" dirty="0"/>
                <a:t>δ</a:t>
              </a:r>
              <a:r>
                <a:rPr lang="en-US" sz="1400" baseline="30000" dirty="0"/>
                <a:t>44</a:t>
              </a:r>
              <a:r>
                <a:rPr lang="en-US" sz="1400" dirty="0"/>
                <a:t>Ca (‰)</a:t>
              </a:r>
            </a:p>
          </p:txBody>
        </p:sp>
        <p:sp>
          <p:nvSpPr>
            <p:cNvPr id="7" name="TextBox 6"/>
            <p:cNvSpPr txBox="1"/>
            <p:nvPr/>
          </p:nvSpPr>
          <p:spPr>
            <a:xfrm>
              <a:off x="535410" y="3689989"/>
              <a:ext cx="2446805" cy="338554"/>
            </a:xfrm>
            <a:prstGeom prst="rect">
              <a:avLst/>
            </a:prstGeom>
            <a:noFill/>
          </p:spPr>
          <p:txBody>
            <a:bodyPr wrap="square" rtlCol="0">
              <a:spAutoFit/>
            </a:bodyPr>
            <a:lstStyle/>
            <a:p>
              <a:r>
                <a:rPr lang="en-US" sz="1600" dirty="0"/>
                <a:t>(1) </a:t>
              </a:r>
              <a:r>
                <a:rPr lang="en-US" sz="1600" dirty="0" err="1"/>
                <a:t>Isotopically</a:t>
              </a:r>
              <a:r>
                <a:rPr lang="en-US" sz="1600" dirty="0"/>
                <a:t> irreversible</a:t>
              </a:r>
            </a:p>
          </p:txBody>
        </p:sp>
        <p:sp>
          <p:nvSpPr>
            <p:cNvPr id="8" name="TextBox 7"/>
            <p:cNvSpPr txBox="1"/>
            <p:nvPr/>
          </p:nvSpPr>
          <p:spPr>
            <a:xfrm>
              <a:off x="1718298" y="4144826"/>
              <a:ext cx="1322736" cy="307777"/>
            </a:xfrm>
            <a:prstGeom prst="rect">
              <a:avLst/>
            </a:prstGeom>
            <a:noFill/>
          </p:spPr>
          <p:txBody>
            <a:bodyPr wrap="square" rtlCol="0">
              <a:spAutoFit/>
            </a:bodyPr>
            <a:lstStyle/>
            <a:p>
              <a:pPr algn="r"/>
              <a:r>
                <a:rPr lang="en-US" sz="1400" dirty="0"/>
                <a:t>fluid</a:t>
              </a:r>
            </a:p>
          </p:txBody>
        </p:sp>
        <p:sp>
          <p:nvSpPr>
            <p:cNvPr id="9" name="TextBox 8"/>
            <p:cNvSpPr txBox="1"/>
            <p:nvPr/>
          </p:nvSpPr>
          <p:spPr>
            <a:xfrm>
              <a:off x="1683831" y="6015617"/>
              <a:ext cx="1322736" cy="307777"/>
            </a:xfrm>
            <a:prstGeom prst="rect">
              <a:avLst/>
            </a:prstGeom>
            <a:noFill/>
          </p:spPr>
          <p:txBody>
            <a:bodyPr wrap="square" rtlCol="0">
              <a:spAutoFit/>
            </a:bodyPr>
            <a:lstStyle/>
            <a:p>
              <a:pPr algn="r"/>
              <a:r>
                <a:rPr lang="en-US" sz="1400" dirty="0"/>
                <a:t>bulk mineral</a:t>
              </a:r>
            </a:p>
          </p:txBody>
        </p:sp>
        <p:sp>
          <p:nvSpPr>
            <p:cNvPr id="10" name="TextBox 9"/>
            <p:cNvSpPr txBox="1"/>
            <p:nvPr/>
          </p:nvSpPr>
          <p:spPr>
            <a:xfrm>
              <a:off x="1133077" y="6566949"/>
              <a:ext cx="1220237" cy="307777"/>
            </a:xfrm>
            <a:prstGeom prst="rect">
              <a:avLst/>
            </a:prstGeom>
            <a:noFill/>
          </p:spPr>
          <p:txBody>
            <a:bodyPr wrap="square" rtlCol="0">
              <a:spAutoFit/>
            </a:bodyPr>
            <a:lstStyle/>
            <a:p>
              <a:pPr algn="ctr"/>
              <a:r>
                <a:rPr lang="en-US" sz="1400" dirty="0"/>
                <a:t>days</a:t>
              </a:r>
            </a:p>
          </p:txBody>
        </p:sp>
      </p:grpSp>
      <p:grpSp>
        <p:nvGrpSpPr>
          <p:cNvPr id="11" name="Group 10"/>
          <p:cNvGrpSpPr/>
          <p:nvPr/>
        </p:nvGrpSpPr>
        <p:grpSpPr>
          <a:xfrm>
            <a:off x="2981167" y="2347374"/>
            <a:ext cx="3134243" cy="3194129"/>
            <a:chOff x="2982216" y="3680597"/>
            <a:chExt cx="3134243" cy="3194129"/>
          </a:xfrm>
        </p:grpSpPr>
        <p:pic>
          <p:nvPicPr>
            <p:cNvPr id="12" name="Picture 11"/>
            <p:cNvPicPr>
              <a:picLocks noChangeAspect="1"/>
            </p:cNvPicPr>
            <p:nvPr/>
          </p:nvPicPr>
          <p:blipFill>
            <a:blip r:embed="rId4"/>
            <a:stretch>
              <a:fillRect/>
            </a:stretch>
          </p:blipFill>
          <p:spPr>
            <a:xfrm>
              <a:off x="3115738" y="3859266"/>
              <a:ext cx="3000721" cy="2844655"/>
            </a:xfrm>
            <a:prstGeom prst="rect">
              <a:avLst/>
            </a:prstGeom>
          </p:spPr>
        </p:pic>
        <p:sp>
          <p:nvSpPr>
            <p:cNvPr id="13" name="TextBox 12"/>
            <p:cNvSpPr txBox="1"/>
            <p:nvPr/>
          </p:nvSpPr>
          <p:spPr>
            <a:xfrm rot="16200000">
              <a:off x="2591030" y="4931038"/>
              <a:ext cx="1207786" cy="307777"/>
            </a:xfrm>
            <a:prstGeom prst="rect">
              <a:avLst/>
            </a:prstGeom>
            <a:noFill/>
          </p:spPr>
          <p:txBody>
            <a:bodyPr wrap="square" rtlCol="0">
              <a:spAutoFit/>
            </a:bodyPr>
            <a:lstStyle/>
            <a:p>
              <a:r>
                <a:rPr lang="en-US" sz="1400" dirty="0"/>
                <a:t>δ</a:t>
              </a:r>
              <a:r>
                <a:rPr lang="en-US" sz="1400" baseline="30000" dirty="0"/>
                <a:t>44</a:t>
              </a:r>
              <a:r>
                <a:rPr lang="en-US" sz="1400" dirty="0"/>
                <a:t>Ca (‰)</a:t>
              </a:r>
            </a:p>
          </p:txBody>
        </p:sp>
        <p:sp>
          <p:nvSpPr>
            <p:cNvPr id="14" name="TextBox 13"/>
            <p:cNvSpPr txBox="1"/>
            <p:nvPr/>
          </p:nvSpPr>
          <p:spPr>
            <a:xfrm>
              <a:off x="3524830" y="3680597"/>
              <a:ext cx="2437740" cy="338554"/>
            </a:xfrm>
            <a:prstGeom prst="rect">
              <a:avLst/>
            </a:prstGeom>
            <a:noFill/>
          </p:spPr>
          <p:txBody>
            <a:bodyPr wrap="square" rtlCol="0">
              <a:spAutoFit/>
            </a:bodyPr>
            <a:lstStyle/>
            <a:p>
              <a:r>
                <a:rPr lang="en-US" sz="1600" dirty="0"/>
                <a:t>(2) In equilibrium with bulk</a:t>
              </a:r>
            </a:p>
          </p:txBody>
        </p:sp>
        <p:sp>
          <p:nvSpPr>
            <p:cNvPr id="15" name="TextBox 14"/>
            <p:cNvSpPr txBox="1"/>
            <p:nvPr/>
          </p:nvSpPr>
          <p:spPr>
            <a:xfrm>
              <a:off x="2982216" y="5435773"/>
              <a:ext cx="1322736" cy="307777"/>
            </a:xfrm>
            <a:prstGeom prst="rect">
              <a:avLst/>
            </a:prstGeom>
            <a:noFill/>
          </p:spPr>
          <p:txBody>
            <a:bodyPr wrap="square" rtlCol="0">
              <a:spAutoFit/>
            </a:bodyPr>
            <a:lstStyle/>
            <a:p>
              <a:pPr algn="r"/>
              <a:r>
                <a:rPr lang="en-US" sz="1400" dirty="0"/>
                <a:t>fluid</a:t>
              </a:r>
            </a:p>
          </p:txBody>
        </p:sp>
        <p:sp>
          <p:nvSpPr>
            <p:cNvPr id="16" name="TextBox 15"/>
            <p:cNvSpPr txBox="1"/>
            <p:nvPr/>
          </p:nvSpPr>
          <p:spPr>
            <a:xfrm>
              <a:off x="4645613" y="6000887"/>
              <a:ext cx="1322736" cy="307777"/>
            </a:xfrm>
            <a:prstGeom prst="rect">
              <a:avLst/>
            </a:prstGeom>
            <a:noFill/>
          </p:spPr>
          <p:txBody>
            <a:bodyPr wrap="square" rtlCol="0">
              <a:spAutoFit/>
            </a:bodyPr>
            <a:lstStyle/>
            <a:p>
              <a:pPr algn="r"/>
              <a:r>
                <a:rPr lang="en-US" sz="1400" dirty="0"/>
                <a:t>bulk mineral</a:t>
              </a:r>
            </a:p>
          </p:txBody>
        </p:sp>
        <p:sp>
          <p:nvSpPr>
            <p:cNvPr id="17" name="TextBox 16"/>
            <p:cNvSpPr txBox="1"/>
            <p:nvPr/>
          </p:nvSpPr>
          <p:spPr>
            <a:xfrm>
              <a:off x="4097749" y="6566949"/>
              <a:ext cx="1220237" cy="307777"/>
            </a:xfrm>
            <a:prstGeom prst="rect">
              <a:avLst/>
            </a:prstGeom>
            <a:noFill/>
          </p:spPr>
          <p:txBody>
            <a:bodyPr wrap="square" rtlCol="0">
              <a:spAutoFit/>
            </a:bodyPr>
            <a:lstStyle/>
            <a:p>
              <a:pPr algn="ctr"/>
              <a:r>
                <a:rPr lang="en-US" sz="1400" dirty="0"/>
                <a:t>days</a:t>
              </a:r>
            </a:p>
          </p:txBody>
        </p:sp>
      </p:grpSp>
      <p:grpSp>
        <p:nvGrpSpPr>
          <p:cNvPr id="18" name="Group 17"/>
          <p:cNvGrpSpPr/>
          <p:nvPr/>
        </p:nvGrpSpPr>
        <p:grpSpPr>
          <a:xfrm>
            <a:off x="5782685" y="2356766"/>
            <a:ext cx="3287599" cy="3175672"/>
            <a:chOff x="5783734" y="3689989"/>
            <a:chExt cx="3287599" cy="3175672"/>
          </a:xfrm>
        </p:grpSpPr>
        <p:pic>
          <p:nvPicPr>
            <p:cNvPr id="19" name="Picture 18"/>
            <p:cNvPicPr>
              <a:picLocks noChangeAspect="1"/>
            </p:cNvPicPr>
            <p:nvPr/>
          </p:nvPicPr>
          <p:blipFill>
            <a:blip r:embed="rId5"/>
            <a:stretch>
              <a:fillRect/>
            </a:stretch>
          </p:blipFill>
          <p:spPr>
            <a:xfrm>
              <a:off x="6091557" y="3859266"/>
              <a:ext cx="2979776" cy="2844655"/>
            </a:xfrm>
            <a:prstGeom prst="rect">
              <a:avLst/>
            </a:prstGeom>
          </p:spPr>
        </p:pic>
        <p:sp>
          <p:nvSpPr>
            <p:cNvPr id="20" name="TextBox 19"/>
            <p:cNvSpPr txBox="1"/>
            <p:nvPr/>
          </p:nvSpPr>
          <p:spPr>
            <a:xfrm rot="16200000">
              <a:off x="5512566" y="4931038"/>
              <a:ext cx="1207786" cy="307777"/>
            </a:xfrm>
            <a:prstGeom prst="rect">
              <a:avLst/>
            </a:prstGeom>
            <a:noFill/>
          </p:spPr>
          <p:txBody>
            <a:bodyPr wrap="square" rtlCol="0">
              <a:spAutoFit/>
            </a:bodyPr>
            <a:lstStyle/>
            <a:p>
              <a:r>
                <a:rPr lang="en-US" sz="1400" dirty="0"/>
                <a:t>δ</a:t>
              </a:r>
              <a:r>
                <a:rPr lang="en-US" sz="1400" baseline="30000" dirty="0"/>
                <a:t>44</a:t>
              </a:r>
              <a:r>
                <a:rPr lang="en-US" sz="1400" dirty="0"/>
                <a:t>Ca (‰)</a:t>
              </a:r>
            </a:p>
          </p:txBody>
        </p:sp>
        <p:sp>
          <p:nvSpPr>
            <p:cNvPr id="21" name="TextBox 20"/>
            <p:cNvSpPr txBox="1"/>
            <p:nvPr/>
          </p:nvSpPr>
          <p:spPr>
            <a:xfrm>
              <a:off x="6270348" y="3689989"/>
              <a:ext cx="2800985" cy="338554"/>
            </a:xfrm>
            <a:prstGeom prst="rect">
              <a:avLst/>
            </a:prstGeom>
            <a:noFill/>
          </p:spPr>
          <p:txBody>
            <a:bodyPr wrap="square" rtlCol="0">
              <a:spAutoFit/>
            </a:bodyPr>
            <a:lstStyle/>
            <a:p>
              <a:r>
                <a:rPr lang="en-US" sz="1600" dirty="0"/>
                <a:t>(3) In equilibrium with surface</a:t>
              </a:r>
            </a:p>
          </p:txBody>
        </p:sp>
        <p:sp>
          <p:nvSpPr>
            <p:cNvPr id="22" name="TextBox 21"/>
            <p:cNvSpPr txBox="1"/>
            <p:nvPr/>
          </p:nvSpPr>
          <p:spPr>
            <a:xfrm>
              <a:off x="5783734" y="5534931"/>
              <a:ext cx="1322736" cy="307777"/>
            </a:xfrm>
            <a:prstGeom prst="rect">
              <a:avLst/>
            </a:prstGeom>
            <a:noFill/>
          </p:spPr>
          <p:txBody>
            <a:bodyPr wrap="square" rtlCol="0">
              <a:spAutoFit/>
            </a:bodyPr>
            <a:lstStyle/>
            <a:p>
              <a:pPr algn="r"/>
              <a:r>
                <a:rPr lang="en-US" sz="1400" dirty="0"/>
                <a:t>fluid</a:t>
              </a:r>
            </a:p>
          </p:txBody>
        </p:sp>
        <p:sp>
          <p:nvSpPr>
            <p:cNvPr id="23" name="TextBox 22"/>
            <p:cNvSpPr txBox="1"/>
            <p:nvPr/>
          </p:nvSpPr>
          <p:spPr>
            <a:xfrm>
              <a:off x="7651954" y="5999398"/>
              <a:ext cx="1322736" cy="307777"/>
            </a:xfrm>
            <a:prstGeom prst="rect">
              <a:avLst/>
            </a:prstGeom>
            <a:noFill/>
          </p:spPr>
          <p:txBody>
            <a:bodyPr wrap="square" rtlCol="0">
              <a:spAutoFit/>
            </a:bodyPr>
            <a:lstStyle/>
            <a:p>
              <a:pPr algn="r"/>
              <a:r>
                <a:rPr lang="en-US" sz="1400" dirty="0"/>
                <a:t>bulk mineral</a:t>
              </a:r>
            </a:p>
          </p:txBody>
        </p:sp>
        <p:sp>
          <p:nvSpPr>
            <p:cNvPr id="25" name="TextBox 24"/>
            <p:cNvSpPr txBox="1"/>
            <p:nvPr/>
          </p:nvSpPr>
          <p:spPr>
            <a:xfrm>
              <a:off x="7056666" y="6557884"/>
              <a:ext cx="1220237" cy="307777"/>
            </a:xfrm>
            <a:prstGeom prst="rect">
              <a:avLst/>
            </a:prstGeom>
            <a:noFill/>
          </p:spPr>
          <p:txBody>
            <a:bodyPr wrap="square" rtlCol="0">
              <a:spAutoFit/>
            </a:bodyPr>
            <a:lstStyle/>
            <a:p>
              <a:pPr algn="ctr"/>
              <a:r>
                <a:rPr lang="en-US" sz="1400" dirty="0"/>
                <a:t>days</a:t>
              </a:r>
            </a:p>
          </p:txBody>
        </p:sp>
      </p:grpSp>
      <p:sp>
        <p:nvSpPr>
          <p:cNvPr id="26" name="TextBox 25"/>
          <p:cNvSpPr txBox="1"/>
          <p:nvPr/>
        </p:nvSpPr>
        <p:spPr>
          <a:xfrm>
            <a:off x="2913512" y="6479543"/>
            <a:ext cx="3803541" cy="307777"/>
          </a:xfrm>
          <a:prstGeom prst="rect">
            <a:avLst/>
          </a:prstGeom>
          <a:noFill/>
        </p:spPr>
        <p:txBody>
          <a:bodyPr wrap="square" rtlCol="0">
            <a:spAutoFit/>
          </a:bodyPr>
          <a:lstStyle/>
          <a:p>
            <a:pPr algn="ctr"/>
            <a:r>
              <a:rPr lang="en-US" sz="1400" dirty="0"/>
              <a:t>Steefel et al. 2014</a:t>
            </a:r>
          </a:p>
        </p:txBody>
      </p:sp>
      <p:sp>
        <p:nvSpPr>
          <p:cNvPr id="27" name="Title 1"/>
          <p:cNvSpPr>
            <a:spLocks noGrp="1"/>
          </p:cNvSpPr>
          <p:nvPr>
            <p:ph type="title"/>
          </p:nvPr>
        </p:nvSpPr>
        <p:spPr>
          <a:xfrm>
            <a:off x="534361" y="155904"/>
            <a:ext cx="8229600" cy="730827"/>
          </a:xfrm>
        </p:spPr>
        <p:txBody>
          <a:bodyPr>
            <a:normAutofit/>
          </a:bodyPr>
          <a:lstStyle/>
          <a:p>
            <a:r>
              <a:rPr lang="en-US" sz="3600" b="1" dirty="0"/>
              <a:t>Exercise 8: Calcite precipitation with δ</a:t>
            </a:r>
            <a:r>
              <a:rPr lang="en-US" sz="3600" b="1" baseline="30000" dirty="0"/>
              <a:t>44</a:t>
            </a:r>
            <a:r>
              <a:rPr lang="en-US" sz="3600" b="1" dirty="0"/>
              <a:t>Ca</a:t>
            </a:r>
          </a:p>
        </p:txBody>
      </p:sp>
      <p:sp>
        <p:nvSpPr>
          <p:cNvPr id="28" name="TextBox 27"/>
          <p:cNvSpPr txBox="1"/>
          <p:nvPr/>
        </p:nvSpPr>
        <p:spPr>
          <a:xfrm>
            <a:off x="1132028" y="1749548"/>
            <a:ext cx="1512198" cy="461665"/>
          </a:xfrm>
          <a:prstGeom prst="rect">
            <a:avLst/>
          </a:prstGeom>
          <a:noFill/>
        </p:spPr>
        <p:txBody>
          <a:bodyPr wrap="square" rtlCol="0">
            <a:spAutoFit/>
          </a:bodyPr>
          <a:lstStyle/>
          <a:p>
            <a:r>
              <a:rPr lang="en-US" sz="2400" dirty="0">
                <a:solidFill>
                  <a:srgbClr val="0000FF"/>
                </a:solidFill>
              </a:rPr>
              <a:t>“None”</a:t>
            </a:r>
          </a:p>
        </p:txBody>
      </p:sp>
      <p:sp>
        <p:nvSpPr>
          <p:cNvPr id="29" name="TextBox 28"/>
          <p:cNvSpPr txBox="1"/>
          <p:nvPr/>
        </p:nvSpPr>
        <p:spPr>
          <a:xfrm>
            <a:off x="4206987" y="1749548"/>
            <a:ext cx="1512198" cy="461665"/>
          </a:xfrm>
          <a:prstGeom prst="rect">
            <a:avLst/>
          </a:prstGeom>
          <a:noFill/>
        </p:spPr>
        <p:txBody>
          <a:bodyPr wrap="square" rtlCol="0">
            <a:spAutoFit/>
          </a:bodyPr>
          <a:lstStyle/>
          <a:p>
            <a:r>
              <a:rPr lang="en-US" sz="2400" dirty="0">
                <a:solidFill>
                  <a:srgbClr val="0000FF"/>
                </a:solidFill>
              </a:rPr>
              <a:t>“Bulk”</a:t>
            </a:r>
          </a:p>
        </p:txBody>
      </p:sp>
      <p:sp>
        <p:nvSpPr>
          <p:cNvPr id="30" name="TextBox 29"/>
          <p:cNvSpPr txBox="1"/>
          <p:nvPr/>
        </p:nvSpPr>
        <p:spPr>
          <a:xfrm>
            <a:off x="6905982" y="1749548"/>
            <a:ext cx="1512198" cy="461665"/>
          </a:xfrm>
          <a:prstGeom prst="rect">
            <a:avLst/>
          </a:prstGeom>
          <a:noFill/>
        </p:spPr>
        <p:txBody>
          <a:bodyPr wrap="square" rtlCol="0">
            <a:spAutoFit/>
          </a:bodyPr>
          <a:lstStyle/>
          <a:p>
            <a:r>
              <a:rPr lang="en-US" sz="2400" dirty="0">
                <a:solidFill>
                  <a:srgbClr val="0000FF"/>
                </a:solidFill>
              </a:rPr>
              <a:t>“Surface”</a:t>
            </a:r>
          </a:p>
        </p:txBody>
      </p:sp>
    </p:spTree>
    <p:extLst>
      <p:ext uri="{BB962C8B-B14F-4D97-AF65-F5344CB8AC3E}">
        <p14:creationId xmlns:p14="http://schemas.microsoft.com/office/powerpoint/2010/main" val="3122286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fill="hold"/>
                                        <p:tgtEl>
                                          <p:spTgt spid="29"/>
                                        </p:tgtEl>
                                        <p:attrNameLst>
                                          <p:attrName>ppt_x</p:attrName>
                                        </p:attrNameLst>
                                      </p:cBhvr>
                                      <p:tavLst>
                                        <p:tav tm="0">
                                          <p:val>
                                            <p:strVal val="#ppt_x"/>
                                          </p:val>
                                        </p:tav>
                                        <p:tav tm="100000">
                                          <p:val>
                                            <p:strVal val="#ppt_x"/>
                                          </p:val>
                                        </p:tav>
                                      </p:tavLst>
                                    </p:anim>
                                    <p:anim calcmode="lin" valueType="num">
                                      <p:cBhvr additive="base">
                                        <p:cTn id="18" dur="500" fill="hold"/>
                                        <p:tgtEl>
                                          <p:spTgt spid="2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fill="hold"/>
                                        <p:tgtEl>
                                          <p:spTgt spid="30"/>
                                        </p:tgtEl>
                                        <p:attrNameLst>
                                          <p:attrName>ppt_x</p:attrName>
                                        </p:attrNameLst>
                                      </p:cBhvr>
                                      <p:tavLst>
                                        <p:tav tm="0">
                                          <p:val>
                                            <p:strVal val="#ppt_x"/>
                                          </p:val>
                                        </p:tav>
                                        <p:tav tm="100000">
                                          <p:val>
                                            <p:strVal val="#ppt_x"/>
                                          </p:val>
                                        </p:tav>
                                      </p:tavLst>
                                    </p:anim>
                                    <p:anim calcmode="lin" valueType="num">
                                      <p:cBhvr additive="base">
                                        <p:cTn id="28" dur="500" fill="hold"/>
                                        <p:tgtEl>
                                          <p:spTgt spid="30"/>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06174" y="164392"/>
            <a:ext cx="8229600" cy="730827"/>
          </a:xfrm>
        </p:spPr>
        <p:txBody>
          <a:bodyPr>
            <a:normAutofit/>
          </a:bodyPr>
          <a:lstStyle/>
          <a:p>
            <a:pPr algn="l"/>
            <a:r>
              <a:rPr lang="en-US" sz="3200" b="1" dirty="0"/>
              <a:t>Exercise 9: Microbial Redox</a:t>
            </a:r>
          </a:p>
        </p:txBody>
      </p:sp>
      <p:pic>
        <p:nvPicPr>
          <p:cNvPr id="5" name="Picture 4" descr="VID00203.jpg"/>
          <p:cNvPicPr>
            <a:picLocks noChangeAspect="1"/>
          </p:cNvPicPr>
          <p:nvPr/>
        </p:nvPicPr>
        <p:blipFill>
          <a:blip r:embed="rId4"/>
          <a:stretch>
            <a:fillRect/>
          </a:stretch>
        </p:blipFill>
        <p:spPr>
          <a:xfrm rot="16200000">
            <a:off x="3794586" y="1497833"/>
            <a:ext cx="6847249" cy="3851578"/>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452837668"/>
              </p:ext>
            </p:extLst>
          </p:nvPr>
        </p:nvGraphicFramePr>
        <p:xfrm>
          <a:off x="206174" y="2640806"/>
          <a:ext cx="4240213" cy="1077913"/>
        </p:xfrm>
        <a:graphic>
          <a:graphicData uri="http://schemas.openxmlformats.org/presentationml/2006/ole">
            <mc:AlternateContent xmlns:mc="http://schemas.openxmlformats.org/markup-compatibility/2006">
              <mc:Choice xmlns:v="urn:schemas-microsoft-com:vml" Requires="v">
                <p:oleObj spid="_x0000_s18814" name="Equation" r:id="rId5" imgW="2120760" imgH="533160" progId="Equation.DSMT4">
                  <p:embed/>
                </p:oleObj>
              </mc:Choice>
              <mc:Fallback>
                <p:oleObj name="Equation" r:id="rId5" imgW="2120760" imgH="53316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174" y="2640806"/>
                        <a:ext cx="4240213" cy="107791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7" name="Text Box 12"/>
          <p:cNvSpPr txBox="1">
            <a:spLocks noChangeArrowheads="1"/>
          </p:cNvSpPr>
          <p:nvPr/>
        </p:nvSpPr>
        <p:spPr bwMode="auto">
          <a:xfrm>
            <a:off x="1461887" y="3848894"/>
            <a:ext cx="2779712"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400"/>
              <a:t>E = electron acceptor</a:t>
            </a:r>
          </a:p>
          <a:p>
            <a:r>
              <a:rPr lang="en-US" sz="2400"/>
              <a:t>D = electron donor</a:t>
            </a:r>
          </a:p>
        </p:txBody>
      </p:sp>
      <p:sp>
        <p:nvSpPr>
          <p:cNvPr id="8" name="Text Box 13"/>
          <p:cNvSpPr txBox="1">
            <a:spLocks noChangeArrowheads="1"/>
          </p:cNvSpPr>
          <p:nvPr/>
        </p:nvSpPr>
        <p:spPr bwMode="auto">
          <a:xfrm>
            <a:off x="1636512" y="2088356"/>
            <a:ext cx="17335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400" u="sng"/>
              <a:t>Dual Monod</a:t>
            </a:r>
          </a:p>
        </p:txBody>
      </p:sp>
      <p:sp>
        <p:nvSpPr>
          <p:cNvPr id="12" name="TextBox 11"/>
          <p:cNvSpPr txBox="1"/>
          <p:nvPr/>
        </p:nvSpPr>
        <p:spPr>
          <a:xfrm>
            <a:off x="78103" y="6520355"/>
            <a:ext cx="3803541" cy="307777"/>
          </a:xfrm>
          <a:prstGeom prst="rect">
            <a:avLst/>
          </a:prstGeom>
          <a:noFill/>
        </p:spPr>
        <p:txBody>
          <a:bodyPr wrap="square" rtlCol="0">
            <a:spAutoFit/>
          </a:bodyPr>
          <a:lstStyle/>
          <a:p>
            <a:r>
              <a:rPr lang="en-US" sz="1400" dirty="0" err="1"/>
              <a:t>Druhan</a:t>
            </a:r>
            <a:r>
              <a:rPr lang="en-US" sz="1400" dirty="0"/>
              <a:t>, Steefel, and others  2014</a:t>
            </a:r>
          </a:p>
        </p:txBody>
      </p:sp>
    </p:spTree>
    <p:extLst>
      <p:ext uri="{BB962C8B-B14F-4D97-AF65-F5344CB8AC3E}">
        <p14:creationId xmlns:p14="http://schemas.microsoft.com/office/powerpoint/2010/main" val="4182581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30" name="Rectangle 6"/>
          <p:cNvSpPr>
            <a:spLocks noGrp="1" noChangeArrowheads="1"/>
          </p:cNvSpPr>
          <p:nvPr>
            <p:ph type="title"/>
          </p:nvPr>
        </p:nvSpPr>
        <p:spPr>
          <a:xfrm>
            <a:off x="457200" y="128642"/>
            <a:ext cx="8229600" cy="1143000"/>
          </a:xfrm>
        </p:spPr>
        <p:txBody>
          <a:bodyPr>
            <a:normAutofit/>
          </a:bodyPr>
          <a:lstStyle/>
          <a:p>
            <a:r>
              <a:rPr lang="en-US" altLang="en-US" sz="4000" b="1" dirty="0"/>
              <a:t>Taylor-Aris Dispersion</a:t>
            </a:r>
          </a:p>
        </p:txBody>
      </p:sp>
      <p:pic>
        <p:nvPicPr>
          <p:cNvPr id="359429" name="Picture 5" descr="TaylorDispersionNoCalcite"/>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a:xfrm>
            <a:off x="580266" y="1684524"/>
            <a:ext cx="8188117" cy="32920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359432" name="Object 8"/>
          <p:cNvGraphicFramePr>
            <a:graphicFrameLocks noGrp="1" noChangeAspect="1"/>
          </p:cNvGraphicFramePr>
          <p:nvPr>
            <p:ph sz="half" idx="2"/>
            <p:extLst/>
          </p:nvPr>
        </p:nvGraphicFramePr>
        <p:xfrm>
          <a:off x="3019761" y="5119688"/>
          <a:ext cx="3352800" cy="1301750"/>
        </p:xfrm>
        <a:graphic>
          <a:graphicData uri="http://schemas.openxmlformats.org/presentationml/2006/ole">
            <mc:AlternateContent xmlns:mc="http://schemas.openxmlformats.org/markup-compatibility/2006">
              <mc:Choice xmlns:v="urn:schemas-microsoft-com:vml" Requires="v">
                <p:oleObj spid="_x0000_s105477" name="Equation" r:id="rId5" imgW="1079280" imgH="419040" progId="Equation.DSMT4">
                  <p:embed/>
                </p:oleObj>
              </mc:Choice>
              <mc:Fallback>
                <p:oleObj name="Equation" r:id="rId5" imgW="1079280" imgH="419040" progId="Equation.DSMT4">
                  <p:embed/>
                  <p:pic>
                    <p:nvPicPr>
                      <p:cNvPr id="359432"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9761" y="5119688"/>
                        <a:ext cx="3352800" cy="1301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36526820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190074" y="6530481"/>
            <a:ext cx="3702823" cy="2726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an 4"/>
          <p:cNvSpPr/>
          <p:nvPr/>
        </p:nvSpPr>
        <p:spPr>
          <a:xfrm rot="5400000">
            <a:off x="2137617" y="13521"/>
            <a:ext cx="516899" cy="2570979"/>
          </a:xfrm>
          <a:prstGeom prst="can">
            <a:avLst/>
          </a:prstGeom>
          <a:noFill/>
          <a:ln w="15875" cap="flat" cmpd="sng" algn="ctr">
            <a:solidFill>
              <a:srgbClr val="00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1278116" y="1114345"/>
            <a:ext cx="2246869" cy="369332"/>
          </a:xfrm>
          <a:prstGeom prst="rect">
            <a:avLst/>
          </a:prstGeom>
          <a:noFill/>
        </p:spPr>
        <p:txBody>
          <a:bodyPr wrap="square" rtlCol="0">
            <a:spAutoFit/>
          </a:bodyPr>
          <a:lstStyle/>
          <a:p>
            <a:pPr algn="ctr"/>
            <a:r>
              <a:rPr lang="en-US" dirty="0"/>
              <a:t>Rifle Sediment</a:t>
            </a:r>
            <a:endParaRPr lang="en-US" baseline="-25000" dirty="0"/>
          </a:p>
        </p:txBody>
      </p:sp>
      <p:cxnSp>
        <p:nvCxnSpPr>
          <p:cNvPr id="7" name="Curved Connector 6"/>
          <p:cNvCxnSpPr/>
          <p:nvPr/>
        </p:nvCxnSpPr>
        <p:spPr>
          <a:xfrm rot="5400000" flipH="1" flipV="1">
            <a:off x="491509" y="1419492"/>
            <a:ext cx="657162" cy="439645"/>
          </a:xfrm>
          <a:prstGeom prst="curvedConnector3">
            <a:avLst>
              <a:gd name="adj1" fmla="val 10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437447" y="1940284"/>
            <a:ext cx="2238735" cy="646331"/>
          </a:xfrm>
          <a:prstGeom prst="rect">
            <a:avLst/>
          </a:prstGeom>
          <a:noFill/>
        </p:spPr>
        <p:txBody>
          <a:bodyPr wrap="square" rtlCol="0">
            <a:spAutoFit/>
          </a:bodyPr>
          <a:lstStyle/>
          <a:p>
            <a:r>
              <a:rPr lang="en-US" dirty="0"/>
              <a:t>CH</a:t>
            </a:r>
            <a:r>
              <a:rPr lang="en-US" baseline="-25000" dirty="0"/>
              <a:t>3</a:t>
            </a:r>
            <a:r>
              <a:rPr lang="en-US" dirty="0"/>
              <a:t>COO</a:t>
            </a:r>
            <a:r>
              <a:rPr lang="en-US" baseline="30000" dirty="0"/>
              <a:t>-</a:t>
            </a:r>
            <a:r>
              <a:rPr lang="en-US" baseline="-25000" dirty="0"/>
              <a:t>(aq) </a:t>
            </a:r>
          </a:p>
          <a:p>
            <a:r>
              <a:rPr lang="en-US" dirty="0"/>
              <a:t>+ Rifle groundwater:</a:t>
            </a:r>
          </a:p>
        </p:txBody>
      </p:sp>
      <p:graphicFrame>
        <p:nvGraphicFramePr>
          <p:cNvPr id="9" name="Table 8"/>
          <p:cNvGraphicFramePr>
            <a:graphicFrameLocks noGrp="1"/>
          </p:cNvGraphicFramePr>
          <p:nvPr>
            <p:extLst>
              <p:ext uri="{D42A27DB-BD31-4B8C-83A1-F6EECF244321}">
                <p14:modId xmlns:p14="http://schemas.microsoft.com/office/powerpoint/2010/main" val="4135537015"/>
              </p:ext>
            </p:extLst>
          </p:nvPr>
        </p:nvGraphicFramePr>
        <p:xfrm>
          <a:off x="463943" y="2586615"/>
          <a:ext cx="2566938" cy="2764452"/>
        </p:xfrm>
        <a:graphic>
          <a:graphicData uri="http://schemas.openxmlformats.org/drawingml/2006/table">
            <a:tbl>
              <a:tblPr firstRow="1" bandRow="1">
                <a:tableStyleId>{5C22544A-7EE6-4342-B048-85BDC9FD1C3A}</a:tableStyleId>
              </a:tblPr>
              <a:tblGrid>
                <a:gridCol w="1060104">
                  <a:extLst>
                    <a:ext uri="{9D8B030D-6E8A-4147-A177-3AD203B41FA5}">
                      <a16:colId xmlns:a16="http://schemas.microsoft.com/office/drawing/2014/main" val="20000"/>
                    </a:ext>
                  </a:extLst>
                </a:gridCol>
                <a:gridCol w="1506834">
                  <a:extLst>
                    <a:ext uri="{9D8B030D-6E8A-4147-A177-3AD203B41FA5}">
                      <a16:colId xmlns:a16="http://schemas.microsoft.com/office/drawing/2014/main" val="20001"/>
                    </a:ext>
                  </a:extLst>
                </a:gridCol>
              </a:tblGrid>
              <a:tr h="290660">
                <a:tc>
                  <a:txBody>
                    <a:bodyPr/>
                    <a:lstStyle/>
                    <a:p>
                      <a:pPr algn="l"/>
                      <a:r>
                        <a:rPr lang="en-US" sz="1400" b="0" dirty="0">
                          <a:solidFill>
                            <a:schemeClr val="tx1"/>
                          </a:solidFill>
                        </a:rPr>
                        <a:t>Uranium</a:t>
                      </a:r>
                    </a:p>
                  </a:txBody>
                  <a:tcPr anchor="ctr">
                    <a:lnL w="12700" cmpd="sng">
                      <a:noFill/>
                    </a:lnL>
                    <a:lnR w="12700" cmpd="sng">
                      <a:noFill/>
                    </a:lnR>
                    <a:lnT w="12700" cap="flat" cmpd="sng" algn="ctr">
                      <a:solidFill>
                        <a:scrgbClr r="0" g="0" b="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FFFFFF"/>
                    </a:solidFill>
                  </a:tcPr>
                </a:tc>
                <a:tc>
                  <a:txBody>
                    <a:bodyPr/>
                    <a:lstStyle/>
                    <a:p>
                      <a:r>
                        <a:rPr lang="en-US" sz="1400" b="0" dirty="0">
                          <a:solidFill>
                            <a:srgbClr val="000000"/>
                          </a:solidFill>
                        </a:rPr>
                        <a:t>0.7 – 1.5 </a:t>
                      </a:r>
                      <a:r>
                        <a:rPr lang="en-US" sz="1400" b="0" dirty="0" err="1">
                          <a:solidFill>
                            <a:srgbClr val="000000"/>
                          </a:solidFill>
                          <a:latin typeface="Symbol" charset="2"/>
                          <a:cs typeface="Symbol" charset="2"/>
                        </a:rPr>
                        <a:t>m</a:t>
                      </a:r>
                      <a:r>
                        <a:rPr lang="en-US" sz="1400" b="0" dirty="0" err="1">
                          <a:solidFill>
                            <a:srgbClr val="000000"/>
                          </a:solidFill>
                        </a:rPr>
                        <a:t>M</a:t>
                      </a:r>
                      <a:endParaRPr lang="en-US" sz="1400" b="0" dirty="0">
                        <a:solidFill>
                          <a:srgbClr val="000000"/>
                        </a:solidFill>
                      </a:endParaRPr>
                    </a:p>
                  </a:txBody>
                  <a:tcPr anchor="ctr">
                    <a:lnL w="12700" cmpd="sng">
                      <a:noFill/>
                    </a:lnL>
                    <a:lnR w="12700" cmpd="sng">
                      <a:noFill/>
                    </a:lnR>
                    <a:lnT w="12700" cap="flat" cmpd="sng" algn="ctr">
                      <a:solidFill>
                        <a:scrgbClr r="0" g="0" b="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0"/>
                  </a:ext>
                </a:extLst>
              </a:tr>
              <a:tr h="307836">
                <a:tc>
                  <a:txBody>
                    <a:bodyPr/>
                    <a:lstStyle/>
                    <a:p>
                      <a:pPr algn="l"/>
                      <a:r>
                        <a:rPr lang="en-US" sz="1400" dirty="0">
                          <a:solidFill>
                            <a:srgbClr val="000000"/>
                          </a:solidFill>
                        </a:rPr>
                        <a:t>pH</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FFFFF"/>
                    </a:solidFill>
                  </a:tcPr>
                </a:tc>
                <a:tc>
                  <a:txBody>
                    <a:bodyPr/>
                    <a:lstStyle/>
                    <a:p>
                      <a:r>
                        <a:rPr lang="en-US" sz="1400" dirty="0">
                          <a:solidFill>
                            <a:srgbClr val="000000"/>
                          </a:solidFill>
                        </a:rPr>
                        <a:t>7.0 – 7.2</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290660">
                <a:tc>
                  <a:txBody>
                    <a:bodyPr/>
                    <a:lstStyle/>
                    <a:p>
                      <a:pPr algn="l"/>
                      <a:r>
                        <a:rPr lang="en-US" sz="1400" dirty="0">
                          <a:solidFill>
                            <a:srgbClr val="000000"/>
                          </a:solidFill>
                        </a:rPr>
                        <a:t>Alkalinity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r>
                        <a:rPr lang="en-US" sz="1400" dirty="0">
                          <a:solidFill>
                            <a:srgbClr val="000000"/>
                          </a:solidFill>
                        </a:rPr>
                        <a:t>7 – 10 </a:t>
                      </a:r>
                      <a:r>
                        <a:rPr lang="en-US" sz="1400" dirty="0" err="1">
                          <a:solidFill>
                            <a:srgbClr val="000000"/>
                          </a:solidFill>
                        </a:rPr>
                        <a:t>meq</a:t>
                      </a:r>
                      <a:r>
                        <a:rPr lang="en-US" sz="1400" dirty="0">
                          <a:solidFill>
                            <a:srgbClr val="000000"/>
                          </a:solidFill>
                        </a:rPr>
                        <a:t>/L</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307836">
                <a:tc>
                  <a:txBody>
                    <a:bodyPr/>
                    <a:lstStyle/>
                    <a:p>
                      <a:pPr algn="l"/>
                      <a:r>
                        <a:rPr lang="en-US" sz="1400" dirty="0">
                          <a:solidFill>
                            <a:srgbClr val="000000"/>
                          </a:solidFill>
                        </a:rPr>
                        <a:t>Eh</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r>
                        <a:rPr lang="en-US" sz="1400" dirty="0">
                          <a:solidFill>
                            <a:srgbClr val="000000"/>
                          </a:solidFill>
                        </a:rPr>
                        <a:t>-150 to</a:t>
                      </a:r>
                      <a:r>
                        <a:rPr lang="en-US" sz="1400" baseline="0" dirty="0">
                          <a:solidFill>
                            <a:srgbClr val="000000"/>
                          </a:solidFill>
                        </a:rPr>
                        <a:t> 240 mV</a:t>
                      </a:r>
                      <a:endParaRPr lang="en-US" sz="1400" dirty="0">
                        <a:solidFill>
                          <a:srgbClr val="000000"/>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307836">
                <a:tc>
                  <a:txBody>
                    <a:bodyPr/>
                    <a:lstStyle/>
                    <a:p>
                      <a:pPr algn="l"/>
                      <a:r>
                        <a:rPr lang="en-US" sz="1400" dirty="0">
                          <a:solidFill>
                            <a:srgbClr val="000000"/>
                          </a:solidFill>
                        </a:rPr>
                        <a:t>DO</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r>
                        <a:rPr lang="en-US" sz="1400" dirty="0">
                          <a:solidFill>
                            <a:srgbClr val="000000"/>
                          </a:solidFill>
                        </a:rPr>
                        <a:t>3 – 20 </a:t>
                      </a:r>
                      <a:r>
                        <a:rPr lang="en-US" sz="1400" dirty="0" err="1">
                          <a:solidFill>
                            <a:srgbClr val="000000"/>
                          </a:solidFill>
                          <a:latin typeface="Symbol" charset="2"/>
                          <a:cs typeface="Symbol" charset="2"/>
                        </a:rPr>
                        <a:t>m</a:t>
                      </a:r>
                      <a:r>
                        <a:rPr lang="en-US" sz="1400" dirty="0" err="1">
                          <a:solidFill>
                            <a:srgbClr val="000000"/>
                          </a:solidFill>
                        </a:rPr>
                        <a:t>M</a:t>
                      </a:r>
                      <a:endParaRPr lang="en-US" sz="1400" dirty="0">
                        <a:solidFill>
                          <a:srgbClr val="000000"/>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307836">
                <a:tc>
                  <a:txBody>
                    <a:bodyPr/>
                    <a:lstStyle/>
                    <a:p>
                      <a:pPr algn="l"/>
                      <a:r>
                        <a:rPr lang="en-US" sz="1400" dirty="0">
                          <a:solidFill>
                            <a:srgbClr val="000000"/>
                          </a:solidFill>
                        </a:rPr>
                        <a:t>Fe(II)</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r>
                        <a:rPr lang="en-US" sz="1400" dirty="0">
                          <a:solidFill>
                            <a:srgbClr val="000000"/>
                          </a:solidFill>
                        </a:rPr>
                        <a:t>15 – 50 </a:t>
                      </a:r>
                      <a:r>
                        <a:rPr lang="en-US" sz="1400" dirty="0" err="1">
                          <a:solidFill>
                            <a:srgbClr val="000000"/>
                          </a:solidFill>
                          <a:latin typeface="Symbol" charset="2"/>
                          <a:cs typeface="Symbol" charset="2"/>
                        </a:rPr>
                        <a:t>m</a:t>
                      </a:r>
                      <a:r>
                        <a:rPr lang="en-US" sz="1400" dirty="0" err="1">
                          <a:solidFill>
                            <a:srgbClr val="000000"/>
                          </a:solidFill>
                        </a:rPr>
                        <a:t>M</a:t>
                      </a:r>
                      <a:endParaRPr lang="en-US" sz="1400" dirty="0">
                        <a:solidFill>
                          <a:srgbClr val="000000"/>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r h="307836">
                <a:tc>
                  <a:txBody>
                    <a:bodyPr/>
                    <a:lstStyle/>
                    <a:p>
                      <a:pPr algn="l"/>
                      <a:r>
                        <a:rPr lang="en-US" sz="1400" dirty="0">
                          <a:solidFill>
                            <a:srgbClr val="000000"/>
                          </a:solidFill>
                        </a:rPr>
                        <a:t>Nitrate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r>
                        <a:rPr lang="en-US" sz="1400" dirty="0">
                          <a:solidFill>
                            <a:srgbClr val="000000"/>
                          </a:solidFill>
                        </a:rPr>
                        <a:t>2 – 3 </a:t>
                      </a:r>
                      <a:r>
                        <a:rPr lang="en-US" sz="1400" dirty="0" err="1">
                          <a:solidFill>
                            <a:srgbClr val="000000"/>
                          </a:solidFill>
                          <a:latin typeface="Symbol" charset="2"/>
                          <a:cs typeface="Symbol" charset="2"/>
                        </a:rPr>
                        <a:t>m</a:t>
                      </a:r>
                      <a:r>
                        <a:rPr lang="en-US" sz="1400" dirty="0" err="1">
                          <a:solidFill>
                            <a:srgbClr val="000000"/>
                          </a:solidFill>
                        </a:rPr>
                        <a:t>M</a:t>
                      </a:r>
                      <a:endParaRPr lang="en-US" sz="1400" dirty="0">
                        <a:solidFill>
                          <a:srgbClr val="000000"/>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6"/>
                  </a:ext>
                </a:extLst>
              </a:tr>
              <a:tr h="307836">
                <a:tc>
                  <a:txBody>
                    <a:bodyPr/>
                    <a:lstStyle/>
                    <a:p>
                      <a:pPr algn="l"/>
                      <a:r>
                        <a:rPr lang="en-US" sz="1400" dirty="0">
                          <a:solidFill>
                            <a:srgbClr val="000000"/>
                          </a:solidFill>
                        </a:rPr>
                        <a:t>Sulfate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r>
                        <a:rPr lang="en-US" sz="1400" dirty="0">
                          <a:solidFill>
                            <a:srgbClr val="000000"/>
                          </a:solidFill>
                        </a:rPr>
                        <a:t>8 – 11 </a:t>
                      </a:r>
                      <a:r>
                        <a:rPr lang="en-US" sz="1400" dirty="0" err="1">
                          <a:solidFill>
                            <a:srgbClr val="000000"/>
                          </a:solidFill>
                        </a:rPr>
                        <a:t>mM</a:t>
                      </a:r>
                      <a:endParaRPr lang="en-US" sz="1400" dirty="0">
                        <a:solidFill>
                          <a:srgbClr val="000000"/>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7"/>
                  </a:ext>
                </a:extLst>
              </a:tr>
              <a:tr h="307836">
                <a:tc>
                  <a:txBody>
                    <a:bodyPr/>
                    <a:lstStyle/>
                    <a:p>
                      <a:pPr algn="l"/>
                      <a:r>
                        <a:rPr lang="en-US" sz="1400" dirty="0">
                          <a:solidFill>
                            <a:srgbClr val="000000"/>
                          </a:solidFill>
                        </a:rPr>
                        <a:t>Sulfide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r>
                        <a:rPr lang="en-US" sz="1400" dirty="0">
                          <a:solidFill>
                            <a:srgbClr val="000000"/>
                          </a:solidFill>
                        </a:rPr>
                        <a:t>0.03 – 0.5 </a:t>
                      </a:r>
                      <a:r>
                        <a:rPr lang="en-US" sz="1400" dirty="0" err="1">
                          <a:solidFill>
                            <a:srgbClr val="000000"/>
                          </a:solidFill>
                          <a:latin typeface="Symbol" charset="2"/>
                          <a:cs typeface="Symbol" charset="2"/>
                        </a:rPr>
                        <a:t>m</a:t>
                      </a:r>
                      <a:r>
                        <a:rPr lang="en-US" sz="1400" dirty="0" err="1">
                          <a:solidFill>
                            <a:srgbClr val="000000"/>
                          </a:solidFill>
                        </a:rPr>
                        <a:t>M</a:t>
                      </a:r>
                      <a:endParaRPr lang="en-US" sz="1400" dirty="0">
                        <a:solidFill>
                          <a:srgbClr val="000000"/>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8"/>
                  </a:ext>
                </a:extLst>
              </a:tr>
            </a:tbl>
          </a:graphicData>
        </a:graphic>
      </p:graphicFrame>
      <p:cxnSp>
        <p:nvCxnSpPr>
          <p:cNvPr id="10" name="Curved Connector 9"/>
          <p:cNvCxnSpPr>
            <a:stCxn id="5" idx="1"/>
            <a:endCxn id="16" idx="1"/>
          </p:cNvCxnSpPr>
          <p:nvPr/>
        </p:nvCxnSpPr>
        <p:spPr>
          <a:xfrm>
            <a:off x="3681556" y="1299011"/>
            <a:ext cx="926074" cy="1903452"/>
          </a:xfrm>
          <a:prstGeom prst="curvedConnector3">
            <a:avLst>
              <a:gd name="adj1" fmla="val 50000"/>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rot="16200000">
            <a:off x="3749357" y="1469543"/>
            <a:ext cx="3224846" cy="369332"/>
          </a:xfrm>
          <a:prstGeom prst="rect">
            <a:avLst/>
          </a:prstGeom>
          <a:solidFill>
            <a:srgbClr val="FFFFFF"/>
          </a:solidFill>
        </p:spPr>
        <p:txBody>
          <a:bodyPr wrap="square" rtlCol="0">
            <a:spAutoFit/>
          </a:bodyPr>
          <a:lstStyle/>
          <a:p>
            <a:pPr algn="ctr"/>
            <a:r>
              <a:rPr lang="en-US" dirty="0"/>
              <a:t>Acetate &amp; Sulfate (</a:t>
            </a:r>
            <a:r>
              <a:rPr lang="en-US" dirty="0" err="1"/>
              <a:t>mM</a:t>
            </a:r>
            <a:r>
              <a:rPr lang="en-US" dirty="0"/>
              <a:t>)</a:t>
            </a:r>
          </a:p>
        </p:txBody>
      </p:sp>
      <p:sp>
        <p:nvSpPr>
          <p:cNvPr id="12" name="TextBox 11"/>
          <p:cNvSpPr txBox="1"/>
          <p:nvPr/>
        </p:nvSpPr>
        <p:spPr>
          <a:xfrm>
            <a:off x="6462540" y="6433839"/>
            <a:ext cx="1435706" cy="369332"/>
          </a:xfrm>
          <a:prstGeom prst="rect">
            <a:avLst/>
          </a:prstGeom>
          <a:noFill/>
        </p:spPr>
        <p:txBody>
          <a:bodyPr wrap="square" rtlCol="0">
            <a:spAutoFit/>
          </a:bodyPr>
          <a:lstStyle/>
          <a:p>
            <a:pPr algn="ctr"/>
            <a:r>
              <a:rPr lang="en-US" dirty="0"/>
              <a:t>Days</a:t>
            </a:r>
          </a:p>
        </p:txBody>
      </p:sp>
      <p:pic>
        <p:nvPicPr>
          <p:cNvPr id="13" name="Picture 12" descr="Acetate&amp;SulfateData.png"/>
          <p:cNvPicPr>
            <a:picLocks noChangeAspect="1"/>
          </p:cNvPicPr>
          <p:nvPr/>
        </p:nvPicPr>
        <p:blipFill rotWithShape="1">
          <a:blip r:embed="rId3">
            <a:extLst>
              <a:ext uri="{28A0092B-C50C-407E-A947-70E740481C1C}">
                <a14:useLocalDpi xmlns:a14="http://schemas.microsoft.com/office/drawing/2010/main" val="0"/>
              </a:ext>
            </a:extLst>
          </a:blip>
          <a:srcRect l="14132" t="17313" r="11791" b="9411"/>
          <a:stretch/>
        </p:blipFill>
        <p:spPr>
          <a:xfrm>
            <a:off x="5520528" y="41786"/>
            <a:ext cx="3372369" cy="3382035"/>
          </a:xfrm>
          <a:prstGeom prst="rect">
            <a:avLst/>
          </a:prstGeom>
        </p:spPr>
      </p:pic>
      <p:pic>
        <p:nvPicPr>
          <p:cNvPr id="14" name="Picture 13" descr="Fe(II)&amp;HSData.png"/>
          <p:cNvPicPr>
            <a:picLocks noChangeAspect="1"/>
          </p:cNvPicPr>
          <p:nvPr/>
        </p:nvPicPr>
        <p:blipFill rotWithShape="1">
          <a:blip r:embed="rId4">
            <a:extLst>
              <a:ext uri="{28A0092B-C50C-407E-A947-70E740481C1C}">
                <a14:useLocalDpi xmlns:a14="http://schemas.microsoft.com/office/drawing/2010/main" val="0"/>
              </a:ext>
            </a:extLst>
          </a:blip>
          <a:srcRect l="12521" t="17514" r="11791" b="9411"/>
          <a:stretch/>
        </p:blipFill>
        <p:spPr>
          <a:xfrm>
            <a:off x="5473913" y="3266632"/>
            <a:ext cx="3418984" cy="3263849"/>
          </a:xfrm>
          <a:prstGeom prst="rect">
            <a:avLst/>
          </a:prstGeom>
        </p:spPr>
      </p:pic>
      <p:sp>
        <p:nvSpPr>
          <p:cNvPr id="15" name="TextBox 14"/>
          <p:cNvSpPr txBox="1"/>
          <p:nvPr/>
        </p:nvSpPr>
        <p:spPr>
          <a:xfrm rot="16200000">
            <a:off x="3729855" y="4713890"/>
            <a:ext cx="3263849" cy="369332"/>
          </a:xfrm>
          <a:prstGeom prst="rect">
            <a:avLst/>
          </a:prstGeom>
          <a:noFill/>
        </p:spPr>
        <p:txBody>
          <a:bodyPr wrap="square" rtlCol="0">
            <a:spAutoFit/>
          </a:bodyPr>
          <a:lstStyle/>
          <a:p>
            <a:pPr algn="ctr"/>
            <a:r>
              <a:rPr lang="en-US" dirty="0"/>
              <a:t>Fe</a:t>
            </a:r>
            <a:r>
              <a:rPr lang="en-US" baseline="30000" dirty="0"/>
              <a:t>++</a:t>
            </a:r>
            <a:r>
              <a:rPr lang="en-US" baseline="-25000" dirty="0"/>
              <a:t>(</a:t>
            </a:r>
            <a:r>
              <a:rPr lang="en-US" baseline="-25000" dirty="0" err="1"/>
              <a:t>aq</a:t>
            </a:r>
            <a:r>
              <a:rPr lang="en-US" baseline="-25000" dirty="0"/>
              <a:t>)</a:t>
            </a:r>
            <a:r>
              <a:rPr lang="en-US" dirty="0"/>
              <a:t> &amp; HS</a:t>
            </a:r>
            <a:r>
              <a:rPr lang="en-US" baseline="30000" dirty="0"/>
              <a:t>-</a:t>
            </a:r>
            <a:r>
              <a:rPr lang="en-US" dirty="0"/>
              <a:t> (</a:t>
            </a:r>
            <a:r>
              <a:rPr lang="en-US" dirty="0" err="1">
                <a:latin typeface="Symbol" charset="2"/>
                <a:cs typeface="Symbol" charset="2"/>
              </a:rPr>
              <a:t>μ</a:t>
            </a:r>
            <a:r>
              <a:rPr lang="en-US" dirty="0" err="1"/>
              <a:t>M</a:t>
            </a:r>
            <a:r>
              <a:rPr lang="en-US" dirty="0"/>
              <a:t>)</a:t>
            </a:r>
          </a:p>
        </p:txBody>
      </p:sp>
      <p:sp>
        <p:nvSpPr>
          <p:cNvPr id="16" name="Left Brace 15"/>
          <p:cNvSpPr/>
          <p:nvPr/>
        </p:nvSpPr>
        <p:spPr>
          <a:xfrm>
            <a:off x="4607630" y="414548"/>
            <a:ext cx="603946" cy="5575830"/>
          </a:xfrm>
          <a:prstGeom prst="leftBrac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itle 1"/>
          <p:cNvSpPr>
            <a:spLocks noGrp="1"/>
          </p:cNvSpPr>
          <p:nvPr>
            <p:ph type="title"/>
          </p:nvPr>
        </p:nvSpPr>
        <p:spPr>
          <a:xfrm>
            <a:off x="0" y="125298"/>
            <a:ext cx="8229600" cy="730827"/>
          </a:xfrm>
        </p:spPr>
        <p:txBody>
          <a:bodyPr>
            <a:normAutofit/>
          </a:bodyPr>
          <a:lstStyle/>
          <a:p>
            <a:pPr algn="l"/>
            <a:r>
              <a:rPr lang="en-US" sz="3200" b="1" dirty="0"/>
              <a:t>Exercise 9: Microbial Redox</a:t>
            </a:r>
          </a:p>
        </p:txBody>
      </p:sp>
      <p:sp>
        <p:nvSpPr>
          <p:cNvPr id="18" name="TextBox 17"/>
          <p:cNvSpPr txBox="1"/>
          <p:nvPr/>
        </p:nvSpPr>
        <p:spPr>
          <a:xfrm>
            <a:off x="78103" y="6520355"/>
            <a:ext cx="3803541" cy="307777"/>
          </a:xfrm>
          <a:prstGeom prst="rect">
            <a:avLst/>
          </a:prstGeom>
          <a:noFill/>
        </p:spPr>
        <p:txBody>
          <a:bodyPr wrap="square" rtlCol="0">
            <a:spAutoFit/>
          </a:bodyPr>
          <a:lstStyle/>
          <a:p>
            <a:r>
              <a:rPr lang="en-US" sz="1400" dirty="0" err="1"/>
              <a:t>Druhan</a:t>
            </a:r>
            <a:r>
              <a:rPr lang="en-US" sz="1400" dirty="0"/>
              <a:t> et al., 2014</a:t>
            </a:r>
          </a:p>
        </p:txBody>
      </p:sp>
    </p:spTree>
    <p:extLst>
      <p:ext uri="{BB962C8B-B14F-4D97-AF65-F5344CB8AC3E}">
        <p14:creationId xmlns:p14="http://schemas.microsoft.com/office/powerpoint/2010/main" val="3108178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p:cNvSpPr>
            <a:spLocks noGrp="1"/>
          </p:cNvSpPr>
          <p:nvPr>
            <p:ph type="title"/>
          </p:nvPr>
        </p:nvSpPr>
        <p:spPr>
          <a:xfrm>
            <a:off x="206174" y="164392"/>
            <a:ext cx="8229600" cy="730827"/>
          </a:xfrm>
        </p:spPr>
        <p:txBody>
          <a:bodyPr>
            <a:normAutofit/>
          </a:bodyPr>
          <a:lstStyle/>
          <a:p>
            <a:r>
              <a:rPr lang="en-US" sz="3600" b="1" dirty="0"/>
              <a:t>Exercise 9: Microbial Redox</a:t>
            </a:r>
          </a:p>
        </p:txBody>
      </p:sp>
      <p:sp>
        <p:nvSpPr>
          <p:cNvPr id="26" name="TextBox 25"/>
          <p:cNvSpPr txBox="1"/>
          <p:nvPr/>
        </p:nvSpPr>
        <p:spPr>
          <a:xfrm>
            <a:off x="5277769" y="6537959"/>
            <a:ext cx="3803541" cy="307777"/>
          </a:xfrm>
          <a:prstGeom prst="rect">
            <a:avLst/>
          </a:prstGeom>
          <a:noFill/>
        </p:spPr>
        <p:txBody>
          <a:bodyPr wrap="square" rtlCol="0">
            <a:spAutoFit/>
          </a:bodyPr>
          <a:lstStyle/>
          <a:p>
            <a:pPr algn="r"/>
            <a:r>
              <a:rPr lang="en-US" sz="1400" dirty="0" err="1"/>
              <a:t>Druhan</a:t>
            </a:r>
            <a:r>
              <a:rPr lang="en-US" sz="1400" dirty="0"/>
              <a:t> et al., 2014</a:t>
            </a:r>
          </a:p>
        </p:txBody>
      </p:sp>
      <p:sp>
        <p:nvSpPr>
          <p:cNvPr id="17" name="Rectangle 16"/>
          <p:cNvSpPr/>
          <p:nvPr/>
        </p:nvSpPr>
        <p:spPr>
          <a:xfrm>
            <a:off x="0" y="957997"/>
            <a:ext cx="9144000" cy="554725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descr="Port5.png"/>
          <p:cNvPicPr>
            <a:picLocks noChangeAspect="1"/>
          </p:cNvPicPr>
          <p:nvPr/>
        </p:nvPicPr>
        <p:blipFill rotWithShape="1">
          <a:blip r:embed="rId3">
            <a:extLst>
              <a:ext uri="{28A0092B-C50C-407E-A947-70E740481C1C}">
                <a14:useLocalDpi xmlns:a14="http://schemas.microsoft.com/office/drawing/2010/main" val="0"/>
              </a:ext>
            </a:extLst>
          </a:blip>
          <a:srcRect l="14334" t="16702" r="10784" b="9267"/>
          <a:stretch/>
        </p:blipFill>
        <p:spPr>
          <a:xfrm>
            <a:off x="6294687" y="1030720"/>
            <a:ext cx="2659393" cy="2614507"/>
          </a:xfrm>
          <a:prstGeom prst="rect">
            <a:avLst/>
          </a:prstGeom>
        </p:spPr>
      </p:pic>
      <p:pic>
        <p:nvPicPr>
          <p:cNvPr id="19" name="Picture 18" descr="Port4.png"/>
          <p:cNvPicPr>
            <a:picLocks noChangeAspect="1"/>
          </p:cNvPicPr>
          <p:nvPr/>
        </p:nvPicPr>
        <p:blipFill rotWithShape="1">
          <a:blip r:embed="rId4">
            <a:extLst>
              <a:ext uri="{28A0092B-C50C-407E-A947-70E740481C1C}">
                <a14:useLocalDpi xmlns:a14="http://schemas.microsoft.com/office/drawing/2010/main" val="0"/>
              </a:ext>
            </a:extLst>
          </a:blip>
          <a:srcRect l="14333" t="16702" r="10986" b="9267"/>
          <a:stretch/>
        </p:blipFill>
        <p:spPr>
          <a:xfrm>
            <a:off x="3346836" y="3672839"/>
            <a:ext cx="2686497" cy="2616803"/>
          </a:xfrm>
          <a:prstGeom prst="rect">
            <a:avLst/>
          </a:prstGeom>
        </p:spPr>
      </p:pic>
      <p:pic>
        <p:nvPicPr>
          <p:cNvPr id="20" name="Picture 19" descr="Port3.png"/>
          <p:cNvPicPr>
            <a:picLocks noChangeAspect="1"/>
          </p:cNvPicPr>
          <p:nvPr/>
        </p:nvPicPr>
        <p:blipFill rotWithShape="1">
          <a:blip r:embed="rId5">
            <a:extLst>
              <a:ext uri="{28A0092B-C50C-407E-A947-70E740481C1C}">
                <a14:useLocalDpi xmlns:a14="http://schemas.microsoft.com/office/drawing/2010/main" val="0"/>
              </a:ext>
            </a:extLst>
          </a:blip>
          <a:srcRect l="14333" t="16702" r="10382" b="9267"/>
          <a:stretch/>
        </p:blipFill>
        <p:spPr>
          <a:xfrm>
            <a:off x="3346836" y="1030720"/>
            <a:ext cx="2686497" cy="2612153"/>
          </a:xfrm>
          <a:prstGeom prst="rect">
            <a:avLst/>
          </a:prstGeom>
        </p:spPr>
      </p:pic>
      <p:pic>
        <p:nvPicPr>
          <p:cNvPr id="27" name="Picture 26" descr="Port2.png"/>
          <p:cNvPicPr>
            <a:picLocks noChangeAspect="1"/>
          </p:cNvPicPr>
          <p:nvPr/>
        </p:nvPicPr>
        <p:blipFill rotWithShape="1">
          <a:blip r:embed="rId6">
            <a:extLst>
              <a:ext uri="{28A0092B-C50C-407E-A947-70E740481C1C}">
                <a14:useLocalDpi xmlns:a14="http://schemas.microsoft.com/office/drawing/2010/main" val="0"/>
              </a:ext>
            </a:extLst>
          </a:blip>
          <a:srcRect l="14333" t="16702" r="10583" b="9267"/>
          <a:stretch/>
        </p:blipFill>
        <p:spPr>
          <a:xfrm>
            <a:off x="222370" y="3698097"/>
            <a:ext cx="2656393" cy="2619157"/>
          </a:xfrm>
          <a:prstGeom prst="rect">
            <a:avLst/>
          </a:prstGeom>
        </p:spPr>
      </p:pic>
      <p:pic>
        <p:nvPicPr>
          <p:cNvPr id="28" name="Picture 27" descr="Port1.png"/>
          <p:cNvPicPr>
            <a:picLocks noChangeAspect="1"/>
          </p:cNvPicPr>
          <p:nvPr/>
        </p:nvPicPr>
        <p:blipFill rotWithShape="1">
          <a:blip r:embed="rId7">
            <a:extLst>
              <a:ext uri="{28A0092B-C50C-407E-A947-70E740481C1C}">
                <a14:useLocalDpi xmlns:a14="http://schemas.microsoft.com/office/drawing/2010/main" val="0"/>
              </a:ext>
            </a:extLst>
          </a:blip>
          <a:srcRect l="14333" t="16702" r="10382" b="9267"/>
          <a:stretch/>
        </p:blipFill>
        <p:spPr>
          <a:xfrm>
            <a:off x="222370" y="1030720"/>
            <a:ext cx="2656393" cy="2612153"/>
          </a:xfrm>
          <a:prstGeom prst="rect">
            <a:avLst/>
          </a:prstGeom>
        </p:spPr>
      </p:pic>
      <p:sp>
        <p:nvSpPr>
          <p:cNvPr id="29" name="TextBox 28"/>
          <p:cNvSpPr txBox="1"/>
          <p:nvPr/>
        </p:nvSpPr>
        <p:spPr>
          <a:xfrm rot="16200000">
            <a:off x="-1050089" y="2061359"/>
            <a:ext cx="2313830" cy="307777"/>
          </a:xfrm>
          <a:prstGeom prst="rect">
            <a:avLst/>
          </a:prstGeom>
          <a:noFill/>
        </p:spPr>
        <p:txBody>
          <a:bodyPr wrap="square" rtlCol="0">
            <a:spAutoFit/>
          </a:bodyPr>
          <a:lstStyle/>
          <a:p>
            <a:pPr algn="ctr"/>
            <a:r>
              <a:rPr lang="en-US" sz="1400" dirty="0">
                <a:cs typeface="Times New Roman"/>
              </a:rPr>
              <a:t>Sulfate (</a:t>
            </a:r>
            <a:r>
              <a:rPr lang="en-US" sz="1400" dirty="0" err="1">
                <a:cs typeface="Times New Roman"/>
              </a:rPr>
              <a:t>mM</a:t>
            </a:r>
            <a:r>
              <a:rPr lang="en-US" sz="1400" dirty="0">
                <a:cs typeface="Times New Roman"/>
              </a:rPr>
              <a:t>)</a:t>
            </a:r>
          </a:p>
        </p:txBody>
      </p:sp>
      <p:sp>
        <p:nvSpPr>
          <p:cNvPr id="30" name="TextBox 29"/>
          <p:cNvSpPr txBox="1"/>
          <p:nvPr/>
        </p:nvSpPr>
        <p:spPr>
          <a:xfrm rot="16200000">
            <a:off x="-1040266" y="4730727"/>
            <a:ext cx="2313830" cy="307777"/>
          </a:xfrm>
          <a:prstGeom prst="rect">
            <a:avLst/>
          </a:prstGeom>
          <a:noFill/>
        </p:spPr>
        <p:txBody>
          <a:bodyPr wrap="square" rtlCol="0">
            <a:spAutoFit/>
          </a:bodyPr>
          <a:lstStyle/>
          <a:p>
            <a:pPr algn="ctr"/>
            <a:r>
              <a:rPr lang="en-US" sz="1400" dirty="0">
                <a:cs typeface="Times New Roman"/>
              </a:rPr>
              <a:t>Sulfate (</a:t>
            </a:r>
            <a:r>
              <a:rPr lang="en-US" sz="1400" dirty="0" err="1">
                <a:cs typeface="Times New Roman"/>
              </a:rPr>
              <a:t>mM</a:t>
            </a:r>
            <a:r>
              <a:rPr lang="en-US" sz="1400" dirty="0">
                <a:cs typeface="Times New Roman"/>
              </a:rPr>
              <a:t>)</a:t>
            </a:r>
          </a:p>
        </p:txBody>
      </p:sp>
      <p:sp>
        <p:nvSpPr>
          <p:cNvPr id="31" name="TextBox 30"/>
          <p:cNvSpPr txBox="1"/>
          <p:nvPr/>
        </p:nvSpPr>
        <p:spPr>
          <a:xfrm>
            <a:off x="1094789" y="856524"/>
            <a:ext cx="802206" cy="369332"/>
          </a:xfrm>
          <a:prstGeom prst="rect">
            <a:avLst/>
          </a:prstGeom>
          <a:noFill/>
        </p:spPr>
        <p:txBody>
          <a:bodyPr wrap="square" rtlCol="0">
            <a:spAutoFit/>
          </a:bodyPr>
          <a:lstStyle/>
          <a:p>
            <a:pPr algn="ctr"/>
            <a:r>
              <a:rPr lang="en-US" dirty="0">
                <a:latin typeface="Times New Roman"/>
                <a:cs typeface="Times New Roman"/>
              </a:rPr>
              <a:t>10 cm</a:t>
            </a:r>
          </a:p>
        </p:txBody>
      </p:sp>
      <p:sp>
        <p:nvSpPr>
          <p:cNvPr id="32" name="TextBox 31"/>
          <p:cNvSpPr txBox="1"/>
          <p:nvPr/>
        </p:nvSpPr>
        <p:spPr>
          <a:xfrm>
            <a:off x="796100" y="1548414"/>
            <a:ext cx="699792" cy="257222"/>
          </a:xfrm>
          <a:prstGeom prst="rect">
            <a:avLst/>
          </a:prstGeom>
          <a:noFill/>
        </p:spPr>
        <p:txBody>
          <a:bodyPr wrap="square" rtlCol="0">
            <a:spAutoFit/>
          </a:bodyPr>
          <a:lstStyle/>
          <a:p>
            <a:r>
              <a:rPr lang="en-US" sz="1400" dirty="0">
                <a:latin typeface="Times New Roman"/>
                <a:cs typeface="Times New Roman"/>
              </a:rPr>
              <a:t>[SO</a:t>
            </a:r>
            <a:r>
              <a:rPr lang="en-US" sz="1400" baseline="-25000" dirty="0">
                <a:latin typeface="Times New Roman"/>
                <a:cs typeface="Times New Roman"/>
              </a:rPr>
              <a:t>4</a:t>
            </a:r>
            <a:r>
              <a:rPr lang="en-US" sz="1400" baseline="30000" dirty="0">
                <a:latin typeface="Times New Roman"/>
                <a:cs typeface="Times New Roman"/>
              </a:rPr>
              <a:t>2-</a:t>
            </a:r>
            <a:r>
              <a:rPr lang="en-US" sz="1400" dirty="0">
                <a:latin typeface="Times New Roman"/>
                <a:cs typeface="Times New Roman"/>
              </a:rPr>
              <a:t>]</a:t>
            </a:r>
          </a:p>
        </p:txBody>
      </p:sp>
      <p:sp>
        <p:nvSpPr>
          <p:cNvPr id="33" name="TextBox 32"/>
          <p:cNvSpPr txBox="1"/>
          <p:nvPr/>
        </p:nvSpPr>
        <p:spPr>
          <a:xfrm>
            <a:off x="914526" y="3134705"/>
            <a:ext cx="699792" cy="307777"/>
          </a:xfrm>
          <a:prstGeom prst="rect">
            <a:avLst/>
          </a:prstGeom>
          <a:noFill/>
        </p:spPr>
        <p:txBody>
          <a:bodyPr wrap="square" rtlCol="0">
            <a:spAutoFit/>
          </a:bodyPr>
          <a:lstStyle/>
          <a:p>
            <a:r>
              <a:rPr lang="en-US" sz="1400" dirty="0">
                <a:latin typeface="Symbol" charset="2"/>
                <a:cs typeface="Symbol" charset="2"/>
              </a:rPr>
              <a:t>δ</a:t>
            </a:r>
            <a:r>
              <a:rPr lang="en-US" sz="1400" baseline="30000" dirty="0">
                <a:latin typeface="Times New Roman"/>
                <a:cs typeface="Times New Roman"/>
              </a:rPr>
              <a:t>34</a:t>
            </a:r>
            <a:r>
              <a:rPr lang="en-US" sz="1400" dirty="0">
                <a:latin typeface="Times New Roman"/>
                <a:cs typeface="Times New Roman"/>
              </a:rPr>
              <a:t>S</a:t>
            </a:r>
          </a:p>
        </p:txBody>
      </p:sp>
      <p:sp>
        <p:nvSpPr>
          <p:cNvPr id="34" name="TextBox 33"/>
          <p:cNvSpPr txBox="1"/>
          <p:nvPr/>
        </p:nvSpPr>
        <p:spPr>
          <a:xfrm rot="5400000">
            <a:off x="4984229" y="4857345"/>
            <a:ext cx="2337072" cy="307777"/>
          </a:xfrm>
          <a:prstGeom prst="rect">
            <a:avLst/>
          </a:prstGeom>
          <a:noFill/>
        </p:spPr>
        <p:txBody>
          <a:bodyPr wrap="square" rtlCol="0">
            <a:spAutoFit/>
          </a:bodyPr>
          <a:lstStyle/>
          <a:p>
            <a:pPr algn="ctr"/>
            <a:r>
              <a:rPr lang="en-US" sz="1400" dirty="0">
                <a:latin typeface="Symbol" charset="2"/>
                <a:cs typeface="Symbol" charset="2"/>
              </a:rPr>
              <a:t>δ</a:t>
            </a:r>
            <a:r>
              <a:rPr lang="en-US" sz="1400" baseline="30000" dirty="0">
                <a:latin typeface="Times New Roman"/>
                <a:cs typeface="Times New Roman"/>
              </a:rPr>
              <a:t>34</a:t>
            </a:r>
            <a:r>
              <a:rPr lang="en-US" sz="1400" dirty="0">
                <a:latin typeface="Times New Roman"/>
                <a:cs typeface="Times New Roman"/>
              </a:rPr>
              <a:t>S (‰)</a:t>
            </a:r>
          </a:p>
        </p:txBody>
      </p:sp>
      <p:sp>
        <p:nvSpPr>
          <p:cNvPr id="35" name="TextBox 34"/>
          <p:cNvSpPr txBox="1"/>
          <p:nvPr/>
        </p:nvSpPr>
        <p:spPr>
          <a:xfrm rot="16200000">
            <a:off x="2071101" y="4629908"/>
            <a:ext cx="2337072" cy="307777"/>
          </a:xfrm>
          <a:prstGeom prst="rect">
            <a:avLst/>
          </a:prstGeom>
          <a:noFill/>
        </p:spPr>
        <p:txBody>
          <a:bodyPr wrap="square" rtlCol="0">
            <a:spAutoFit/>
          </a:bodyPr>
          <a:lstStyle/>
          <a:p>
            <a:pPr algn="ctr"/>
            <a:r>
              <a:rPr lang="en-US" sz="1400" dirty="0">
                <a:cs typeface="Times New Roman"/>
              </a:rPr>
              <a:t>Sulfate (</a:t>
            </a:r>
            <a:r>
              <a:rPr lang="en-US" sz="1400" dirty="0" err="1">
                <a:cs typeface="Times New Roman"/>
              </a:rPr>
              <a:t>mM</a:t>
            </a:r>
            <a:r>
              <a:rPr lang="en-US" sz="1400" dirty="0">
                <a:cs typeface="Times New Roman"/>
              </a:rPr>
              <a:t>)</a:t>
            </a:r>
          </a:p>
        </p:txBody>
      </p:sp>
      <p:sp>
        <p:nvSpPr>
          <p:cNvPr id="36" name="TextBox 35"/>
          <p:cNvSpPr txBox="1"/>
          <p:nvPr/>
        </p:nvSpPr>
        <p:spPr>
          <a:xfrm rot="5400000">
            <a:off x="7886091" y="2276211"/>
            <a:ext cx="2325650" cy="307777"/>
          </a:xfrm>
          <a:prstGeom prst="rect">
            <a:avLst/>
          </a:prstGeom>
          <a:noFill/>
        </p:spPr>
        <p:txBody>
          <a:bodyPr wrap="square" rtlCol="0">
            <a:spAutoFit/>
          </a:bodyPr>
          <a:lstStyle/>
          <a:p>
            <a:pPr algn="ctr"/>
            <a:r>
              <a:rPr lang="en-US" sz="1400" dirty="0">
                <a:latin typeface="Symbol" charset="2"/>
                <a:cs typeface="Symbol" charset="2"/>
              </a:rPr>
              <a:t>δ</a:t>
            </a:r>
            <a:r>
              <a:rPr lang="en-US" sz="1400" baseline="30000" dirty="0">
                <a:latin typeface="Times New Roman"/>
                <a:cs typeface="Times New Roman"/>
              </a:rPr>
              <a:t>34</a:t>
            </a:r>
            <a:r>
              <a:rPr lang="en-US" sz="1400" dirty="0">
                <a:latin typeface="Times New Roman"/>
                <a:cs typeface="Times New Roman"/>
              </a:rPr>
              <a:t>S (‰)</a:t>
            </a:r>
          </a:p>
        </p:txBody>
      </p:sp>
      <p:sp>
        <p:nvSpPr>
          <p:cNvPr id="37" name="TextBox 36"/>
          <p:cNvSpPr txBox="1"/>
          <p:nvPr/>
        </p:nvSpPr>
        <p:spPr>
          <a:xfrm rot="16200000">
            <a:off x="5080179" y="2144129"/>
            <a:ext cx="2325650" cy="307777"/>
          </a:xfrm>
          <a:prstGeom prst="rect">
            <a:avLst/>
          </a:prstGeom>
          <a:noFill/>
        </p:spPr>
        <p:txBody>
          <a:bodyPr wrap="square" rtlCol="0">
            <a:spAutoFit/>
          </a:bodyPr>
          <a:lstStyle/>
          <a:p>
            <a:pPr algn="ctr"/>
            <a:r>
              <a:rPr lang="en-US" sz="1400" dirty="0">
                <a:cs typeface="Times New Roman"/>
              </a:rPr>
              <a:t>Sulfate (</a:t>
            </a:r>
            <a:r>
              <a:rPr lang="en-US" sz="1400" dirty="0" err="1">
                <a:cs typeface="Times New Roman"/>
              </a:rPr>
              <a:t>mM</a:t>
            </a:r>
            <a:r>
              <a:rPr lang="en-US" sz="1400" dirty="0">
                <a:cs typeface="Times New Roman"/>
              </a:rPr>
              <a:t>)</a:t>
            </a:r>
          </a:p>
        </p:txBody>
      </p:sp>
      <p:sp>
        <p:nvSpPr>
          <p:cNvPr id="38" name="TextBox 37"/>
          <p:cNvSpPr txBox="1"/>
          <p:nvPr/>
        </p:nvSpPr>
        <p:spPr>
          <a:xfrm rot="5400000">
            <a:off x="1857657" y="2176113"/>
            <a:ext cx="2325650" cy="307777"/>
          </a:xfrm>
          <a:prstGeom prst="rect">
            <a:avLst/>
          </a:prstGeom>
          <a:noFill/>
        </p:spPr>
        <p:txBody>
          <a:bodyPr wrap="square" rtlCol="0">
            <a:spAutoFit/>
          </a:bodyPr>
          <a:lstStyle/>
          <a:p>
            <a:pPr algn="ctr"/>
            <a:r>
              <a:rPr lang="en-US" sz="1400" dirty="0">
                <a:latin typeface="Symbol" charset="2"/>
                <a:cs typeface="Symbol" charset="2"/>
              </a:rPr>
              <a:t>δ</a:t>
            </a:r>
            <a:r>
              <a:rPr lang="en-US" sz="1400" baseline="30000" dirty="0">
                <a:latin typeface="Times New Roman"/>
                <a:cs typeface="Times New Roman"/>
              </a:rPr>
              <a:t>34</a:t>
            </a:r>
            <a:r>
              <a:rPr lang="en-US" sz="1400" dirty="0">
                <a:latin typeface="Times New Roman"/>
                <a:cs typeface="Times New Roman"/>
              </a:rPr>
              <a:t>S (‰)</a:t>
            </a:r>
          </a:p>
        </p:txBody>
      </p:sp>
      <p:sp>
        <p:nvSpPr>
          <p:cNvPr id="39" name="TextBox 38"/>
          <p:cNvSpPr txBox="1"/>
          <p:nvPr/>
        </p:nvSpPr>
        <p:spPr>
          <a:xfrm rot="5400000">
            <a:off x="4945476" y="2251148"/>
            <a:ext cx="2325650" cy="307777"/>
          </a:xfrm>
          <a:prstGeom prst="rect">
            <a:avLst/>
          </a:prstGeom>
          <a:noFill/>
        </p:spPr>
        <p:txBody>
          <a:bodyPr wrap="square" rtlCol="0">
            <a:spAutoFit/>
          </a:bodyPr>
          <a:lstStyle/>
          <a:p>
            <a:pPr algn="ctr"/>
            <a:r>
              <a:rPr lang="en-US" sz="1400" dirty="0">
                <a:latin typeface="Symbol" charset="2"/>
                <a:cs typeface="Symbol" charset="2"/>
              </a:rPr>
              <a:t>δ</a:t>
            </a:r>
            <a:r>
              <a:rPr lang="en-US" sz="1400" baseline="30000" dirty="0">
                <a:latin typeface="Times New Roman"/>
                <a:cs typeface="Times New Roman"/>
              </a:rPr>
              <a:t>34</a:t>
            </a:r>
            <a:r>
              <a:rPr lang="en-US" sz="1400" dirty="0">
                <a:latin typeface="Times New Roman"/>
                <a:cs typeface="Times New Roman"/>
              </a:rPr>
              <a:t>S (‰)</a:t>
            </a:r>
          </a:p>
        </p:txBody>
      </p:sp>
      <p:sp>
        <p:nvSpPr>
          <p:cNvPr id="40" name="TextBox 39"/>
          <p:cNvSpPr txBox="1"/>
          <p:nvPr/>
        </p:nvSpPr>
        <p:spPr>
          <a:xfrm rot="5400000">
            <a:off x="1847040" y="4654164"/>
            <a:ext cx="2325650" cy="307777"/>
          </a:xfrm>
          <a:prstGeom prst="rect">
            <a:avLst/>
          </a:prstGeom>
          <a:noFill/>
        </p:spPr>
        <p:txBody>
          <a:bodyPr wrap="square" rtlCol="0">
            <a:spAutoFit/>
          </a:bodyPr>
          <a:lstStyle/>
          <a:p>
            <a:pPr algn="ctr"/>
            <a:r>
              <a:rPr lang="en-US" sz="1400" dirty="0">
                <a:latin typeface="Symbol" charset="2"/>
                <a:cs typeface="Symbol" charset="2"/>
              </a:rPr>
              <a:t>δ</a:t>
            </a:r>
            <a:r>
              <a:rPr lang="en-US" sz="1400" baseline="30000" dirty="0">
                <a:latin typeface="Times New Roman"/>
                <a:cs typeface="Times New Roman"/>
              </a:rPr>
              <a:t>34</a:t>
            </a:r>
            <a:r>
              <a:rPr lang="en-US" sz="1400" dirty="0">
                <a:latin typeface="Times New Roman"/>
                <a:cs typeface="Times New Roman"/>
              </a:rPr>
              <a:t>S (‰)</a:t>
            </a:r>
          </a:p>
        </p:txBody>
      </p:sp>
      <p:sp>
        <p:nvSpPr>
          <p:cNvPr id="41" name="TextBox 40"/>
          <p:cNvSpPr txBox="1"/>
          <p:nvPr/>
        </p:nvSpPr>
        <p:spPr>
          <a:xfrm rot="16200000">
            <a:off x="2051954" y="2045367"/>
            <a:ext cx="2337072" cy="307777"/>
          </a:xfrm>
          <a:prstGeom prst="rect">
            <a:avLst/>
          </a:prstGeom>
          <a:noFill/>
        </p:spPr>
        <p:txBody>
          <a:bodyPr wrap="square" rtlCol="0">
            <a:spAutoFit/>
          </a:bodyPr>
          <a:lstStyle/>
          <a:p>
            <a:pPr algn="ctr"/>
            <a:r>
              <a:rPr lang="en-US" sz="1400" dirty="0">
                <a:cs typeface="Times New Roman"/>
              </a:rPr>
              <a:t>Sulfate (</a:t>
            </a:r>
            <a:r>
              <a:rPr lang="en-US" sz="1400" dirty="0" err="1">
                <a:cs typeface="Times New Roman"/>
              </a:rPr>
              <a:t>mM</a:t>
            </a:r>
            <a:r>
              <a:rPr lang="en-US" sz="1400" dirty="0">
                <a:cs typeface="Times New Roman"/>
              </a:rPr>
              <a:t>)</a:t>
            </a:r>
          </a:p>
        </p:txBody>
      </p:sp>
      <p:sp>
        <p:nvSpPr>
          <p:cNvPr id="42" name="TextBox 41"/>
          <p:cNvSpPr txBox="1"/>
          <p:nvPr/>
        </p:nvSpPr>
        <p:spPr>
          <a:xfrm>
            <a:off x="4282729" y="853884"/>
            <a:ext cx="802206" cy="369332"/>
          </a:xfrm>
          <a:prstGeom prst="rect">
            <a:avLst/>
          </a:prstGeom>
          <a:noFill/>
        </p:spPr>
        <p:txBody>
          <a:bodyPr wrap="square" rtlCol="0">
            <a:spAutoFit/>
          </a:bodyPr>
          <a:lstStyle/>
          <a:p>
            <a:pPr algn="ctr"/>
            <a:r>
              <a:rPr lang="en-US" dirty="0">
                <a:latin typeface="Times New Roman"/>
                <a:cs typeface="Times New Roman"/>
              </a:rPr>
              <a:t>50 cm</a:t>
            </a:r>
          </a:p>
        </p:txBody>
      </p:sp>
      <p:sp>
        <p:nvSpPr>
          <p:cNvPr id="43" name="TextBox 42"/>
          <p:cNvSpPr txBox="1"/>
          <p:nvPr/>
        </p:nvSpPr>
        <p:spPr>
          <a:xfrm>
            <a:off x="7224037" y="853884"/>
            <a:ext cx="802206" cy="369332"/>
          </a:xfrm>
          <a:prstGeom prst="rect">
            <a:avLst/>
          </a:prstGeom>
          <a:noFill/>
        </p:spPr>
        <p:txBody>
          <a:bodyPr wrap="square" rtlCol="0">
            <a:spAutoFit/>
          </a:bodyPr>
          <a:lstStyle/>
          <a:p>
            <a:pPr algn="ctr"/>
            <a:r>
              <a:rPr lang="en-US" dirty="0">
                <a:latin typeface="Times New Roman"/>
                <a:cs typeface="Times New Roman"/>
              </a:rPr>
              <a:t>90 cm</a:t>
            </a:r>
          </a:p>
        </p:txBody>
      </p:sp>
      <p:sp>
        <p:nvSpPr>
          <p:cNvPr id="44" name="TextBox 43"/>
          <p:cNvSpPr txBox="1"/>
          <p:nvPr/>
        </p:nvSpPr>
        <p:spPr>
          <a:xfrm>
            <a:off x="379562" y="6250822"/>
            <a:ext cx="2313830" cy="307777"/>
          </a:xfrm>
          <a:prstGeom prst="rect">
            <a:avLst/>
          </a:prstGeom>
          <a:noFill/>
        </p:spPr>
        <p:txBody>
          <a:bodyPr wrap="square" rtlCol="0">
            <a:spAutoFit/>
          </a:bodyPr>
          <a:lstStyle/>
          <a:p>
            <a:pPr algn="ctr"/>
            <a:r>
              <a:rPr lang="en-US" sz="1400" dirty="0">
                <a:cs typeface="Times New Roman"/>
              </a:rPr>
              <a:t>day</a:t>
            </a:r>
          </a:p>
        </p:txBody>
      </p:sp>
      <p:sp>
        <p:nvSpPr>
          <p:cNvPr id="45" name="TextBox 44"/>
          <p:cNvSpPr txBox="1"/>
          <p:nvPr/>
        </p:nvSpPr>
        <p:spPr>
          <a:xfrm>
            <a:off x="3393526" y="6234991"/>
            <a:ext cx="2313830" cy="307777"/>
          </a:xfrm>
          <a:prstGeom prst="rect">
            <a:avLst/>
          </a:prstGeom>
          <a:noFill/>
        </p:spPr>
        <p:txBody>
          <a:bodyPr wrap="square" rtlCol="0">
            <a:spAutoFit/>
          </a:bodyPr>
          <a:lstStyle/>
          <a:p>
            <a:pPr algn="ctr"/>
            <a:r>
              <a:rPr lang="en-US" sz="1400" dirty="0">
                <a:cs typeface="Times New Roman"/>
              </a:rPr>
              <a:t>day</a:t>
            </a:r>
          </a:p>
        </p:txBody>
      </p:sp>
      <p:sp>
        <p:nvSpPr>
          <p:cNvPr id="46" name="TextBox 45"/>
          <p:cNvSpPr txBox="1"/>
          <p:nvPr/>
        </p:nvSpPr>
        <p:spPr>
          <a:xfrm>
            <a:off x="6437462" y="3642873"/>
            <a:ext cx="2313830" cy="307777"/>
          </a:xfrm>
          <a:prstGeom prst="rect">
            <a:avLst/>
          </a:prstGeom>
          <a:noFill/>
        </p:spPr>
        <p:txBody>
          <a:bodyPr wrap="square" rtlCol="0">
            <a:spAutoFit/>
          </a:bodyPr>
          <a:lstStyle/>
          <a:p>
            <a:pPr algn="ctr"/>
            <a:r>
              <a:rPr lang="en-US" sz="1400" dirty="0">
                <a:cs typeface="Times New Roman"/>
              </a:rPr>
              <a:t>day</a:t>
            </a:r>
          </a:p>
        </p:txBody>
      </p:sp>
      <p:sp>
        <p:nvSpPr>
          <p:cNvPr id="47" name="Rectangle 46"/>
          <p:cNvSpPr/>
          <p:nvPr/>
        </p:nvSpPr>
        <p:spPr>
          <a:xfrm>
            <a:off x="4431363" y="3642873"/>
            <a:ext cx="529328" cy="307777"/>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TextBox 47"/>
          <p:cNvSpPr txBox="1"/>
          <p:nvPr/>
        </p:nvSpPr>
        <p:spPr>
          <a:xfrm>
            <a:off x="4282729" y="3586406"/>
            <a:ext cx="802206" cy="369332"/>
          </a:xfrm>
          <a:prstGeom prst="rect">
            <a:avLst/>
          </a:prstGeom>
          <a:noFill/>
        </p:spPr>
        <p:txBody>
          <a:bodyPr wrap="square" rtlCol="0">
            <a:spAutoFit/>
          </a:bodyPr>
          <a:lstStyle/>
          <a:p>
            <a:pPr algn="ctr"/>
            <a:r>
              <a:rPr lang="en-US" dirty="0">
                <a:latin typeface="Times New Roman"/>
                <a:cs typeface="Times New Roman"/>
              </a:rPr>
              <a:t>70 cm</a:t>
            </a:r>
          </a:p>
        </p:txBody>
      </p:sp>
      <p:sp>
        <p:nvSpPr>
          <p:cNvPr id="49" name="Rectangle 48"/>
          <p:cNvSpPr/>
          <p:nvPr/>
        </p:nvSpPr>
        <p:spPr>
          <a:xfrm>
            <a:off x="1232839" y="3718446"/>
            <a:ext cx="548103" cy="23469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TextBox 49"/>
          <p:cNvSpPr txBox="1"/>
          <p:nvPr/>
        </p:nvSpPr>
        <p:spPr>
          <a:xfrm>
            <a:off x="1108594" y="3606731"/>
            <a:ext cx="802206" cy="369332"/>
          </a:xfrm>
          <a:prstGeom prst="rect">
            <a:avLst/>
          </a:prstGeom>
          <a:noFill/>
        </p:spPr>
        <p:txBody>
          <a:bodyPr wrap="square" rtlCol="0">
            <a:spAutoFit/>
          </a:bodyPr>
          <a:lstStyle/>
          <a:p>
            <a:pPr algn="ctr"/>
            <a:r>
              <a:rPr lang="en-US" dirty="0">
                <a:latin typeface="Times New Roman"/>
                <a:cs typeface="Times New Roman"/>
              </a:rPr>
              <a:t>30 cm</a:t>
            </a:r>
          </a:p>
        </p:txBody>
      </p:sp>
    </p:spTree>
    <p:extLst>
      <p:ext uri="{BB962C8B-B14F-4D97-AF65-F5344CB8AC3E}">
        <p14:creationId xmlns:p14="http://schemas.microsoft.com/office/powerpoint/2010/main" val="24804240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FC9E3B-3E3A-4918-8811-F0AF10B46F12}"/>
              </a:ext>
            </a:extLst>
          </p:cNvPr>
          <p:cNvSpPr txBox="1"/>
          <p:nvPr/>
        </p:nvSpPr>
        <p:spPr>
          <a:xfrm>
            <a:off x="492534" y="3027508"/>
            <a:ext cx="8277074" cy="769441"/>
          </a:xfrm>
          <a:prstGeom prst="rect">
            <a:avLst/>
          </a:prstGeom>
          <a:noFill/>
        </p:spPr>
        <p:txBody>
          <a:bodyPr wrap="none" rtlCol="0">
            <a:spAutoFit/>
          </a:bodyPr>
          <a:lstStyle/>
          <a:p>
            <a:pPr algn="ctr"/>
            <a:r>
              <a:rPr lang="en-US" sz="4400" b="1" dirty="0">
                <a:solidFill>
                  <a:srgbClr val="0070C0"/>
                </a:solidFill>
              </a:rPr>
              <a:t>POROSITY-PERMEABILITY CHANGE</a:t>
            </a:r>
            <a:endParaRPr lang="en-US" sz="3600" b="1" dirty="0">
              <a:solidFill>
                <a:srgbClr val="0070C0"/>
              </a:solidFill>
            </a:endParaRPr>
          </a:p>
        </p:txBody>
      </p:sp>
    </p:spTree>
    <p:extLst>
      <p:ext uri="{BB962C8B-B14F-4D97-AF65-F5344CB8AC3E}">
        <p14:creationId xmlns:p14="http://schemas.microsoft.com/office/powerpoint/2010/main" val="10583683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103449"/>
            <a:ext cx="8229600" cy="730827"/>
          </a:xfrm>
        </p:spPr>
        <p:txBody>
          <a:bodyPr>
            <a:normAutofit/>
          </a:bodyPr>
          <a:lstStyle/>
          <a:p>
            <a:r>
              <a:rPr lang="en-US" sz="3600" b="1" dirty="0"/>
              <a:t>Exercise 10: Porosity-Permeability</a:t>
            </a:r>
          </a:p>
        </p:txBody>
      </p:sp>
      <p:pic>
        <p:nvPicPr>
          <p:cNvPr id="11" name="Picture 10"/>
          <p:cNvPicPr>
            <a:picLocks noChangeAspect="1"/>
          </p:cNvPicPr>
          <p:nvPr/>
        </p:nvPicPr>
        <p:blipFill>
          <a:blip r:embed="rId3"/>
          <a:stretch>
            <a:fillRect/>
          </a:stretch>
        </p:blipFill>
        <p:spPr>
          <a:xfrm>
            <a:off x="929497" y="1014238"/>
            <a:ext cx="8145347" cy="2544808"/>
          </a:xfrm>
          <a:prstGeom prst="rect">
            <a:avLst/>
          </a:prstGeom>
        </p:spPr>
      </p:pic>
      <p:pic>
        <p:nvPicPr>
          <p:cNvPr id="12" name="Picture 11"/>
          <p:cNvPicPr>
            <a:picLocks noChangeAspect="1"/>
          </p:cNvPicPr>
          <p:nvPr/>
        </p:nvPicPr>
        <p:blipFill>
          <a:blip r:embed="rId4"/>
          <a:stretch>
            <a:fillRect/>
          </a:stretch>
        </p:blipFill>
        <p:spPr>
          <a:xfrm>
            <a:off x="2743200" y="3739008"/>
            <a:ext cx="6129722" cy="2536562"/>
          </a:xfrm>
          <a:prstGeom prst="rect">
            <a:avLst/>
          </a:prstGeom>
        </p:spPr>
      </p:pic>
      <p:sp>
        <p:nvSpPr>
          <p:cNvPr id="3" name="Rectangle 2">
            <a:extLst>
              <a:ext uri="{FF2B5EF4-FFF2-40B4-BE49-F238E27FC236}">
                <a16:creationId xmlns:a16="http://schemas.microsoft.com/office/drawing/2014/main" id="{EFD06A95-CB4C-4E6B-8CD1-A96631AA36AE}"/>
              </a:ext>
            </a:extLst>
          </p:cNvPr>
          <p:cNvSpPr/>
          <p:nvPr/>
        </p:nvSpPr>
        <p:spPr>
          <a:xfrm>
            <a:off x="-234363" y="4242741"/>
            <a:ext cx="2877671" cy="2123658"/>
          </a:xfrm>
          <a:prstGeom prst="rect">
            <a:avLst/>
          </a:prstGeom>
        </p:spPr>
        <p:txBody>
          <a:bodyPr wrap="square">
            <a:spAutoFit/>
          </a:bodyPr>
          <a:lstStyle/>
          <a:p>
            <a:pPr marL="502920" marR="228600" indent="-274320">
              <a:spcBef>
                <a:spcPts val="0"/>
              </a:spcBef>
              <a:spcAft>
                <a:spcPts val="0"/>
              </a:spcAft>
            </a:pPr>
            <a:r>
              <a:rPr lang="en-US" sz="1200" dirty="0" err="1">
                <a:solidFill>
                  <a:srgbClr val="000000"/>
                </a:solidFill>
                <a:latin typeface="Times New Roman" panose="02020603050405020304" pitchFamily="18" charset="0"/>
                <a:ea typeface="Times New Roman" panose="02020603050405020304" pitchFamily="18" charset="0"/>
              </a:rPr>
              <a:t>Xie</a:t>
            </a:r>
            <a:r>
              <a:rPr lang="en-US" sz="1200" dirty="0">
                <a:solidFill>
                  <a:srgbClr val="000000"/>
                </a:solidFill>
                <a:latin typeface="Times New Roman" panose="02020603050405020304" pitchFamily="18" charset="0"/>
                <a:ea typeface="Times New Roman" panose="02020603050405020304" pitchFamily="18" charset="0"/>
              </a:rPr>
              <a:t>, M., Mayer, K.U., Claret, F., Alt-Epping, P., </a:t>
            </a:r>
            <a:r>
              <a:rPr lang="en-US" sz="1200" dirty="0" err="1">
                <a:solidFill>
                  <a:srgbClr val="000000"/>
                </a:solidFill>
                <a:latin typeface="Times New Roman" panose="02020603050405020304" pitchFamily="18" charset="0"/>
                <a:ea typeface="Times New Roman" panose="02020603050405020304" pitchFamily="18" charset="0"/>
              </a:rPr>
              <a:t>Diederik</a:t>
            </a:r>
            <a:r>
              <a:rPr lang="en-US" sz="1200" dirty="0">
                <a:solidFill>
                  <a:srgbClr val="000000"/>
                </a:solidFill>
                <a:latin typeface="Times New Roman" panose="02020603050405020304" pitchFamily="18" charset="0"/>
                <a:ea typeface="Times New Roman" panose="02020603050405020304" pitchFamily="18" charset="0"/>
              </a:rPr>
              <a:t>, J., Steefel, C.I., </a:t>
            </a:r>
            <a:r>
              <a:rPr lang="en-US" sz="1200" dirty="0" err="1">
                <a:solidFill>
                  <a:srgbClr val="000000"/>
                </a:solidFill>
                <a:latin typeface="Times New Roman" panose="02020603050405020304" pitchFamily="18" charset="0"/>
                <a:ea typeface="Times New Roman" panose="02020603050405020304" pitchFamily="18" charset="0"/>
              </a:rPr>
              <a:t>Chiaberge</a:t>
            </a:r>
            <a:r>
              <a:rPr lang="en-US" sz="1200" dirty="0">
                <a:solidFill>
                  <a:srgbClr val="000000"/>
                </a:solidFill>
                <a:latin typeface="Times New Roman" panose="02020603050405020304" pitchFamily="18" charset="0"/>
                <a:ea typeface="Times New Roman" panose="02020603050405020304" pitchFamily="18" charset="0"/>
              </a:rPr>
              <a:t>, C., </a:t>
            </a:r>
            <a:r>
              <a:rPr lang="en-US" sz="1200" dirty="0" err="1">
                <a:solidFill>
                  <a:srgbClr val="000000"/>
                </a:solidFill>
                <a:latin typeface="Times New Roman" panose="02020603050405020304" pitchFamily="18" charset="0"/>
                <a:ea typeface="Times New Roman" panose="02020603050405020304" pitchFamily="18" charset="0"/>
              </a:rPr>
              <a:t>Simunek</a:t>
            </a:r>
            <a:r>
              <a:rPr lang="en-US" sz="1200" dirty="0">
                <a:solidFill>
                  <a:srgbClr val="000000"/>
                </a:solidFill>
                <a:latin typeface="Times New Roman" panose="02020603050405020304" pitchFamily="18" charset="0"/>
                <a:ea typeface="Times New Roman" panose="02020603050405020304" pitchFamily="18" charset="0"/>
              </a:rPr>
              <a:t>, J. (2015) Implementation and evaluation of permeability-porosity and tortuosity-porosity relationships linked to mineral dissolution-precipitation. </a:t>
            </a:r>
            <a:r>
              <a:rPr lang="en-US" sz="1200" i="1" dirty="0">
                <a:solidFill>
                  <a:srgbClr val="000000"/>
                </a:solidFill>
                <a:latin typeface="Times New Roman" panose="02020603050405020304" pitchFamily="18" charset="0"/>
                <a:ea typeface="Times New Roman" panose="02020603050405020304" pitchFamily="18" charset="0"/>
              </a:rPr>
              <a:t>Computational Geosciences</a:t>
            </a:r>
            <a:r>
              <a:rPr lang="en-US" sz="1200" dirty="0">
                <a:solidFill>
                  <a:srgbClr val="000000"/>
                </a:solidFill>
                <a:latin typeface="Times New Roman" panose="02020603050405020304" pitchFamily="18" charset="0"/>
                <a:ea typeface="Times New Roman" panose="02020603050405020304" pitchFamily="18" charset="0"/>
              </a:rPr>
              <a:t> </a:t>
            </a:r>
            <a:r>
              <a:rPr lang="en-US" sz="1200" b="1" dirty="0">
                <a:solidFill>
                  <a:srgbClr val="000000"/>
                </a:solidFill>
                <a:latin typeface="Times New Roman" panose="02020603050405020304" pitchFamily="18" charset="0"/>
                <a:ea typeface="Times New Roman" panose="02020603050405020304" pitchFamily="18" charset="0"/>
              </a:rPr>
              <a:t>19</a:t>
            </a:r>
            <a:r>
              <a:rPr lang="en-US" sz="1200" dirty="0">
                <a:solidFill>
                  <a:srgbClr val="000000"/>
                </a:solidFill>
                <a:latin typeface="Times New Roman" panose="02020603050405020304" pitchFamily="18" charset="0"/>
                <a:ea typeface="Times New Roman" panose="02020603050405020304" pitchFamily="18" charset="0"/>
              </a:rPr>
              <a:t>: 655-671. </a:t>
            </a:r>
            <a:r>
              <a:rPr lang="en-US" sz="1200" dirty="0">
                <a:latin typeface="Times New Roman" panose="02020603050405020304" pitchFamily="18" charset="0"/>
                <a:ea typeface="Times New Roman" panose="02020603050405020304" pitchFamily="18" charset="0"/>
              </a:rPr>
              <a:t>DOI 10.1007/s10596-014-9458-3</a:t>
            </a:r>
            <a:endParaRPr lang="en-US"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08697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6E9900-BDA9-475F-BC9B-59858BA0C71E}"/>
              </a:ext>
            </a:extLst>
          </p:cNvPr>
          <p:cNvSpPr/>
          <p:nvPr/>
        </p:nvSpPr>
        <p:spPr>
          <a:xfrm>
            <a:off x="562855" y="1012954"/>
            <a:ext cx="3761334" cy="4832092"/>
          </a:xfrm>
          <a:prstGeom prst="rect">
            <a:avLst/>
          </a:prstGeom>
          <a:ln>
            <a:solidFill>
              <a:schemeClr val="tx1"/>
            </a:solidFill>
          </a:ln>
        </p:spPr>
        <p:txBody>
          <a:bodyPr wrap="square">
            <a:spAutoFit/>
          </a:bodyPr>
          <a:lstStyle/>
          <a:p>
            <a:r>
              <a:rPr lang="en-US" sz="1400" dirty="0"/>
              <a:t>Condition </a:t>
            </a:r>
            <a:r>
              <a:rPr lang="en-US" sz="1400" dirty="0" err="1"/>
              <a:t>mingliang_boundary</a:t>
            </a:r>
            <a:endParaRPr lang="en-US" sz="1400" dirty="0"/>
          </a:p>
          <a:p>
            <a:r>
              <a:rPr lang="en-US" sz="1400" dirty="0"/>
              <a:t>temperature      25.0</a:t>
            </a:r>
          </a:p>
          <a:p>
            <a:r>
              <a:rPr lang="en-US" sz="1400" dirty="0"/>
              <a:t>pH               3.0  </a:t>
            </a:r>
          </a:p>
          <a:p>
            <a:r>
              <a:rPr lang="en-US" sz="1400" dirty="0"/>
              <a:t>Ca++             0.0001 </a:t>
            </a:r>
          </a:p>
          <a:p>
            <a:r>
              <a:rPr lang="en-US" sz="1400" dirty="0"/>
              <a:t>CO3--            0.01 </a:t>
            </a:r>
          </a:p>
          <a:p>
            <a:r>
              <a:rPr lang="en-US" sz="1400" dirty="0"/>
              <a:t>SO4--            0.1</a:t>
            </a:r>
          </a:p>
          <a:p>
            <a:r>
              <a:rPr lang="en-US" sz="1400" dirty="0"/>
              <a:t>Fe++             0.000223</a:t>
            </a:r>
          </a:p>
          <a:p>
            <a:r>
              <a:rPr lang="en-US" sz="1400" dirty="0"/>
              <a:t>!!Fe++             8.0e-3</a:t>
            </a:r>
          </a:p>
          <a:p>
            <a:r>
              <a:rPr lang="en-US" sz="1400" dirty="0"/>
              <a:t>Fe+++            0.0143</a:t>
            </a:r>
          </a:p>
          <a:p>
            <a:r>
              <a:rPr lang="en-US" sz="1400" dirty="0"/>
              <a:t>Al+++            0.0143</a:t>
            </a:r>
          </a:p>
          <a:p>
            <a:r>
              <a:rPr lang="en-US" sz="1400" dirty="0"/>
              <a:t>K+               7.67e-5</a:t>
            </a:r>
          </a:p>
          <a:p>
            <a:r>
              <a:rPr lang="en-US" sz="1400" dirty="0"/>
              <a:t>O2(</a:t>
            </a:r>
            <a:r>
              <a:rPr lang="en-US" sz="1400" dirty="0" err="1"/>
              <a:t>aq</a:t>
            </a:r>
            <a:r>
              <a:rPr lang="en-US" sz="1400" dirty="0"/>
              <a:t>)           O2(g)   0.1005</a:t>
            </a:r>
          </a:p>
          <a:p>
            <a:r>
              <a:rPr lang="en-US" sz="1400" dirty="0"/>
              <a:t>Na+              9.092e-2</a:t>
            </a:r>
          </a:p>
          <a:p>
            <a:r>
              <a:rPr lang="en-US" sz="1400" dirty="0"/>
              <a:t>Tracer           0.01</a:t>
            </a:r>
          </a:p>
          <a:p>
            <a:r>
              <a:rPr lang="en-US" sz="1400" dirty="0"/>
              <a:t>Calcite          0.30      1.00</a:t>
            </a:r>
          </a:p>
          <a:p>
            <a:r>
              <a:rPr lang="en-US" sz="1400" dirty="0"/>
              <a:t>Gypsum           0.00      1.00</a:t>
            </a:r>
          </a:p>
          <a:p>
            <a:r>
              <a:rPr lang="en-US" sz="1400" dirty="0"/>
              <a:t>Ferrihydrite     0.00      1.00</a:t>
            </a:r>
          </a:p>
          <a:p>
            <a:r>
              <a:rPr lang="en-US" sz="1400" dirty="0" err="1"/>
              <a:t>Jarosite</a:t>
            </a:r>
            <a:r>
              <a:rPr lang="en-US" sz="1400" dirty="0"/>
              <a:t>         0.00      1.00</a:t>
            </a:r>
          </a:p>
          <a:p>
            <a:r>
              <a:rPr lang="en-US" sz="1400" dirty="0"/>
              <a:t>Gibbsite         0.05      1.00</a:t>
            </a:r>
          </a:p>
          <a:p>
            <a:r>
              <a:rPr lang="en-US" sz="1400" dirty="0"/>
              <a:t>Siderite         0.05      1.00</a:t>
            </a:r>
          </a:p>
          <a:p>
            <a:r>
              <a:rPr lang="en-US" sz="1400" dirty="0" err="1"/>
              <a:t>TracerMineral</a:t>
            </a:r>
            <a:r>
              <a:rPr lang="en-US" sz="1400" dirty="0"/>
              <a:t>    0.35      1.00</a:t>
            </a:r>
          </a:p>
          <a:p>
            <a:r>
              <a:rPr lang="en-US" sz="1400" dirty="0"/>
              <a:t>END</a:t>
            </a:r>
          </a:p>
        </p:txBody>
      </p:sp>
      <p:sp>
        <p:nvSpPr>
          <p:cNvPr id="3" name="Rectangle 2">
            <a:extLst>
              <a:ext uri="{FF2B5EF4-FFF2-40B4-BE49-F238E27FC236}">
                <a16:creationId xmlns:a16="http://schemas.microsoft.com/office/drawing/2014/main" id="{28E44CC5-FE70-46B7-BE41-1A830305694F}"/>
              </a:ext>
            </a:extLst>
          </p:cNvPr>
          <p:cNvSpPr/>
          <p:nvPr/>
        </p:nvSpPr>
        <p:spPr>
          <a:xfrm>
            <a:off x="4988858" y="1012954"/>
            <a:ext cx="3761334" cy="4832092"/>
          </a:xfrm>
          <a:prstGeom prst="rect">
            <a:avLst/>
          </a:prstGeom>
          <a:ln>
            <a:solidFill>
              <a:schemeClr val="tx1"/>
            </a:solidFill>
          </a:ln>
        </p:spPr>
        <p:txBody>
          <a:bodyPr wrap="square">
            <a:spAutoFit/>
          </a:bodyPr>
          <a:lstStyle/>
          <a:p>
            <a:r>
              <a:rPr lang="en-US" sz="1400" dirty="0"/>
              <a:t>Condition initial</a:t>
            </a:r>
          </a:p>
          <a:p>
            <a:r>
              <a:rPr lang="en-US" sz="1400" dirty="0"/>
              <a:t>temperature      25.0</a:t>
            </a:r>
          </a:p>
          <a:p>
            <a:r>
              <a:rPr lang="en-US" sz="1400" dirty="0"/>
              <a:t>pH               7.0  </a:t>
            </a:r>
          </a:p>
          <a:p>
            <a:r>
              <a:rPr lang="en-US" sz="1400" dirty="0"/>
              <a:t>Ca++             charge</a:t>
            </a:r>
          </a:p>
          <a:p>
            <a:r>
              <a:rPr lang="en-US" sz="1400" dirty="0"/>
              <a:t>!!Ca++             1.69512E-04 </a:t>
            </a:r>
          </a:p>
          <a:p>
            <a:r>
              <a:rPr lang="en-US" sz="1400" dirty="0"/>
              <a:t>CO3--            CO2(g)   0.01 </a:t>
            </a:r>
          </a:p>
          <a:p>
            <a:r>
              <a:rPr lang="en-US" sz="1400" dirty="0"/>
              <a:t>SO4--            1.69512E-04</a:t>
            </a:r>
          </a:p>
          <a:p>
            <a:r>
              <a:rPr lang="en-US" sz="1400" dirty="0"/>
              <a:t>Fe++             1.0e-5</a:t>
            </a:r>
          </a:p>
          <a:p>
            <a:r>
              <a:rPr lang="en-US" sz="1400" dirty="0"/>
              <a:t>Fe+++            1.0e-10</a:t>
            </a:r>
          </a:p>
          <a:p>
            <a:r>
              <a:rPr lang="en-US" sz="1400" dirty="0"/>
              <a:t>Al+++            1.0e-5</a:t>
            </a:r>
          </a:p>
          <a:p>
            <a:r>
              <a:rPr lang="en-US" sz="1400" dirty="0"/>
              <a:t>K+               1.0e-5</a:t>
            </a:r>
          </a:p>
          <a:p>
            <a:r>
              <a:rPr lang="en-US" sz="1400" dirty="0"/>
              <a:t>O2(</a:t>
            </a:r>
            <a:r>
              <a:rPr lang="en-US" sz="1400" dirty="0" err="1"/>
              <a:t>aq</a:t>
            </a:r>
            <a:r>
              <a:rPr lang="en-US" sz="1400" dirty="0"/>
              <a:t>)           O2(g)    1.E-15</a:t>
            </a:r>
          </a:p>
          <a:p>
            <a:r>
              <a:rPr lang="en-US" sz="1400" dirty="0"/>
              <a:t>Na+              1.0e-15</a:t>
            </a:r>
          </a:p>
          <a:p>
            <a:r>
              <a:rPr lang="en-US" sz="1400" dirty="0"/>
              <a:t>Tracer           0.00001</a:t>
            </a:r>
          </a:p>
          <a:p>
            <a:r>
              <a:rPr lang="en-US" sz="1400" dirty="0"/>
              <a:t>Calcite          0.22      1.00</a:t>
            </a:r>
          </a:p>
          <a:p>
            <a:r>
              <a:rPr lang="en-US" sz="1400" dirty="0"/>
              <a:t>Gypsum           0.00      1.00</a:t>
            </a:r>
          </a:p>
          <a:p>
            <a:r>
              <a:rPr lang="en-US" sz="1400" dirty="0"/>
              <a:t>Ferrihydrite     0.00      1.00</a:t>
            </a:r>
          </a:p>
          <a:p>
            <a:r>
              <a:rPr lang="en-US" sz="1400" dirty="0" err="1"/>
              <a:t>Jarosite</a:t>
            </a:r>
            <a:r>
              <a:rPr lang="en-US" sz="1400" dirty="0"/>
              <a:t>         0.00      1.00</a:t>
            </a:r>
          </a:p>
          <a:p>
            <a:r>
              <a:rPr lang="en-US" sz="1400" dirty="0"/>
              <a:t>Gibbsite         0.05      1.00</a:t>
            </a:r>
          </a:p>
          <a:p>
            <a:r>
              <a:rPr lang="en-US" sz="1400" dirty="0"/>
              <a:t>Siderite         0.05      1.00</a:t>
            </a:r>
          </a:p>
          <a:p>
            <a:r>
              <a:rPr lang="en-US" sz="1400" dirty="0" err="1"/>
              <a:t>TracerMineral</a:t>
            </a:r>
            <a:r>
              <a:rPr lang="en-US" sz="1400" dirty="0"/>
              <a:t>    0.33      1.00</a:t>
            </a:r>
          </a:p>
          <a:p>
            <a:r>
              <a:rPr lang="en-US" sz="1400" dirty="0"/>
              <a:t>END</a:t>
            </a:r>
          </a:p>
        </p:txBody>
      </p:sp>
      <p:sp>
        <p:nvSpPr>
          <p:cNvPr id="4" name="Rectangle 3">
            <a:extLst>
              <a:ext uri="{FF2B5EF4-FFF2-40B4-BE49-F238E27FC236}">
                <a16:creationId xmlns:a16="http://schemas.microsoft.com/office/drawing/2014/main" id="{0C0B12F2-5B1C-4BF4-85AD-ADA4078A667A}"/>
              </a:ext>
            </a:extLst>
          </p:cNvPr>
          <p:cNvSpPr/>
          <p:nvPr/>
        </p:nvSpPr>
        <p:spPr>
          <a:xfrm>
            <a:off x="1651854" y="104108"/>
            <a:ext cx="6674007" cy="646331"/>
          </a:xfrm>
          <a:prstGeom prst="rect">
            <a:avLst/>
          </a:prstGeom>
        </p:spPr>
        <p:txBody>
          <a:bodyPr wrap="none">
            <a:spAutoFit/>
          </a:bodyPr>
          <a:lstStyle/>
          <a:p>
            <a:r>
              <a:rPr lang="en-US" sz="3600" b="1" dirty="0"/>
              <a:t>Exercise 10: Porosity-Permeability</a:t>
            </a:r>
            <a:endParaRPr lang="en-US" sz="3600" dirty="0"/>
          </a:p>
        </p:txBody>
      </p:sp>
    </p:spTree>
    <p:extLst>
      <p:ext uri="{BB962C8B-B14F-4D97-AF65-F5344CB8AC3E}">
        <p14:creationId xmlns:p14="http://schemas.microsoft.com/office/powerpoint/2010/main" val="147024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AB0DDB-29FE-4337-B7DD-E874F6DE7E58}"/>
              </a:ext>
            </a:extLst>
          </p:cNvPr>
          <p:cNvSpPr/>
          <p:nvPr/>
        </p:nvSpPr>
        <p:spPr>
          <a:xfrm>
            <a:off x="518672" y="773649"/>
            <a:ext cx="4572000" cy="3539430"/>
          </a:xfrm>
          <a:prstGeom prst="rect">
            <a:avLst/>
          </a:prstGeom>
          <a:ln>
            <a:solidFill>
              <a:schemeClr val="tx1"/>
            </a:solidFill>
          </a:ln>
        </p:spPr>
        <p:txBody>
          <a:bodyPr>
            <a:spAutoFit/>
          </a:bodyPr>
          <a:lstStyle/>
          <a:p>
            <a:r>
              <a:rPr lang="en-US" sz="1400" dirty="0"/>
              <a:t>FLOW</a:t>
            </a:r>
          </a:p>
          <a:p>
            <a:r>
              <a:rPr lang="en-US" sz="1400" dirty="0" err="1"/>
              <a:t>distance_units</a:t>
            </a:r>
            <a:r>
              <a:rPr lang="en-US" sz="1400" dirty="0"/>
              <a:t>      meters</a:t>
            </a:r>
          </a:p>
          <a:p>
            <a:r>
              <a:rPr lang="en-US" sz="1400" dirty="0" err="1"/>
              <a:t>time_units</a:t>
            </a:r>
            <a:r>
              <a:rPr lang="en-US" sz="1400" dirty="0"/>
              <a:t>          second</a:t>
            </a:r>
          </a:p>
          <a:p>
            <a:r>
              <a:rPr lang="en-US" sz="1400" dirty="0" err="1"/>
              <a:t>calculate_flow</a:t>
            </a:r>
            <a:r>
              <a:rPr lang="en-US" sz="1400" dirty="0"/>
              <a:t>      true</a:t>
            </a:r>
          </a:p>
          <a:p>
            <a:r>
              <a:rPr lang="en-US" sz="1400" dirty="0" err="1"/>
              <a:t>read_PermeabilityFile</a:t>
            </a:r>
            <a:r>
              <a:rPr lang="en-US" sz="1400" dirty="0"/>
              <a:t>  perm5_2D.hyc  SingleFile3D</a:t>
            </a:r>
          </a:p>
          <a:p>
            <a:r>
              <a:rPr lang="en-US" sz="1400" dirty="0"/>
              <a:t>!!IF homogeneous flow:</a:t>
            </a:r>
          </a:p>
          <a:p>
            <a:r>
              <a:rPr lang="en-US" sz="1400" dirty="0"/>
              <a:t>!!</a:t>
            </a:r>
            <a:r>
              <a:rPr lang="en-US" sz="1400" dirty="0" err="1"/>
              <a:t>permeability_x</a:t>
            </a:r>
            <a:r>
              <a:rPr lang="en-US" sz="1400" dirty="0"/>
              <a:t>      1.18602E-11   default</a:t>
            </a:r>
          </a:p>
          <a:p>
            <a:r>
              <a:rPr lang="en-US" sz="1400" dirty="0"/>
              <a:t>!!</a:t>
            </a:r>
            <a:r>
              <a:rPr lang="en-US" sz="1400" dirty="0" err="1"/>
              <a:t>permeability_x</a:t>
            </a:r>
            <a:r>
              <a:rPr lang="en-US" sz="1400" dirty="0"/>
              <a:t>      2.61491E-10  zone  0-0    1-40      1-1</a:t>
            </a:r>
          </a:p>
          <a:p>
            <a:r>
              <a:rPr lang="en-US" sz="1400" dirty="0"/>
              <a:t>!!</a:t>
            </a:r>
            <a:r>
              <a:rPr lang="en-US" sz="1400" dirty="0" err="1"/>
              <a:t>permeability_x</a:t>
            </a:r>
            <a:r>
              <a:rPr lang="en-US" sz="1400" dirty="0"/>
              <a:t>      2.61491E-10  zone  31-31  1-40      1-1</a:t>
            </a:r>
          </a:p>
          <a:p>
            <a:r>
              <a:rPr lang="en-US" sz="1400" dirty="0" err="1"/>
              <a:t>permeability_y</a:t>
            </a:r>
            <a:r>
              <a:rPr lang="en-US" sz="1400" dirty="0"/>
              <a:t>      0.00  zone  1-31    42-42      1-1</a:t>
            </a:r>
          </a:p>
          <a:p>
            <a:r>
              <a:rPr lang="en-US" sz="1400" dirty="0" err="1"/>
              <a:t>permeability_y</a:t>
            </a:r>
            <a:r>
              <a:rPr lang="en-US" sz="1400" dirty="0"/>
              <a:t>      0.00  zone  1-31    0-0        1-1</a:t>
            </a:r>
          </a:p>
          <a:p>
            <a:r>
              <a:rPr lang="en-US" sz="1400" dirty="0"/>
              <a:t>pressure            30    default</a:t>
            </a:r>
          </a:p>
          <a:p>
            <a:r>
              <a:rPr lang="en-US" sz="1400" dirty="0"/>
              <a:t>pressure            104.4365949  zone 0-0   1-41    1-1 fix</a:t>
            </a:r>
          </a:p>
          <a:p>
            <a:r>
              <a:rPr lang="en-US" sz="1400" dirty="0"/>
              <a:t>pressure            0.0         zone 32-32 1-41    1-1 fix</a:t>
            </a:r>
          </a:p>
          <a:p>
            <a:r>
              <a:rPr lang="en-US" sz="1400" dirty="0"/>
              <a:t>gravity             90.0  90.0  90.0</a:t>
            </a:r>
          </a:p>
          <a:p>
            <a:r>
              <a:rPr lang="en-US" sz="1400" dirty="0"/>
              <a:t>END</a:t>
            </a:r>
          </a:p>
        </p:txBody>
      </p:sp>
      <p:sp>
        <p:nvSpPr>
          <p:cNvPr id="3" name="Rectangle 2">
            <a:extLst>
              <a:ext uri="{FF2B5EF4-FFF2-40B4-BE49-F238E27FC236}">
                <a16:creationId xmlns:a16="http://schemas.microsoft.com/office/drawing/2014/main" id="{37F86007-E99F-4915-8E76-92D863D2A027}"/>
              </a:ext>
            </a:extLst>
          </p:cNvPr>
          <p:cNvSpPr/>
          <p:nvPr/>
        </p:nvSpPr>
        <p:spPr>
          <a:xfrm>
            <a:off x="5359613" y="773649"/>
            <a:ext cx="3092824" cy="1169551"/>
          </a:xfrm>
          <a:prstGeom prst="rect">
            <a:avLst/>
          </a:prstGeom>
          <a:ln>
            <a:solidFill>
              <a:schemeClr val="tx1"/>
            </a:solidFill>
          </a:ln>
        </p:spPr>
        <p:txBody>
          <a:bodyPr wrap="square">
            <a:spAutoFit/>
          </a:bodyPr>
          <a:lstStyle/>
          <a:p>
            <a:r>
              <a:rPr lang="en-US" sz="1400" dirty="0"/>
              <a:t>DISCRETIZATION </a:t>
            </a:r>
          </a:p>
          <a:p>
            <a:r>
              <a:rPr lang="en-US" sz="1400" dirty="0" err="1"/>
              <a:t>distance_units</a:t>
            </a:r>
            <a:r>
              <a:rPr lang="en-US" sz="1400" dirty="0"/>
              <a:t>  meters</a:t>
            </a:r>
          </a:p>
          <a:p>
            <a:r>
              <a:rPr lang="en-US" sz="1400" dirty="0" err="1"/>
              <a:t>xzones</a:t>
            </a:r>
            <a:r>
              <a:rPr lang="en-US" sz="1400" dirty="0"/>
              <a:t>  1  0.050  29  0.10  1  0.050</a:t>
            </a:r>
          </a:p>
          <a:p>
            <a:r>
              <a:rPr lang="en-US" sz="1400" dirty="0" err="1"/>
              <a:t>yzones</a:t>
            </a:r>
            <a:r>
              <a:rPr lang="en-US" sz="1400" dirty="0"/>
              <a:t>  1  0.025  39  0.05  1  0.025</a:t>
            </a:r>
          </a:p>
          <a:p>
            <a:r>
              <a:rPr lang="en-US" sz="1400" dirty="0"/>
              <a:t>END</a:t>
            </a:r>
          </a:p>
        </p:txBody>
      </p:sp>
      <p:sp>
        <p:nvSpPr>
          <p:cNvPr id="4" name="Rectangle 3">
            <a:extLst>
              <a:ext uri="{FF2B5EF4-FFF2-40B4-BE49-F238E27FC236}">
                <a16:creationId xmlns:a16="http://schemas.microsoft.com/office/drawing/2014/main" id="{1D7A49CC-88C3-4875-B5B4-6EAE0C4A6198}"/>
              </a:ext>
            </a:extLst>
          </p:cNvPr>
          <p:cNvSpPr/>
          <p:nvPr/>
        </p:nvSpPr>
        <p:spPr>
          <a:xfrm>
            <a:off x="518672" y="4532263"/>
            <a:ext cx="4572000" cy="2246769"/>
          </a:xfrm>
          <a:prstGeom prst="rect">
            <a:avLst/>
          </a:prstGeom>
          <a:ln>
            <a:solidFill>
              <a:schemeClr val="tx1"/>
            </a:solidFill>
          </a:ln>
        </p:spPr>
        <p:txBody>
          <a:bodyPr>
            <a:spAutoFit/>
          </a:bodyPr>
          <a:lstStyle/>
          <a:p>
            <a:r>
              <a:rPr lang="en-US" sz="1400" dirty="0"/>
              <a:t>MINERALS</a:t>
            </a:r>
          </a:p>
          <a:p>
            <a:r>
              <a:rPr lang="en-US" sz="1400" dirty="0"/>
              <a:t>!! Standard linear TST calcite</a:t>
            </a:r>
          </a:p>
          <a:p>
            <a:r>
              <a:rPr lang="en-US" sz="1400" dirty="0"/>
              <a:t>Calcite                 -label default        -rate  -4.301029996</a:t>
            </a:r>
          </a:p>
          <a:p>
            <a:r>
              <a:rPr lang="en-US" sz="1400" dirty="0"/>
              <a:t>Gypsum                  -label default        -rate  -4.301029996</a:t>
            </a:r>
          </a:p>
          <a:p>
            <a:r>
              <a:rPr lang="en-US" sz="1400" dirty="0"/>
              <a:t>Ferrihydrite            -label default        -rate  -5.301029996</a:t>
            </a:r>
          </a:p>
          <a:p>
            <a:r>
              <a:rPr lang="en-US" sz="1400" dirty="0" err="1"/>
              <a:t>Jarosite</a:t>
            </a:r>
            <a:r>
              <a:rPr lang="en-US" sz="1400" dirty="0"/>
              <a:t>                -label default        -rate  -5.301029996</a:t>
            </a:r>
          </a:p>
          <a:p>
            <a:r>
              <a:rPr lang="en-US" sz="1400" dirty="0"/>
              <a:t>Gibbsite                -label default        -rate  -6.301029996</a:t>
            </a:r>
          </a:p>
          <a:p>
            <a:r>
              <a:rPr lang="en-US" sz="1400" dirty="0"/>
              <a:t>Siderite                -label default        -rate  -5.301029996</a:t>
            </a:r>
          </a:p>
          <a:p>
            <a:r>
              <a:rPr lang="en-US" sz="1400" dirty="0" err="1"/>
              <a:t>TracerMineral</a:t>
            </a:r>
            <a:r>
              <a:rPr lang="en-US" sz="1400" dirty="0"/>
              <a:t>           -label default        -rate  -35.00</a:t>
            </a:r>
          </a:p>
          <a:p>
            <a:r>
              <a:rPr lang="en-US" sz="1400" dirty="0"/>
              <a:t>END</a:t>
            </a:r>
          </a:p>
        </p:txBody>
      </p:sp>
      <p:sp>
        <p:nvSpPr>
          <p:cNvPr id="5" name="Rectangle 4">
            <a:extLst>
              <a:ext uri="{FF2B5EF4-FFF2-40B4-BE49-F238E27FC236}">
                <a16:creationId xmlns:a16="http://schemas.microsoft.com/office/drawing/2014/main" id="{C63C8F6C-E88C-41D0-BFDD-03AD3CD5F422}"/>
              </a:ext>
            </a:extLst>
          </p:cNvPr>
          <p:cNvSpPr/>
          <p:nvPr/>
        </p:nvSpPr>
        <p:spPr>
          <a:xfrm>
            <a:off x="1214077" y="43808"/>
            <a:ext cx="7303987" cy="646331"/>
          </a:xfrm>
          <a:prstGeom prst="rect">
            <a:avLst/>
          </a:prstGeom>
        </p:spPr>
        <p:txBody>
          <a:bodyPr wrap="none">
            <a:spAutoFit/>
          </a:bodyPr>
          <a:lstStyle/>
          <a:p>
            <a:r>
              <a:rPr lang="en-US" sz="3600" b="1" dirty="0"/>
              <a:t>Exercise 10: 2D Porosity-Permeability</a:t>
            </a:r>
            <a:endParaRPr lang="en-US" sz="3600" dirty="0"/>
          </a:p>
        </p:txBody>
      </p:sp>
    </p:spTree>
    <p:extLst>
      <p:ext uri="{BB962C8B-B14F-4D97-AF65-F5344CB8AC3E}">
        <p14:creationId xmlns:p14="http://schemas.microsoft.com/office/powerpoint/2010/main" val="145191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8313" y="2027253"/>
            <a:ext cx="8895088" cy="3190204"/>
          </a:xfrm>
          <a:prstGeom prst="rect">
            <a:avLst/>
          </a:prstGeom>
        </p:spPr>
      </p:pic>
      <p:sp>
        <p:nvSpPr>
          <p:cNvPr id="4" name="Title 1"/>
          <p:cNvSpPr>
            <a:spLocks noGrp="1"/>
          </p:cNvSpPr>
          <p:nvPr>
            <p:ph type="title"/>
          </p:nvPr>
        </p:nvSpPr>
        <p:spPr>
          <a:xfrm>
            <a:off x="638568" y="-55201"/>
            <a:ext cx="8229600" cy="1143000"/>
          </a:xfrm>
        </p:spPr>
        <p:txBody>
          <a:bodyPr>
            <a:normAutofit/>
          </a:bodyPr>
          <a:lstStyle/>
          <a:p>
            <a:r>
              <a:rPr lang="en-US" sz="3600" b="1" dirty="0"/>
              <a:t>Exercise 10: 1D Porosity-Permeability</a:t>
            </a:r>
          </a:p>
        </p:txBody>
      </p:sp>
      <p:sp>
        <p:nvSpPr>
          <p:cNvPr id="5" name="TextBox 4"/>
          <p:cNvSpPr txBox="1"/>
          <p:nvPr/>
        </p:nvSpPr>
        <p:spPr>
          <a:xfrm>
            <a:off x="3760718" y="5831169"/>
            <a:ext cx="1512337" cy="369332"/>
          </a:xfrm>
          <a:prstGeom prst="rect">
            <a:avLst/>
          </a:prstGeom>
          <a:noFill/>
        </p:spPr>
        <p:txBody>
          <a:bodyPr wrap="none" rtlCol="0">
            <a:spAutoFit/>
          </a:bodyPr>
          <a:lstStyle/>
          <a:p>
            <a:r>
              <a:rPr lang="en-US" dirty="0" err="1"/>
              <a:t>Xie</a:t>
            </a:r>
            <a:r>
              <a:rPr lang="en-US" dirty="0"/>
              <a:t> et al, 2015</a:t>
            </a:r>
          </a:p>
        </p:txBody>
      </p:sp>
    </p:spTree>
    <p:extLst>
      <p:ext uri="{BB962C8B-B14F-4D97-AF65-F5344CB8AC3E}">
        <p14:creationId xmlns:p14="http://schemas.microsoft.com/office/powerpoint/2010/main" val="21370684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98853" y="131335"/>
            <a:ext cx="8229600" cy="730827"/>
          </a:xfrm>
        </p:spPr>
        <p:txBody>
          <a:bodyPr>
            <a:normAutofit/>
          </a:bodyPr>
          <a:lstStyle/>
          <a:p>
            <a:r>
              <a:rPr lang="en-US" sz="3600" b="1" dirty="0"/>
              <a:t>Exercise 10: 2D Porosity-Permeability</a:t>
            </a:r>
          </a:p>
        </p:txBody>
      </p:sp>
      <p:pic>
        <p:nvPicPr>
          <p:cNvPr id="2" name="Picture 1"/>
          <p:cNvPicPr>
            <a:picLocks noChangeAspect="1"/>
          </p:cNvPicPr>
          <p:nvPr/>
        </p:nvPicPr>
        <p:blipFill>
          <a:blip r:embed="rId4"/>
          <a:stretch>
            <a:fillRect/>
          </a:stretch>
        </p:blipFill>
        <p:spPr>
          <a:xfrm>
            <a:off x="775368" y="1193252"/>
            <a:ext cx="7276571" cy="4418932"/>
          </a:xfrm>
          <a:prstGeom prst="rect">
            <a:avLst/>
          </a:prstGeom>
        </p:spPr>
      </p:pic>
      <p:graphicFrame>
        <p:nvGraphicFramePr>
          <p:cNvPr id="5" name="Object 4"/>
          <p:cNvGraphicFramePr>
            <a:graphicFrameLocks noChangeAspect="1"/>
          </p:cNvGraphicFramePr>
          <p:nvPr>
            <p:extLst>
              <p:ext uri="{D42A27DB-BD31-4B8C-83A1-F6EECF244321}">
                <p14:modId xmlns:p14="http://schemas.microsoft.com/office/powerpoint/2010/main" val="3369338350"/>
              </p:ext>
            </p:extLst>
          </p:nvPr>
        </p:nvGraphicFramePr>
        <p:xfrm>
          <a:off x="1147763" y="5612184"/>
          <a:ext cx="2336800" cy="1150938"/>
        </p:xfrm>
        <a:graphic>
          <a:graphicData uri="http://schemas.openxmlformats.org/presentationml/2006/ole">
            <mc:AlternateContent xmlns:mc="http://schemas.openxmlformats.org/markup-compatibility/2006">
              <mc:Choice xmlns:v="urn:schemas-microsoft-com:vml" Requires="v">
                <p:oleObj spid="_x0000_s23250" name="Equation" r:id="rId5" imgW="876300" imgH="431800" progId="Equation.DSMT4">
                  <p:embed/>
                </p:oleObj>
              </mc:Choice>
              <mc:Fallback>
                <p:oleObj name="Equation" r:id="rId5" imgW="876300" imgH="431800" progId="Equation.DSMT4">
                  <p:embed/>
                  <p:pic>
                    <p:nvPicPr>
                      <p:cNvPr id="0" name=""/>
                      <p:cNvPicPr/>
                      <p:nvPr/>
                    </p:nvPicPr>
                    <p:blipFill>
                      <a:blip r:embed="rId6"/>
                      <a:stretch>
                        <a:fillRect/>
                      </a:stretch>
                    </p:blipFill>
                    <p:spPr>
                      <a:xfrm>
                        <a:off x="1147763" y="5612184"/>
                        <a:ext cx="2336800" cy="1150938"/>
                      </a:xfrm>
                      <a:prstGeom prst="rect">
                        <a:avLst/>
                      </a:prstGeom>
                    </p:spPr>
                  </p:pic>
                </p:oleObj>
              </mc:Fallback>
            </mc:AlternateContent>
          </a:graphicData>
        </a:graphic>
      </p:graphicFrame>
      <p:sp>
        <p:nvSpPr>
          <p:cNvPr id="6" name="TextBox 5"/>
          <p:cNvSpPr txBox="1"/>
          <p:nvPr/>
        </p:nvSpPr>
        <p:spPr>
          <a:xfrm>
            <a:off x="206174" y="5389966"/>
            <a:ext cx="2286828" cy="400110"/>
          </a:xfrm>
          <a:prstGeom prst="rect">
            <a:avLst/>
          </a:prstGeom>
          <a:noFill/>
        </p:spPr>
        <p:txBody>
          <a:bodyPr wrap="square" rtlCol="0">
            <a:spAutoFit/>
          </a:bodyPr>
          <a:lstStyle/>
          <a:p>
            <a:r>
              <a:rPr lang="en-US" sz="2000" i="1" dirty="0">
                <a:solidFill>
                  <a:srgbClr val="0000FF"/>
                </a:solidFill>
              </a:rPr>
              <a:t>Porosity update:</a:t>
            </a:r>
          </a:p>
        </p:txBody>
      </p:sp>
      <p:graphicFrame>
        <p:nvGraphicFramePr>
          <p:cNvPr id="7" name="Object 6"/>
          <p:cNvGraphicFramePr>
            <a:graphicFrameLocks noChangeAspect="1"/>
          </p:cNvGraphicFramePr>
          <p:nvPr>
            <p:extLst>
              <p:ext uri="{D42A27DB-BD31-4B8C-83A1-F6EECF244321}">
                <p14:modId xmlns:p14="http://schemas.microsoft.com/office/powerpoint/2010/main" val="1823675733"/>
              </p:ext>
            </p:extLst>
          </p:nvPr>
        </p:nvGraphicFramePr>
        <p:xfrm>
          <a:off x="6091994" y="5488641"/>
          <a:ext cx="2946400" cy="1355725"/>
        </p:xfrm>
        <a:graphic>
          <a:graphicData uri="http://schemas.openxmlformats.org/presentationml/2006/ole">
            <mc:AlternateContent xmlns:mc="http://schemas.openxmlformats.org/markup-compatibility/2006">
              <mc:Choice xmlns:v="urn:schemas-microsoft-com:vml" Requires="v">
                <p:oleObj spid="_x0000_s23251" name="Equation" r:id="rId7" imgW="1104900" imgH="508000" progId="Equation.3">
                  <p:embed/>
                </p:oleObj>
              </mc:Choice>
              <mc:Fallback>
                <p:oleObj name="Equation" r:id="rId7" imgW="1104900" imgH="508000" progId="Equation.3">
                  <p:embed/>
                  <p:pic>
                    <p:nvPicPr>
                      <p:cNvPr id="0" name=""/>
                      <p:cNvPicPr/>
                      <p:nvPr/>
                    </p:nvPicPr>
                    <p:blipFill>
                      <a:blip r:embed="rId8"/>
                      <a:stretch>
                        <a:fillRect/>
                      </a:stretch>
                    </p:blipFill>
                    <p:spPr>
                      <a:xfrm>
                        <a:off x="6091994" y="5488641"/>
                        <a:ext cx="2946400" cy="1355725"/>
                      </a:xfrm>
                      <a:prstGeom prst="rect">
                        <a:avLst/>
                      </a:prstGeom>
                    </p:spPr>
                  </p:pic>
                </p:oleObj>
              </mc:Fallback>
            </mc:AlternateContent>
          </a:graphicData>
        </a:graphic>
      </p:graphicFrame>
      <p:sp>
        <p:nvSpPr>
          <p:cNvPr id="8" name="TextBox 7"/>
          <p:cNvSpPr txBox="1"/>
          <p:nvPr/>
        </p:nvSpPr>
        <p:spPr>
          <a:xfrm>
            <a:off x="5132213" y="5411757"/>
            <a:ext cx="2919726" cy="400110"/>
          </a:xfrm>
          <a:prstGeom prst="rect">
            <a:avLst/>
          </a:prstGeom>
          <a:noFill/>
        </p:spPr>
        <p:txBody>
          <a:bodyPr wrap="square" rtlCol="0">
            <a:spAutoFit/>
          </a:bodyPr>
          <a:lstStyle/>
          <a:p>
            <a:r>
              <a:rPr lang="en-US" sz="2000" i="1" dirty="0">
                <a:solidFill>
                  <a:srgbClr val="0000FF"/>
                </a:solidFill>
              </a:rPr>
              <a:t>Permeability update:</a:t>
            </a:r>
          </a:p>
        </p:txBody>
      </p:sp>
      <p:sp>
        <p:nvSpPr>
          <p:cNvPr id="9" name="TextBox 8"/>
          <p:cNvSpPr txBox="1"/>
          <p:nvPr/>
        </p:nvSpPr>
        <p:spPr>
          <a:xfrm>
            <a:off x="0" y="6537959"/>
            <a:ext cx="3803541" cy="307777"/>
          </a:xfrm>
          <a:prstGeom prst="rect">
            <a:avLst/>
          </a:prstGeom>
          <a:noFill/>
        </p:spPr>
        <p:txBody>
          <a:bodyPr wrap="square" rtlCol="0">
            <a:spAutoFit/>
          </a:bodyPr>
          <a:lstStyle/>
          <a:p>
            <a:r>
              <a:rPr lang="en-US" sz="1400" dirty="0" err="1"/>
              <a:t>Xie</a:t>
            </a:r>
            <a:r>
              <a:rPr lang="en-US" sz="1400" dirty="0"/>
              <a:t> et al., 2015</a:t>
            </a:r>
          </a:p>
        </p:txBody>
      </p:sp>
      <p:sp>
        <p:nvSpPr>
          <p:cNvPr id="10" name="TextBox 9"/>
          <p:cNvSpPr txBox="1"/>
          <p:nvPr/>
        </p:nvSpPr>
        <p:spPr>
          <a:xfrm>
            <a:off x="2874954" y="933221"/>
            <a:ext cx="3008154" cy="461665"/>
          </a:xfrm>
          <a:prstGeom prst="rect">
            <a:avLst/>
          </a:prstGeom>
          <a:noFill/>
        </p:spPr>
        <p:txBody>
          <a:bodyPr wrap="square" rtlCol="0">
            <a:spAutoFit/>
          </a:bodyPr>
          <a:lstStyle/>
          <a:p>
            <a:r>
              <a:rPr lang="en-US" sz="2400" b="1" dirty="0">
                <a:solidFill>
                  <a:srgbClr val="0000FF"/>
                </a:solidFill>
              </a:rPr>
              <a:t>Initial Permeability </a:t>
            </a:r>
          </a:p>
        </p:txBody>
      </p:sp>
    </p:spTree>
    <p:extLst>
      <p:ext uri="{BB962C8B-B14F-4D97-AF65-F5344CB8AC3E}">
        <p14:creationId xmlns:p14="http://schemas.microsoft.com/office/powerpoint/2010/main" val="331399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40135" y="1556044"/>
            <a:ext cx="8131038" cy="5011113"/>
          </a:xfrm>
          <a:prstGeom prst="rect">
            <a:avLst/>
          </a:prstGeom>
        </p:spPr>
      </p:pic>
      <p:sp>
        <p:nvSpPr>
          <p:cNvPr id="5" name="Title 1"/>
          <p:cNvSpPr>
            <a:spLocks noGrp="1"/>
          </p:cNvSpPr>
          <p:nvPr>
            <p:ph type="title"/>
          </p:nvPr>
        </p:nvSpPr>
        <p:spPr>
          <a:xfrm>
            <a:off x="336803" y="164392"/>
            <a:ext cx="8229600" cy="730827"/>
          </a:xfrm>
        </p:spPr>
        <p:txBody>
          <a:bodyPr>
            <a:normAutofit/>
          </a:bodyPr>
          <a:lstStyle/>
          <a:p>
            <a:r>
              <a:rPr lang="en-US" sz="3600" b="1" dirty="0"/>
              <a:t>Exercise 10: 2D Porosity-Permeability</a:t>
            </a:r>
          </a:p>
        </p:txBody>
      </p:sp>
      <p:sp>
        <p:nvSpPr>
          <p:cNvPr id="6" name="TextBox 5"/>
          <p:cNvSpPr txBox="1"/>
          <p:nvPr/>
        </p:nvSpPr>
        <p:spPr>
          <a:xfrm>
            <a:off x="0" y="6537959"/>
            <a:ext cx="3803541" cy="307777"/>
          </a:xfrm>
          <a:prstGeom prst="rect">
            <a:avLst/>
          </a:prstGeom>
          <a:noFill/>
        </p:spPr>
        <p:txBody>
          <a:bodyPr wrap="square" rtlCol="0">
            <a:spAutoFit/>
          </a:bodyPr>
          <a:lstStyle/>
          <a:p>
            <a:r>
              <a:rPr lang="en-US" sz="1400" dirty="0" err="1"/>
              <a:t>Xie</a:t>
            </a:r>
            <a:r>
              <a:rPr lang="en-US" sz="1400" dirty="0"/>
              <a:t> et al., 2014</a:t>
            </a:r>
          </a:p>
        </p:txBody>
      </p:sp>
      <p:sp>
        <p:nvSpPr>
          <p:cNvPr id="7" name="TextBox 6"/>
          <p:cNvSpPr txBox="1"/>
          <p:nvPr/>
        </p:nvSpPr>
        <p:spPr>
          <a:xfrm>
            <a:off x="2874954" y="1181691"/>
            <a:ext cx="3008154" cy="461665"/>
          </a:xfrm>
          <a:prstGeom prst="rect">
            <a:avLst/>
          </a:prstGeom>
          <a:noFill/>
        </p:spPr>
        <p:txBody>
          <a:bodyPr wrap="square" rtlCol="0">
            <a:spAutoFit/>
          </a:bodyPr>
          <a:lstStyle/>
          <a:p>
            <a:r>
              <a:rPr lang="en-US" sz="2400" b="1" dirty="0">
                <a:solidFill>
                  <a:srgbClr val="0000FF"/>
                </a:solidFill>
              </a:rPr>
              <a:t>Calcite at 300 years </a:t>
            </a:r>
          </a:p>
        </p:txBody>
      </p:sp>
    </p:spTree>
    <p:extLst>
      <p:ext uri="{BB962C8B-B14F-4D97-AF65-F5344CB8AC3E}">
        <p14:creationId xmlns:p14="http://schemas.microsoft.com/office/powerpoint/2010/main" val="258146122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13566" y="123906"/>
            <a:ext cx="8229600" cy="730827"/>
          </a:xfrm>
        </p:spPr>
        <p:txBody>
          <a:bodyPr>
            <a:normAutofit/>
          </a:bodyPr>
          <a:lstStyle/>
          <a:p>
            <a:r>
              <a:rPr lang="en-US" sz="3600" b="1" dirty="0"/>
              <a:t>Exercise 10: 2D Porosity-Permeability</a:t>
            </a:r>
          </a:p>
        </p:txBody>
      </p:sp>
      <p:sp>
        <p:nvSpPr>
          <p:cNvPr id="9" name="TextBox 8"/>
          <p:cNvSpPr txBox="1"/>
          <p:nvPr/>
        </p:nvSpPr>
        <p:spPr>
          <a:xfrm>
            <a:off x="0" y="6537959"/>
            <a:ext cx="3803541" cy="307777"/>
          </a:xfrm>
          <a:prstGeom prst="rect">
            <a:avLst/>
          </a:prstGeom>
          <a:noFill/>
        </p:spPr>
        <p:txBody>
          <a:bodyPr wrap="square" rtlCol="0">
            <a:spAutoFit/>
          </a:bodyPr>
          <a:lstStyle/>
          <a:p>
            <a:r>
              <a:rPr lang="en-US" sz="1400" dirty="0" err="1"/>
              <a:t>Xie</a:t>
            </a:r>
            <a:r>
              <a:rPr lang="en-US" sz="1400" dirty="0"/>
              <a:t> et al., 2015</a:t>
            </a:r>
          </a:p>
        </p:txBody>
      </p:sp>
      <p:pic>
        <p:nvPicPr>
          <p:cNvPr id="3" name="Picture 2"/>
          <p:cNvPicPr>
            <a:picLocks noChangeAspect="1"/>
          </p:cNvPicPr>
          <p:nvPr/>
        </p:nvPicPr>
        <p:blipFill>
          <a:blip r:embed="rId3"/>
          <a:stretch>
            <a:fillRect/>
          </a:stretch>
        </p:blipFill>
        <p:spPr>
          <a:xfrm>
            <a:off x="569333" y="1600418"/>
            <a:ext cx="8073833" cy="4937541"/>
          </a:xfrm>
          <a:prstGeom prst="rect">
            <a:avLst/>
          </a:prstGeom>
        </p:spPr>
      </p:pic>
      <p:sp>
        <p:nvSpPr>
          <p:cNvPr id="10" name="TextBox 9"/>
          <p:cNvSpPr txBox="1"/>
          <p:nvPr/>
        </p:nvSpPr>
        <p:spPr>
          <a:xfrm>
            <a:off x="2874954" y="1181691"/>
            <a:ext cx="3008154" cy="461665"/>
          </a:xfrm>
          <a:prstGeom prst="rect">
            <a:avLst/>
          </a:prstGeom>
          <a:noFill/>
        </p:spPr>
        <p:txBody>
          <a:bodyPr wrap="square" rtlCol="0">
            <a:spAutoFit/>
          </a:bodyPr>
          <a:lstStyle/>
          <a:p>
            <a:r>
              <a:rPr lang="en-US" sz="2400" b="1" dirty="0">
                <a:solidFill>
                  <a:srgbClr val="0000FF"/>
                </a:solidFill>
              </a:rPr>
              <a:t>Gypsum at 300 years </a:t>
            </a:r>
          </a:p>
        </p:txBody>
      </p:sp>
    </p:spTree>
    <p:extLst>
      <p:ext uri="{BB962C8B-B14F-4D97-AF65-F5344CB8AC3E}">
        <p14:creationId xmlns:p14="http://schemas.microsoft.com/office/powerpoint/2010/main" val="33965529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Thèm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16555</TotalTime>
  <Words>7172</Words>
  <Application>Microsoft Office PowerPoint</Application>
  <PresentationFormat>On-screen Show (4:3)</PresentationFormat>
  <Paragraphs>1588</Paragraphs>
  <Slides>124</Slides>
  <Notes>60</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2</vt:i4>
      </vt:variant>
      <vt:variant>
        <vt:lpstr>Slide Titles</vt:lpstr>
      </vt:variant>
      <vt:variant>
        <vt:i4>124</vt:i4>
      </vt:variant>
    </vt:vector>
  </HeadingPairs>
  <TitlesOfParts>
    <vt:vector size="138" baseType="lpstr">
      <vt:lpstr>MS PGothic</vt:lpstr>
      <vt:lpstr>Arial</vt:lpstr>
      <vt:lpstr>Calibri</vt:lpstr>
      <vt:lpstr>Calibri Light</vt:lpstr>
      <vt:lpstr>Cambria Math</vt:lpstr>
      <vt:lpstr>Consolas</vt:lpstr>
      <vt:lpstr>Courier New</vt:lpstr>
      <vt:lpstr>Optima</vt:lpstr>
      <vt:lpstr>Symbol</vt:lpstr>
      <vt:lpstr>Times New Roman</vt:lpstr>
      <vt:lpstr>Office Theme</vt:lpstr>
      <vt:lpstr>Thème Office</vt:lpstr>
      <vt:lpstr>Equation</vt:lpstr>
      <vt:lpstr>KGPlot</vt:lpstr>
      <vt:lpstr>Introduction to Reactive Transport with CrunchTope</vt:lpstr>
      <vt:lpstr>PowerPoint Presentation</vt:lpstr>
      <vt:lpstr>PowerPoint Presentation</vt:lpstr>
      <vt:lpstr>Closed versus Open Systems</vt:lpstr>
      <vt:lpstr>Characteristic Reaction and Transport Times</vt:lpstr>
      <vt:lpstr>Advective Transport</vt:lpstr>
      <vt:lpstr>Diffusive Transport</vt:lpstr>
      <vt:lpstr>Hydrodynamic Dispersion</vt:lpstr>
      <vt:lpstr>Taylor-Aris Dispersion</vt:lpstr>
      <vt:lpstr>Macrodispersion</vt:lpstr>
      <vt:lpstr>Macrodispersion</vt:lpstr>
      <vt:lpstr>Non-Dimensional Numbers Péclet and Damköhler</vt:lpstr>
      <vt:lpstr>Effect of Peclet Number</vt:lpstr>
      <vt:lpstr>Effect of Damköhler Number</vt:lpstr>
      <vt:lpstr>Analytical Solutions to ADR Equation</vt:lpstr>
      <vt:lpstr>Equilibration Length Scales</vt:lpstr>
      <vt:lpstr>PowerPoint Presentation</vt:lpstr>
      <vt:lpstr>Aqueous Speciation</vt:lpstr>
      <vt:lpstr>Total Concentration</vt:lpstr>
      <vt:lpstr>Michaelis-Menten (Monod) Kinetics</vt:lpstr>
      <vt:lpstr>Mineral Dissolution/Precipitation Rate Laws</vt:lpstr>
      <vt:lpstr>Cation Exchange</vt:lpstr>
      <vt:lpstr>Surface Complexation</vt:lpstr>
      <vt:lpstr>Electrical Double Layer</vt:lpstr>
      <vt:lpstr>Nernst-Planck Equation</vt:lpstr>
      <vt:lpstr>Nernst-Planck Equation</vt:lpstr>
      <vt:lpstr>PowerPoint Presentation</vt:lpstr>
      <vt:lpstr>PowerPoint Presentation</vt:lpstr>
      <vt:lpstr>Short course exercises</vt:lpstr>
      <vt:lpstr>PowerPoint Presentation</vt:lpstr>
      <vt:lpstr>CrunchTope Files </vt:lpstr>
      <vt:lpstr>CrunchTope Files </vt:lpstr>
      <vt:lpstr>PowerPoint Presentation</vt:lpstr>
      <vt:lpstr>Exercise 1: Carbonate Speciation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1: Carbonate Speciation</vt:lpstr>
      <vt:lpstr>Exercise 1: Carbonate Speciation with Isotopes</vt:lpstr>
      <vt:lpstr>PowerPoint Presentation</vt:lpstr>
      <vt:lpstr>PowerPoint Presentation</vt:lpstr>
      <vt:lpstr>Exercise 2: Advective Transport</vt:lpstr>
      <vt:lpstr>Numerical Dispersion</vt:lpstr>
      <vt:lpstr>Numerical Dispersion</vt:lpstr>
      <vt:lpstr>PowerPoint Presentation</vt:lpstr>
      <vt:lpstr>PowerPoint Presentation</vt:lpstr>
      <vt:lpstr>PowerPoint Presentation</vt:lpstr>
      <vt:lpstr>Exercise 3: Fickian Diffusion</vt:lpstr>
      <vt:lpstr>PowerPoint Presentation</vt:lpstr>
      <vt:lpstr>Exercise 3: Fickian Diffusion</vt:lpstr>
      <vt:lpstr>PowerPoint Presentation</vt:lpstr>
      <vt:lpstr>Exercise 4: Multicomponent Diffusion</vt:lpstr>
      <vt:lpstr>PowerPoint Presentation</vt:lpstr>
      <vt:lpstr>Exercise 4: Nernst-Planck Equation</vt:lpstr>
      <vt:lpstr>PowerPoint Presentation</vt:lpstr>
      <vt:lpstr>PowerPoint Presentation</vt:lpstr>
      <vt:lpstr>Exercise 4: Nernst-Planck with δ37Cl</vt:lpstr>
      <vt:lpstr>PowerPoint Presentation</vt:lpstr>
      <vt:lpstr>Contaminant Retardation</vt:lpstr>
      <vt:lpstr>Exercise 6a: Cesium Ion Exchange</vt:lpstr>
      <vt:lpstr>Real World Example for 137Cs Cation Exchange</vt:lpstr>
      <vt:lpstr>Cs Mobility in High Ionic Strength Solutions</vt:lpstr>
      <vt:lpstr>Exercise 6a: Cesium Ion Exchange</vt:lpstr>
      <vt:lpstr>PowerPoint Presentation</vt:lpstr>
      <vt:lpstr>PowerPoint Presentation</vt:lpstr>
      <vt:lpstr>PowerPoint Presentation</vt:lpstr>
      <vt:lpstr>Exercise 6a: Cesium Ion Exchange</vt:lpstr>
      <vt:lpstr>Exercise 6b: Surface Complexation</vt:lpstr>
      <vt:lpstr>Exercise 6b: Surface Complexation</vt:lpstr>
      <vt:lpstr>PowerPoint Presentation</vt:lpstr>
      <vt:lpstr>PowerPoint Presentation</vt:lpstr>
      <vt:lpstr>Exercise 7: CO2 Attack on Cement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8: Calcite precipitation with δ44Ca</vt:lpstr>
      <vt:lpstr>Exercise 8: Calcite precipitation with δ44Ca</vt:lpstr>
      <vt:lpstr>PowerPoint Presentation</vt:lpstr>
      <vt:lpstr>Exercise 8: Calcite precipitation with δ44Ca</vt:lpstr>
      <vt:lpstr>Exercise 8: Calcite precipitation with δ44Ca</vt:lpstr>
      <vt:lpstr>Exercise 9: Microbial Redox</vt:lpstr>
      <vt:lpstr>Exercise 9: Microbial Redox</vt:lpstr>
      <vt:lpstr>Exercise 9: Microbial Redox</vt:lpstr>
      <vt:lpstr>PowerPoint Presentation</vt:lpstr>
      <vt:lpstr>Exercise 10: Porosity-Permeability</vt:lpstr>
      <vt:lpstr>PowerPoint Presentation</vt:lpstr>
      <vt:lpstr>PowerPoint Presentation</vt:lpstr>
      <vt:lpstr>Exercise 10: 1D Porosity-Permeability</vt:lpstr>
      <vt:lpstr>Exercise 10: 2D Porosity-Permeability</vt:lpstr>
      <vt:lpstr>Exercise 10: 2D Porosity-Permeability</vt:lpstr>
      <vt:lpstr>Exercise 10: 2D Porosity-Permeability</vt:lpstr>
      <vt:lpstr>Exercise 10: 2D Porosity-Permeability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Reactive Transport Modeling with CrunchTope</dc:title>
  <dc:creator/>
  <cp:lastModifiedBy>Carl Steefel</cp:lastModifiedBy>
  <cp:revision>405</cp:revision>
  <dcterms:created xsi:type="dcterms:W3CDTF">2016-03-20T17:11:43Z</dcterms:created>
  <dcterms:modified xsi:type="dcterms:W3CDTF">2022-04-18T01:24:22Z</dcterms:modified>
</cp:coreProperties>
</file>